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mov" ContentType="video/quicktime"/>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4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4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77" r:id="rId1"/>
  </p:sldMasterIdLst>
  <p:notesMasterIdLst>
    <p:notesMasterId r:id="rId83"/>
  </p:notesMasterIdLst>
  <p:handoutMasterIdLst>
    <p:handoutMasterId r:id="rId84"/>
  </p:handoutMasterIdLst>
  <p:sldIdLst>
    <p:sldId id="256" r:id="rId2"/>
    <p:sldId id="832" r:id="rId3"/>
    <p:sldId id="818" r:id="rId4"/>
    <p:sldId id="819" r:id="rId5"/>
    <p:sldId id="806" r:id="rId6"/>
    <p:sldId id="829" r:id="rId7"/>
    <p:sldId id="805" r:id="rId8"/>
    <p:sldId id="827" r:id="rId9"/>
    <p:sldId id="823" r:id="rId10"/>
    <p:sldId id="828" r:id="rId11"/>
    <p:sldId id="826" r:id="rId12"/>
    <p:sldId id="807" r:id="rId13"/>
    <p:sldId id="824" r:id="rId14"/>
    <p:sldId id="790" r:id="rId15"/>
    <p:sldId id="458" r:id="rId16"/>
    <p:sldId id="941" r:id="rId17"/>
    <p:sldId id="943" r:id="rId18"/>
    <p:sldId id="791" r:id="rId19"/>
    <p:sldId id="722" r:id="rId20"/>
    <p:sldId id="577" r:id="rId21"/>
    <p:sldId id="763" r:id="rId22"/>
    <p:sldId id="575" r:id="rId23"/>
    <p:sldId id="794" r:id="rId24"/>
    <p:sldId id="516" r:id="rId25"/>
    <p:sldId id="518" r:id="rId26"/>
    <p:sldId id="764" r:id="rId27"/>
    <p:sldId id="527" r:id="rId28"/>
    <p:sldId id="528" r:id="rId29"/>
    <p:sldId id="765" r:id="rId30"/>
    <p:sldId id="585" r:id="rId31"/>
    <p:sldId id="777" r:id="rId32"/>
    <p:sldId id="594" r:id="rId33"/>
    <p:sldId id="796" r:id="rId34"/>
    <p:sldId id="767" r:id="rId35"/>
    <p:sldId id="615" r:id="rId36"/>
    <p:sldId id="618" r:id="rId37"/>
    <p:sldId id="650" r:id="rId38"/>
    <p:sldId id="651" r:id="rId39"/>
    <p:sldId id="628" r:id="rId40"/>
    <p:sldId id="624" r:id="rId41"/>
    <p:sldId id="627" r:id="rId42"/>
    <p:sldId id="792" r:id="rId43"/>
    <p:sldId id="724" r:id="rId44"/>
    <p:sldId id="783" r:id="rId45"/>
    <p:sldId id="785" r:id="rId46"/>
    <p:sldId id="784" r:id="rId47"/>
    <p:sldId id="778" r:id="rId48"/>
    <p:sldId id="786" r:id="rId49"/>
    <p:sldId id="779" r:id="rId50"/>
    <p:sldId id="787" r:id="rId51"/>
    <p:sldId id="781" r:id="rId52"/>
    <p:sldId id="788" r:id="rId53"/>
    <p:sldId id="789" r:id="rId54"/>
    <p:sldId id="635" r:id="rId55"/>
    <p:sldId id="793" r:id="rId56"/>
    <p:sldId id="725" r:id="rId57"/>
    <p:sldId id="773" r:id="rId58"/>
    <p:sldId id="830" r:id="rId59"/>
    <p:sldId id="726" r:id="rId60"/>
    <p:sldId id="757" r:id="rId61"/>
    <p:sldId id="758" r:id="rId62"/>
    <p:sldId id="759" r:id="rId63"/>
    <p:sldId id="730" r:id="rId64"/>
    <p:sldId id="733" r:id="rId65"/>
    <p:sldId id="774" r:id="rId66"/>
    <p:sldId id="831" r:id="rId67"/>
    <p:sldId id="739" r:id="rId68"/>
    <p:sldId id="740" r:id="rId69"/>
    <p:sldId id="741" r:id="rId70"/>
    <p:sldId id="775" r:id="rId71"/>
    <p:sldId id="750" r:id="rId72"/>
    <p:sldId id="776" r:id="rId73"/>
    <p:sldId id="821" r:id="rId74"/>
    <p:sldId id="825" r:id="rId75"/>
    <p:sldId id="808" r:id="rId76"/>
    <p:sldId id="812" r:id="rId77"/>
    <p:sldId id="811" r:id="rId78"/>
    <p:sldId id="813" r:id="rId79"/>
    <p:sldId id="945" r:id="rId80"/>
    <p:sldId id="817" r:id="rId81"/>
    <p:sldId id="814" r:id="rId82"/>
  </p:sldIdLst>
  <p:sldSz cx="9144000" cy="6858000" type="screen4x3"/>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UAe2iu9aQZ3cedNOOyy1Yg==" hashData="CoqSUtZ6xIc5xRWpUlg3yfCV1XluXckHB4MXtDgYPXMPefmBkfQDGWHkPwRNMyss5A1MB5mq/jcmpEhohCWc7g=="/>
  <p:extLst>
    <p:ext uri="{EFAFB233-063F-42B5-8137-9DF3F51BA10A}">
      <p15:sldGuideLst xmlns:p15="http://schemas.microsoft.com/office/powerpoint/2012/main">
        <p15:guide id="3" orient="horz" pos="3929">
          <p15:clr>
            <a:srgbClr val="A4A3A4"/>
          </p15:clr>
        </p15:guide>
        <p15:guide id="4" orient="horz" pos="2160">
          <p15:clr>
            <a:srgbClr val="A4A3A4"/>
          </p15:clr>
        </p15:guide>
        <p15:guide id="5" orient="horz" pos="3067" userDrawn="1">
          <p15:clr>
            <a:srgbClr val="A4A3A4"/>
          </p15:clr>
        </p15:guide>
        <p15:guide id="6" orient="horz" pos="4156" userDrawn="1">
          <p15:clr>
            <a:srgbClr val="A4A3A4"/>
          </p15:clr>
        </p15:guide>
        <p15:guide id="7" orient="horz" pos="3974">
          <p15:clr>
            <a:srgbClr val="A4A3A4"/>
          </p15:clr>
        </p15:guide>
        <p15:guide id="8" pos="2880">
          <p15:clr>
            <a:srgbClr val="A4A3A4"/>
          </p15:clr>
        </p15:guide>
        <p15:guide id="9" orient="horz" pos="1275" userDrawn="1">
          <p15:clr>
            <a:srgbClr val="A4A3A4"/>
          </p15:clr>
        </p15:guide>
        <p15:guide id="10" orient="horz" pos="391" userDrawn="1">
          <p15:clr>
            <a:srgbClr val="A4A3A4"/>
          </p15:clr>
        </p15:guide>
        <p15:guide id="11" pos="204" userDrawn="1">
          <p15:clr>
            <a:srgbClr val="A4A3A4"/>
          </p15:clr>
        </p15:guide>
        <p15:guide id="12" pos="5556" userDrawn="1">
          <p15:clr>
            <a:srgbClr val="A4A3A4"/>
          </p15:clr>
        </p15:guide>
        <p15:guide id="13" orient="horz" pos="482">
          <p15:clr>
            <a:srgbClr val="A4A3A4"/>
          </p15:clr>
        </p15:guide>
        <p15:guide id="14" pos="90">
          <p15:clr>
            <a:srgbClr val="A4A3A4"/>
          </p15:clr>
        </p15:guide>
        <p15:guide id="15" pos="567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407A"/>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80" autoAdjust="0"/>
    <p:restoredTop sz="93119"/>
  </p:normalViewPr>
  <p:slideViewPr>
    <p:cSldViewPr snapToObjects="1">
      <p:cViewPr varScale="1">
        <p:scale>
          <a:sx n="105" d="100"/>
          <a:sy n="105" d="100"/>
        </p:scale>
        <p:origin x="2008" y="200"/>
      </p:cViewPr>
      <p:guideLst>
        <p:guide orient="horz" pos="3929"/>
        <p:guide orient="horz" pos="2160"/>
        <p:guide orient="horz" pos="3067"/>
        <p:guide orient="horz" pos="4156"/>
        <p:guide orient="horz" pos="3974"/>
        <p:guide pos="2880"/>
        <p:guide orient="horz" pos="1275"/>
        <p:guide orient="horz" pos="391"/>
        <p:guide pos="204"/>
        <p:guide pos="5556"/>
        <p:guide orient="horz" pos="482"/>
        <p:guide pos="90"/>
        <p:guide pos="5670"/>
      </p:guideLst>
    </p:cSldViewPr>
  </p:slideViewPr>
  <p:notesTextViewPr>
    <p:cViewPr>
      <p:scale>
        <a:sx n="100" d="100"/>
        <a:sy n="100" d="100"/>
      </p:scale>
      <p:origin x="0" y="0"/>
    </p:cViewPr>
  </p:notesTextViewPr>
  <p:sorterViewPr>
    <p:cViewPr>
      <p:scale>
        <a:sx n="100" d="100"/>
        <a:sy n="100" d="100"/>
      </p:scale>
      <p:origin x="0" y="0"/>
    </p:cViewPr>
  </p:sorterViewPr>
  <p:notesViewPr>
    <p:cSldViewPr snapToObjects="1" showGuides="1">
      <p:cViewPr varScale="1">
        <p:scale>
          <a:sx n="145" d="100"/>
          <a:sy n="145" d="100"/>
        </p:scale>
        <p:origin x="5808" y="1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image" Target="../media/image19.emf"/><Relationship Id="rId4" Type="http://schemas.openxmlformats.org/officeDocument/2006/relationships/image" Target="../media/image2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5F10DF1-1269-6D4A-9621-A3B8154A2E18}" type="datetimeFigureOut">
              <a:rPr lang="de-DE" smtClean="0">
                <a:latin typeface="Arial" panose="020B0604020202020204" pitchFamily="34" charset="0"/>
              </a:rPr>
              <a:t>17.09.19</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C08C67F9-0121-424E-BBD0-5352DCCD13D6}"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92602606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17.09.19</a:t>
            </a:fld>
            <a:endParaRPr lang="de-CH" dirty="0"/>
          </a:p>
        </p:txBody>
      </p:sp>
      <p:sp>
        <p:nvSpPr>
          <p:cNvPr id="4" name="Folienbildplatzhalt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en.wikipedia.org/wiki/Metre"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en.wikipedia.org/wiki/Picometre" TargetMode="External"/><Relationship Id="rId4" Type="http://schemas.openxmlformats.org/officeDocument/2006/relationships/hyperlink" Target="http://en.wikipedia.org/wiki/Nanometre" TargetMode="Externa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en.wikipedia.org/wiki/Electron" TargetMode="External"/><Relationship Id="rId3" Type="http://schemas.openxmlformats.org/officeDocument/2006/relationships/hyperlink" Target="http://upload.wikimedia.org/wikipedia/commons/9/92/De-bremsstrahlung.ogg" TargetMode="External"/><Relationship Id="rId7" Type="http://schemas.openxmlformats.org/officeDocument/2006/relationships/hyperlink" Target="http://en.wikipedia.org/wiki/Electromagnetic_radiation" TargetMode="External"/><Relationship Id="rId12" Type="http://schemas.openxmlformats.org/officeDocument/2006/relationships/hyperlink" Target="http://en.wikipedia.org/wiki/Nikola_Tesla"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en.wikipedia.org/wiki/German_language" TargetMode="External"/><Relationship Id="rId11" Type="http://schemas.openxmlformats.org/officeDocument/2006/relationships/hyperlink" Target="http://en.wikipedia.org/wiki/Spectroscopy" TargetMode="External"/><Relationship Id="rId5" Type="http://schemas.openxmlformats.org/officeDocument/2006/relationships/hyperlink" Target="http://en.wikipedia.org/wiki/Image:De-bremsstrahlung.ogg" TargetMode="External"/><Relationship Id="rId10" Type="http://schemas.openxmlformats.org/officeDocument/2006/relationships/hyperlink" Target="http://en.wikipedia.org/wiki/Electromagnetic_spectrum" TargetMode="External"/><Relationship Id="rId4" Type="http://schemas.openxmlformats.org/officeDocument/2006/relationships/hyperlink" Target="http://en.wikipedia.org/wiki/Wikipedia:Media_help" TargetMode="External"/><Relationship Id="rId9" Type="http://schemas.openxmlformats.org/officeDocument/2006/relationships/hyperlink" Target="http://en.wikipedia.org/wiki/Atomic_nucleus"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8" Type="http://schemas.openxmlformats.org/officeDocument/2006/relationships/hyperlink" Target="http://en.wikipedia.org/wiki/Nobel_Prize_for_Physiology_or_Medicine" TargetMode="External"/><Relationship Id="rId3" Type="http://schemas.openxmlformats.org/officeDocument/2006/relationships/hyperlink" Target="http://en.wikipedia.org/wiki/August_28" TargetMode="External"/><Relationship Id="rId7" Type="http://schemas.openxmlformats.org/officeDocument/2006/relationships/hyperlink" Target="http://en.wikipedia.org/wiki/England" TargetMode="External"/><Relationship Id="rId12" Type="http://schemas.openxmlformats.org/officeDocument/2006/relationships/hyperlink" Target="http://en.wikipedia.org/wiki/Radiodensity"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en.wikipedia.org/wiki/2004" TargetMode="External"/><Relationship Id="rId11" Type="http://schemas.openxmlformats.org/officeDocument/2006/relationships/hyperlink" Target="http://en.wikipedia.org/wiki/Hounsfield_scale" TargetMode="External"/><Relationship Id="rId5" Type="http://schemas.openxmlformats.org/officeDocument/2006/relationships/hyperlink" Target="http://en.wikipedia.org/wiki/August_12" TargetMode="External"/><Relationship Id="rId10" Type="http://schemas.openxmlformats.org/officeDocument/2006/relationships/hyperlink" Target="http://en.wikipedia.org/wiki/Computerized_axial_tomography" TargetMode="External"/><Relationship Id="rId4" Type="http://schemas.openxmlformats.org/officeDocument/2006/relationships/hyperlink" Target="http://en.wikipedia.org/wiki/1919" TargetMode="External"/><Relationship Id="rId9" Type="http://schemas.openxmlformats.org/officeDocument/2006/relationships/hyperlink" Target="http://en.wikipedia.org/wiki/Allan_McLeod_Cormack"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8" Type="http://schemas.openxmlformats.org/officeDocument/2006/relationships/hyperlink" Target="http://en.wikipedia.org/wiki/Hexokinase" TargetMode="External"/><Relationship Id="rId13" Type="http://schemas.openxmlformats.org/officeDocument/2006/relationships/hyperlink" Target="http://en.wikipedia.org/wiki/Metabolism" TargetMode="External"/><Relationship Id="rId18" Type="http://schemas.openxmlformats.org/officeDocument/2006/relationships/hyperlink" Target="http://en.wikipedia.org/wiki/Lung_cancer" TargetMode="External"/><Relationship Id="rId3" Type="http://schemas.openxmlformats.org/officeDocument/2006/relationships/hyperlink" Target="http://en.wikipedia.org/wiki/Oncology" TargetMode="External"/><Relationship Id="rId21" Type="http://schemas.openxmlformats.org/officeDocument/2006/relationships/hyperlink" Target="http://en.wikipedia.org/wiki/Magnetic_resonance_imaging" TargetMode="External"/><Relationship Id="rId7" Type="http://schemas.openxmlformats.org/officeDocument/2006/relationships/hyperlink" Target="http://en.wikipedia.org/wiki/Analog_(chemistry)" TargetMode="External"/><Relationship Id="rId12" Type="http://schemas.openxmlformats.org/officeDocument/2006/relationships/hyperlink" Target="http://en.wikipedia.org/wiki/Oxygen" TargetMode="External"/><Relationship Id="rId17" Type="http://schemas.openxmlformats.org/officeDocument/2006/relationships/hyperlink" Target="http://en.wikipedia.org/wiki/Lymphoma" TargetMode="External"/><Relationship Id="rId2" Type="http://schemas.openxmlformats.org/officeDocument/2006/relationships/slide" Target="../slides/slide52.xml"/><Relationship Id="rId16" Type="http://schemas.openxmlformats.org/officeDocument/2006/relationships/hyperlink" Target="http://en.wikipedia.org/wiki/Hodgkin's_disease" TargetMode="External"/><Relationship Id="rId20" Type="http://schemas.openxmlformats.org/officeDocument/2006/relationships/hyperlink" Target="http://en.wikipedia.org/wiki/Computed_tomography" TargetMode="External"/><Relationship Id="rId1" Type="http://schemas.openxmlformats.org/officeDocument/2006/relationships/notesMaster" Target="../notesMasters/notesMaster1.xml"/><Relationship Id="rId6" Type="http://schemas.openxmlformats.org/officeDocument/2006/relationships/hyperlink" Target="http://en.wikipedia.org/wiki/Glucose" TargetMode="External"/><Relationship Id="rId11" Type="http://schemas.openxmlformats.org/officeDocument/2006/relationships/hyperlink" Target="http://en.wikipedia.org/wiki/Becquerel" TargetMode="External"/><Relationship Id="rId5" Type="http://schemas.openxmlformats.org/officeDocument/2006/relationships/hyperlink" Target="http://en.wikipedia.org/wiki/Fluorodeoxyglucose" TargetMode="External"/><Relationship Id="rId15" Type="http://schemas.openxmlformats.org/officeDocument/2006/relationships/hyperlink" Target="http://en.wikipedia.org/wiki/Phosphorylation" TargetMode="External"/><Relationship Id="rId10" Type="http://schemas.openxmlformats.org/officeDocument/2006/relationships/hyperlink" Target="http://en.wikipedia.org/wiki/Malignant" TargetMode="External"/><Relationship Id="rId19" Type="http://schemas.openxmlformats.org/officeDocument/2006/relationships/hyperlink" Target="http://en.wikipedia.org/wiki/Metastasis" TargetMode="External"/><Relationship Id="rId4" Type="http://schemas.openxmlformats.org/officeDocument/2006/relationships/hyperlink" Target="http://en.wikipedia.org/wiki/Fluorine-18" TargetMode="External"/><Relationship Id="rId9" Type="http://schemas.openxmlformats.org/officeDocument/2006/relationships/hyperlink" Target="http://en.wikipedia.org/wiki/Mitochondrial" TargetMode="External"/><Relationship Id="rId14" Type="http://schemas.openxmlformats.org/officeDocument/2006/relationships/hyperlink" Target="http://en.wikipedia.org/wiki/Phosphate" TargetMode="External"/><Relationship Id="rId22" Type="http://schemas.openxmlformats.org/officeDocument/2006/relationships/hyperlink" Target="http://en.wikipedia.org/w/index.php?title=Health_technology_assessment&amp;action=edit&amp;redlink=1" TargetMode="External"/></Relationships>
</file>

<file path=ppt/notesSlides/_rels/notesSlide38.xml.rels><?xml version="1.0" encoding="UTF-8" standalone="yes"?>
<Relationships xmlns="http://schemas.openxmlformats.org/package/2006/relationships"><Relationship Id="rId8" Type="http://schemas.openxmlformats.org/officeDocument/2006/relationships/hyperlink" Target="http://en.wikipedia.org/wiki/Hexokinase" TargetMode="External"/><Relationship Id="rId13" Type="http://schemas.openxmlformats.org/officeDocument/2006/relationships/hyperlink" Target="http://en.wikipedia.org/wiki/Metabolism" TargetMode="External"/><Relationship Id="rId18" Type="http://schemas.openxmlformats.org/officeDocument/2006/relationships/hyperlink" Target="http://en.wikipedia.org/wiki/Lung_cancer" TargetMode="External"/><Relationship Id="rId3" Type="http://schemas.openxmlformats.org/officeDocument/2006/relationships/hyperlink" Target="http://en.wikipedia.org/wiki/Oncology" TargetMode="External"/><Relationship Id="rId21" Type="http://schemas.openxmlformats.org/officeDocument/2006/relationships/hyperlink" Target="http://en.wikipedia.org/wiki/Magnetic_resonance_imaging" TargetMode="External"/><Relationship Id="rId7" Type="http://schemas.openxmlformats.org/officeDocument/2006/relationships/hyperlink" Target="http://en.wikipedia.org/wiki/Analog_(chemistry)" TargetMode="External"/><Relationship Id="rId12" Type="http://schemas.openxmlformats.org/officeDocument/2006/relationships/hyperlink" Target="http://en.wikipedia.org/wiki/Oxygen" TargetMode="External"/><Relationship Id="rId17" Type="http://schemas.openxmlformats.org/officeDocument/2006/relationships/hyperlink" Target="http://en.wikipedia.org/wiki/Lymphoma" TargetMode="External"/><Relationship Id="rId2" Type="http://schemas.openxmlformats.org/officeDocument/2006/relationships/slide" Target="../slides/slide53.xml"/><Relationship Id="rId16" Type="http://schemas.openxmlformats.org/officeDocument/2006/relationships/hyperlink" Target="http://en.wikipedia.org/wiki/Hodgkin's_disease" TargetMode="External"/><Relationship Id="rId20" Type="http://schemas.openxmlformats.org/officeDocument/2006/relationships/hyperlink" Target="http://en.wikipedia.org/wiki/Computed_tomography" TargetMode="External"/><Relationship Id="rId1" Type="http://schemas.openxmlformats.org/officeDocument/2006/relationships/notesMaster" Target="../notesMasters/notesMaster1.xml"/><Relationship Id="rId6" Type="http://schemas.openxmlformats.org/officeDocument/2006/relationships/hyperlink" Target="http://en.wikipedia.org/wiki/Glucose" TargetMode="External"/><Relationship Id="rId11" Type="http://schemas.openxmlformats.org/officeDocument/2006/relationships/hyperlink" Target="http://en.wikipedia.org/wiki/Becquerel" TargetMode="External"/><Relationship Id="rId5" Type="http://schemas.openxmlformats.org/officeDocument/2006/relationships/hyperlink" Target="http://en.wikipedia.org/wiki/Fluorodeoxyglucose" TargetMode="External"/><Relationship Id="rId15" Type="http://schemas.openxmlformats.org/officeDocument/2006/relationships/hyperlink" Target="http://en.wikipedia.org/wiki/Phosphorylation" TargetMode="External"/><Relationship Id="rId10" Type="http://schemas.openxmlformats.org/officeDocument/2006/relationships/hyperlink" Target="http://en.wikipedia.org/wiki/Malignant" TargetMode="External"/><Relationship Id="rId19" Type="http://schemas.openxmlformats.org/officeDocument/2006/relationships/hyperlink" Target="http://en.wikipedia.org/wiki/Metastasis" TargetMode="External"/><Relationship Id="rId4" Type="http://schemas.openxmlformats.org/officeDocument/2006/relationships/hyperlink" Target="http://en.wikipedia.org/wiki/Fluorine-18" TargetMode="External"/><Relationship Id="rId9" Type="http://schemas.openxmlformats.org/officeDocument/2006/relationships/hyperlink" Target="http://en.wikipedia.org/wiki/Mitochondrial" TargetMode="External"/><Relationship Id="rId14" Type="http://schemas.openxmlformats.org/officeDocument/2006/relationships/hyperlink" Target="http://en.wikipedia.org/wiki/Phosphate" TargetMode="External"/><Relationship Id="rId22" Type="http://schemas.openxmlformats.org/officeDocument/2006/relationships/hyperlink" Target="http://en.wikipedia.org/w/index.php?title=Health_technology_assessment&amp;action=edit&amp;redlink=1"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nobelprize.org/physics/laureates/1901/rontgen-bio.html"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members.chello.nl/~h.dijkstra19/page7.html"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25647331-F730-411B-AB94-0994084C9D9F}" type="slidenum">
              <a:rPr lang="en-US" smtClean="0"/>
              <a:pPr/>
              <a:t>7</a:t>
            </a:fld>
            <a:endParaRPr lang="en-US"/>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4046240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p:spPr>
        <p:txBody>
          <a:bodyPr/>
          <a:lstStyle/>
          <a:p>
            <a:fld id="{2CE6B69F-15A9-492F-9B4E-CB9256C9711F}" type="slidenum">
              <a:rPr lang="en-US" smtClean="0"/>
              <a:pPr/>
              <a:t>22</a:t>
            </a:fld>
            <a:endParaRPr lang="en-US"/>
          </a:p>
        </p:txBody>
      </p:sp>
      <p:sp>
        <p:nvSpPr>
          <p:cNvPr id="156675" name="Rectangle 2"/>
          <p:cNvSpPr>
            <a:spLocks noGrp="1" noRot="1" noChangeAspect="1" noChangeArrowheads="1" noTextEdit="1"/>
          </p:cNvSpPr>
          <p:nvPr>
            <p:ph type="sldImg"/>
          </p:nvPr>
        </p:nvSpPr>
        <p:spPr>
          <a:solidFill>
            <a:srgbClr val="FFFFFF"/>
          </a:solidFill>
          <a:ln/>
        </p:spPr>
      </p:sp>
      <p:sp>
        <p:nvSpPr>
          <p:cNvPr id="156676" name="Rectangle 3"/>
          <p:cNvSpPr>
            <a:spLocks noGrp="1" noChangeArrowheads="1"/>
          </p:cNvSpPr>
          <p:nvPr>
            <p:ph type="body" idx="1"/>
          </p:nvPr>
        </p:nvSpPr>
        <p:spPr>
          <a:noFill/>
        </p:spPr>
        <p:txBody>
          <a:bodyPr/>
          <a:lstStyle/>
          <a:p>
            <a:pPr eaLnBrk="1" hangingPunct="1"/>
            <a:r>
              <a:rPr lang="en-US" b="1" dirty="0"/>
              <a:t>Blackboard</a:t>
            </a:r>
          </a:p>
          <a:p>
            <a:pPr eaLnBrk="1" hangingPunct="1"/>
            <a:r>
              <a:rPr lang="en-US" dirty="0"/>
              <a:t>-&gt; radiation consists of quanta</a:t>
            </a:r>
          </a:p>
          <a:p>
            <a:pPr eaLnBrk="1" hangingPunct="1"/>
            <a:r>
              <a:rPr lang="en-US" dirty="0"/>
              <a:t>-&gt; radiation energy is integer multiple of single quantum energy</a:t>
            </a:r>
          </a:p>
          <a:p>
            <a:pPr eaLnBrk="1" hangingPunct="1"/>
            <a:r>
              <a:rPr lang="en-US" dirty="0"/>
              <a:t>-&gt; single quantum energy depends on frequency -&gt; Planck: E = h </a:t>
            </a:r>
            <a:r>
              <a:rPr lang="en-US" dirty="0">
                <a:sym typeface="Symbol" pitchFamily="18" charset="2"/>
              </a:rPr>
              <a:t>   = e</a:t>
            </a:r>
            <a:r>
              <a:rPr lang="en-US" dirty="0"/>
              <a:t> </a:t>
            </a:r>
            <a:r>
              <a:rPr lang="en-US" dirty="0">
                <a:sym typeface="Symbol" pitchFamily="18" charset="2"/>
              </a:rPr>
              <a:t> U (h = 6.6210</a:t>
            </a:r>
            <a:r>
              <a:rPr lang="en-US" baseline="30000" dirty="0">
                <a:sym typeface="Symbol" pitchFamily="18" charset="2"/>
              </a:rPr>
              <a:t>-34</a:t>
            </a:r>
            <a:r>
              <a:rPr lang="en-US" dirty="0">
                <a:sym typeface="Symbol" pitchFamily="18" charset="2"/>
              </a:rPr>
              <a:t> Js; 1 Js = 1 W/s</a:t>
            </a:r>
            <a:r>
              <a:rPr lang="en-US" baseline="30000" dirty="0">
                <a:sym typeface="Symbol" pitchFamily="18" charset="2"/>
              </a:rPr>
              <a:t>2</a:t>
            </a:r>
            <a:r>
              <a:rPr lang="en-US" dirty="0">
                <a:sym typeface="Symbol" pitchFamily="18" charset="2"/>
              </a:rPr>
              <a:t>)</a:t>
            </a:r>
          </a:p>
          <a:p>
            <a:pPr eaLnBrk="1" hangingPunct="1"/>
            <a:r>
              <a:rPr lang="en-US" dirty="0">
                <a:sym typeface="Symbol" pitchFamily="18" charset="2"/>
              </a:rPr>
              <a:t>-&gt; because of energy quantization radiation can be considered a particle stream (particle = photon)</a:t>
            </a:r>
          </a:p>
          <a:p>
            <a:pPr eaLnBrk="1" hangingPunct="1"/>
            <a:r>
              <a:rPr lang="en-US" dirty="0">
                <a:sym typeface="Symbol" pitchFamily="18" charset="2"/>
              </a:rPr>
              <a:t>-&gt; E = m  c</a:t>
            </a:r>
            <a:r>
              <a:rPr lang="en-US" baseline="30000" dirty="0">
                <a:sym typeface="Symbol" pitchFamily="18" charset="2"/>
              </a:rPr>
              <a:t>2 </a:t>
            </a:r>
            <a:r>
              <a:rPr lang="en-US" dirty="0">
                <a:sym typeface="Symbol" pitchFamily="18" charset="2"/>
              </a:rPr>
              <a:t>-&gt;</a:t>
            </a:r>
            <a:r>
              <a:rPr lang="en-US" baseline="30000" dirty="0">
                <a:sym typeface="Symbol" pitchFamily="18" charset="2"/>
              </a:rPr>
              <a:t> </a:t>
            </a:r>
            <a:r>
              <a:rPr lang="en-US" dirty="0">
                <a:sym typeface="Symbol" pitchFamily="18" charset="2"/>
              </a:rPr>
              <a:t>impulse of photon: p = m  c = h    / c (photons always travel at speed of light)</a:t>
            </a:r>
          </a:p>
          <a:p>
            <a:pPr eaLnBrk="1" hangingPunct="1"/>
            <a:endParaRPr lang="en-US" dirty="0">
              <a:sym typeface="Symbol" pitchFamily="18" charset="2"/>
            </a:endParaRPr>
          </a:p>
          <a:p>
            <a:pPr eaLnBrk="1" hangingPunct="1"/>
            <a:r>
              <a:rPr lang="en-US" b="1" dirty="0"/>
              <a:t>Notes</a:t>
            </a:r>
            <a:endParaRPr lang="en-US" dirty="0"/>
          </a:p>
          <a:p>
            <a:pPr eaLnBrk="1" hangingPunct="1"/>
            <a:r>
              <a:rPr lang="en-US" dirty="0"/>
              <a:t>The </a:t>
            </a:r>
            <a:r>
              <a:rPr lang="en-US" dirty="0" err="1"/>
              <a:t>electronvolt</a:t>
            </a:r>
            <a:r>
              <a:rPr lang="en-US" dirty="0"/>
              <a:t> (</a:t>
            </a:r>
            <a:r>
              <a:rPr lang="en-US" dirty="0" err="1"/>
              <a:t>eV</a:t>
            </a:r>
            <a:r>
              <a:rPr lang="en-US" dirty="0"/>
              <a:t>) is the amount of kinetic energy gained by a single unbound electron when it passes </a:t>
            </a:r>
          </a:p>
          <a:p>
            <a:pPr eaLnBrk="1" hangingPunct="1"/>
            <a:r>
              <a:rPr lang="en-US" dirty="0"/>
              <a:t>through an electrostatic potential difference of one volt, in vacuum. In other words, it is equal to one volt </a:t>
            </a:r>
          </a:p>
          <a:p>
            <a:pPr eaLnBrk="1" hangingPunct="1"/>
            <a:r>
              <a:rPr lang="en-US" dirty="0"/>
              <a:t>(1 volt = 1 joule per coulomb) times the charge of a single electron (in coulombs).  1 </a:t>
            </a:r>
            <a:r>
              <a:rPr lang="en-US" dirty="0" err="1"/>
              <a:t>eV</a:t>
            </a:r>
            <a:r>
              <a:rPr lang="en-US" dirty="0"/>
              <a:t> = 1.6</a:t>
            </a:r>
            <a:r>
              <a:rPr lang="en-US" dirty="0">
                <a:sym typeface="Symbol" pitchFamily="18" charset="2"/>
              </a:rPr>
              <a:t>10</a:t>
            </a:r>
            <a:r>
              <a:rPr lang="en-US" baseline="30000" dirty="0"/>
              <a:t>−19</a:t>
            </a:r>
            <a:r>
              <a:rPr lang="en-US" dirty="0"/>
              <a:t> J</a:t>
            </a:r>
            <a:endParaRPr lang="en-US" dirty="0">
              <a:sym typeface="Symbol" pitchFamily="18" charset="2"/>
            </a:endParaRPr>
          </a:p>
          <a:p>
            <a:pPr eaLnBrk="1" hangingPunct="1"/>
            <a:endParaRPr lang="en-US" dirty="0"/>
          </a:p>
          <a:p>
            <a:pPr eaLnBrk="1" hangingPunct="1"/>
            <a:endParaRPr lang="en-US" dirty="0">
              <a:sym typeface="Symbol" pitchFamily="18" charset="2"/>
            </a:endParaRPr>
          </a:p>
        </p:txBody>
      </p:sp>
    </p:spTree>
    <p:extLst>
      <p:ext uri="{BB962C8B-B14F-4D97-AF65-F5344CB8AC3E}">
        <p14:creationId xmlns:p14="http://schemas.microsoft.com/office/powerpoint/2010/main" val="23182989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7C35D5DA-14A9-4FF3-B350-5618735FEC4B}" type="slidenum">
              <a:rPr lang="en-US" smtClean="0"/>
              <a:pPr/>
              <a:t>23</a:t>
            </a:fld>
            <a:endParaRPr lang="en-US"/>
          </a:p>
        </p:txBody>
      </p:sp>
      <p:sp>
        <p:nvSpPr>
          <p:cNvPr id="157699" name="Rectangle 2"/>
          <p:cNvSpPr>
            <a:spLocks noGrp="1" noRot="1" noChangeAspect="1" noChangeArrowheads="1" noTextEdit="1"/>
          </p:cNvSpPr>
          <p:nvPr>
            <p:ph type="sldImg"/>
          </p:nvPr>
        </p:nvSpPr>
        <p:spPr>
          <a:solidFill>
            <a:srgbClr val="FFFFFF"/>
          </a:solidFill>
          <a:ln/>
        </p:spPr>
      </p:sp>
      <p:sp>
        <p:nvSpPr>
          <p:cNvPr id="157700" name="Rectangle 3"/>
          <p:cNvSpPr>
            <a:spLocks noGrp="1" noChangeArrowheads="1"/>
          </p:cNvSpPr>
          <p:nvPr>
            <p:ph type="body" idx="1"/>
          </p:nvPr>
        </p:nvSpPr>
        <p:spPr>
          <a:noFill/>
        </p:spPr>
        <p:txBody>
          <a:bodyPr/>
          <a:lstStyle/>
          <a:p>
            <a:pPr eaLnBrk="1" hangingPunct="1"/>
            <a:r>
              <a:rPr lang="en-US" b="1"/>
              <a:t>Blackboard</a:t>
            </a:r>
          </a:p>
          <a:p>
            <a:pPr eaLnBrk="1" hangingPunct="1"/>
            <a:r>
              <a:rPr lang="en-US">
                <a:sym typeface="Symbol" pitchFamily="18" charset="2"/>
              </a:rPr>
              <a:t>-&gt; wanted: </a:t>
            </a:r>
            <a:r>
              <a:rPr lang="en-US" baseline="-25000">
                <a:sym typeface="Symbol" pitchFamily="18" charset="2"/>
              </a:rPr>
              <a:t>min</a:t>
            </a:r>
            <a:r>
              <a:rPr lang="en-US">
                <a:sym typeface="Symbol" pitchFamily="18" charset="2"/>
              </a:rPr>
              <a:t> = h</a:t>
            </a:r>
            <a:r>
              <a:rPr lang="en-US"/>
              <a:t> </a:t>
            </a:r>
            <a:r>
              <a:rPr lang="en-US">
                <a:sym typeface="Symbol" pitchFamily="18" charset="2"/>
              </a:rPr>
              <a:t> c / e</a:t>
            </a:r>
            <a:r>
              <a:rPr lang="en-US"/>
              <a:t> </a:t>
            </a:r>
            <a:r>
              <a:rPr lang="en-US">
                <a:sym typeface="Symbol" pitchFamily="18" charset="2"/>
              </a:rPr>
              <a:t> U (U = 100 kV)</a:t>
            </a:r>
          </a:p>
          <a:p>
            <a:pPr eaLnBrk="1" hangingPunct="1"/>
            <a:r>
              <a:rPr lang="en-US">
                <a:sym typeface="Symbol" pitchFamily="18" charset="2"/>
              </a:rPr>
              <a:t>-&gt; </a:t>
            </a:r>
            <a:r>
              <a:rPr lang="en-US" baseline="-25000">
                <a:sym typeface="Symbol" pitchFamily="18" charset="2"/>
              </a:rPr>
              <a:t>min</a:t>
            </a:r>
            <a:r>
              <a:rPr lang="en-US">
                <a:sym typeface="Symbol" pitchFamily="18" charset="2"/>
              </a:rPr>
              <a:t> = 6.610</a:t>
            </a:r>
            <a:r>
              <a:rPr lang="en-US" baseline="30000">
                <a:sym typeface="Symbol" pitchFamily="18" charset="2"/>
              </a:rPr>
              <a:t>-34</a:t>
            </a:r>
            <a:r>
              <a:rPr lang="en-US">
                <a:sym typeface="Symbol" pitchFamily="18" charset="2"/>
              </a:rPr>
              <a:t> Js  310</a:t>
            </a:r>
            <a:r>
              <a:rPr lang="en-US" baseline="30000">
                <a:sym typeface="Symbol" pitchFamily="18" charset="2"/>
              </a:rPr>
              <a:t>8</a:t>
            </a:r>
            <a:r>
              <a:rPr lang="en-US">
                <a:sym typeface="Symbol" pitchFamily="18" charset="2"/>
              </a:rPr>
              <a:t> m/s / 1.610</a:t>
            </a:r>
            <a:r>
              <a:rPr lang="en-US" baseline="30000">
                <a:sym typeface="Symbol" pitchFamily="18" charset="2"/>
              </a:rPr>
              <a:t>-19</a:t>
            </a:r>
            <a:r>
              <a:rPr lang="en-US">
                <a:sym typeface="Symbol" pitchFamily="18" charset="2"/>
              </a:rPr>
              <a:t> C / 110</a:t>
            </a:r>
            <a:r>
              <a:rPr lang="en-US" baseline="30000">
                <a:sym typeface="Symbol" pitchFamily="18" charset="2"/>
              </a:rPr>
              <a:t>5</a:t>
            </a:r>
            <a:r>
              <a:rPr lang="en-US">
                <a:sym typeface="Symbol" pitchFamily="18" charset="2"/>
              </a:rPr>
              <a:t> V = 1.25  10</a:t>
            </a:r>
            <a:r>
              <a:rPr lang="en-US" baseline="30000">
                <a:sym typeface="Symbol" pitchFamily="18" charset="2"/>
              </a:rPr>
              <a:t>-11</a:t>
            </a:r>
            <a:r>
              <a:rPr lang="en-US">
                <a:sym typeface="Symbol" pitchFamily="18" charset="2"/>
              </a:rPr>
              <a:t> m = 12.5 pm   (remember: 1V = 1J/C)</a:t>
            </a:r>
          </a:p>
          <a:p>
            <a:pPr eaLnBrk="1" hangingPunct="1"/>
            <a:endParaRPr lang="en-US">
              <a:sym typeface="Symbol" pitchFamily="18" charset="2"/>
            </a:endParaRPr>
          </a:p>
          <a:p>
            <a:pPr eaLnBrk="1" hangingPunct="1"/>
            <a:r>
              <a:rPr lang="en-US" b="1">
                <a:sym typeface="Symbol" pitchFamily="18" charset="2"/>
              </a:rPr>
              <a:t>Notes</a:t>
            </a:r>
          </a:p>
          <a:p>
            <a:pPr eaLnBrk="1" hangingPunct="1"/>
            <a:r>
              <a:rPr lang="en-US">
                <a:sym typeface="Symbol" pitchFamily="18" charset="2"/>
              </a:rPr>
              <a:t>-&gt; 1 ångström (Å) = 10</a:t>
            </a:r>
            <a:r>
              <a:rPr lang="en-US" baseline="30000">
                <a:sym typeface="Symbol" pitchFamily="18" charset="2"/>
              </a:rPr>
              <a:t>–10</a:t>
            </a:r>
            <a:r>
              <a:rPr lang="en-US">
                <a:sym typeface="Symbol" pitchFamily="18" charset="2"/>
              </a:rPr>
              <a:t> </a:t>
            </a:r>
            <a:r>
              <a:rPr lang="en-US">
                <a:sym typeface="Symbol" pitchFamily="18" charset="2"/>
                <a:hlinkClick r:id="rId3" tooltip="Metre"/>
              </a:rPr>
              <a:t>metres</a:t>
            </a:r>
            <a:r>
              <a:rPr lang="en-US">
                <a:sym typeface="Symbol" pitchFamily="18" charset="2"/>
              </a:rPr>
              <a:t> = 0.1 </a:t>
            </a:r>
            <a:r>
              <a:rPr lang="en-US">
                <a:sym typeface="Symbol" pitchFamily="18" charset="2"/>
                <a:hlinkClick r:id="rId4" tooltip="Nanometre"/>
              </a:rPr>
              <a:t>nm</a:t>
            </a:r>
            <a:r>
              <a:rPr lang="en-US">
                <a:sym typeface="Symbol" pitchFamily="18" charset="2"/>
              </a:rPr>
              <a:t> = 100 </a:t>
            </a:r>
            <a:r>
              <a:rPr lang="en-US">
                <a:sym typeface="Symbol" pitchFamily="18" charset="2"/>
                <a:hlinkClick r:id="rId5" tooltip="Picometre"/>
              </a:rPr>
              <a:t>pm</a:t>
            </a:r>
            <a:r>
              <a:rPr lang="en-US">
                <a:sym typeface="Symbol" pitchFamily="18" charset="2"/>
              </a:rPr>
              <a:t> </a:t>
            </a:r>
          </a:p>
          <a:p>
            <a:pPr eaLnBrk="1" hangingPunct="1"/>
            <a:r>
              <a:rPr lang="en-US">
                <a:sym typeface="Symbol" pitchFamily="18" charset="2"/>
              </a:rPr>
              <a:t>-&gt;  of typical diagnostic X-rays: 10 pm-10 nm</a:t>
            </a:r>
          </a:p>
          <a:p>
            <a:pPr eaLnBrk="1" hangingPunct="1"/>
            <a:endParaRPr lang="en-US">
              <a:sym typeface="Symbol" pitchFamily="18" charset="2"/>
            </a:endParaRPr>
          </a:p>
          <a:p>
            <a:pPr eaLnBrk="1" hangingPunct="1"/>
            <a:endParaRPr lang="en-US" b="1"/>
          </a:p>
        </p:txBody>
      </p:sp>
    </p:spTree>
    <p:extLst>
      <p:ext uri="{BB962C8B-B14F-4D97-AF65-F5344CB8AC3E}">
        <p14:creationId xmlns:p14="http://schemas.microsoft.com/office/powerpoint/2010/main" val="3879344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AA586F22-C320-458C-99A9-8489BD3CCD0C}" type="slidenum">
              <a:rPr lang="en-US" smtClean="0"/>
              <a:pPr/>
              <a:t>24</a:t>
            </a:fld>
            <a:endParaRPr lang="en-US"/>
          </a:p>
        </p:txBody>
      </p:sp>
      <p:sp>
        <p:nvSpPr>
          <p:cNvPr id="159747" name="Rectangle 2"/>
          <p:cNvSpPr>
            <a:spLocks noGrp="1" noRot="1" noChangeAspect="1" noChangeArrowheads="1" noTextEdit="1"/>
          </p:cNvSpPr>
          <p:nvPr>
            <p:ph type="sldImg"/>
          </p:nvPr>
        </p:nvSpPr>
        <p:spPr>
          <a:solidFill>
            <a:srgbClr val="FFFFFF"/>
          </a:solidFill>
          <a:ln/>
        </p:spPr>
      </p:sp>
      <p:sp>
        <p:nvSpPr>
          <p:cNvPr id="159748" name="Rectangle 3"/>
          <p:cNvSpPr>
            <a:spLocks noGrp="1" noChangeArrowheads="1"/>
          </p:cNvSpPr>
          <p:nvPr>
            <p:ph type="body" idx="1"/>
          </p:nvPr>
        </p:nvSpPr>
        <p:spPr>
          <a:noFill/>
        </p:spPr>
        <p:txBody>
          <a:bodyPr/>
          <a:lstStyle/>
          <a:p>
            <a:pPr eaLnBrk="1" hangingPunct="1"/>
            <a:r>
              <a:rPr lang="en-US" b="1" dirty="0">
                <a:sym typeface="Symbol" pitchFamily="18" charset="2"/>
              </a:rPr>
              <a:t>Notes</a:t>
            </a:r>
          </a:p>
          <a:p>
            <a:pPr eaLnBrk="1" hangingPunct="1"/>
            <a:r>
              <a:rPr lang="en-US" b="1" dirty="0" err="1">
                <a:sym typeface="Symbol" pitchFamily="18" charset="2"/>
                <a:hlinkClick r:id="rId3" tooltip="De-bremsstrahlung.ogg"/>
              </a:rPr>
              <a:t>Bremsstrahlung</a:t>
            </a:r>
            <a:r>
              <a:rPr lang="en-US" dirty="0">
                <a:sym typeface="Symbol" pitchFamily="18" charset="2"/>
              </a:rPr>
              <a:t> (</a:t>
            </a:r>
            <a:r>
              <a:rPr lang="en-US" dirty="0" err="1">
                <a:sym typeface="Symbol" pitchFamily="18" charset="2"/>
                <a:hlinkClick r:id="rId4" tooltip="Wikipedia:Media help"/>
              </a:rPr>
              <a:t>help</a:t>
            </a:r>
            <a:r>
              <a:rPr lang="en-US" dirty="0" err="1">
                <a:sym typeface="Symbol" pitchFamily="18" charset="2"/>
              </a:rPr>
              <a:t>·</a:t>
            </a:r>
            <a:r>
              <a:rPr lang="en-US" dirty="0" err="1">
                <a:sym typeface="Symbol" pitchFamily="18" charset="2"/>
                <a:hlinkClick r:id="rId5" tooltip="Image:De-bremsstrahlung.ogg"/>
              </a:rPr>
              <a:t>info</a:t>
            </a:r>
            <a:r>
              <a:rPr lang="en-US" dirty="0">
                <a:sym typeface="Symbol" pitchFamily="18" charset="2"/>
              </a:rPr>
              <a:t>), (from the </a:t>
            </a:r>
            <a:r>
              <a:rPr lang="en-US" dirty="0">
                <a:sym typeface="Symbol" pitchFamily="18" charset="2"/>
                <a:hlinkClick r:id="rId6" tooltip="German language"/>
              </a:rPr>
              <a:t>German</a:t>
            </a:r>
            <a:r>
              <a:rPr lang="en-US" dirty="0">
                <a:sym typeface="Symbol" pitchFamily="18" charset="2"/>
              </a:rPr>
              <a:t> </a:t>
            </a:r>
            <a:r>
              <a:rPr lang="en-US" i="1" dirty="0" err="1">
                <a:sym typeface="Symbol" pitchFamily="18" charset="2"/>
              </a:rPr>
              <a:t>bremsen</a:t>
            </a:r>
            <a:r>
              <a:rPr lang="en-US" dirty="0">
                <a:sym typeface="Symbol" pitchFamily="18" charset="2"/>
              </a:rPr>
              <a:t>, to brake and </a:t>
            </a:r>
            <a:r>
              <a:rPr lang="en-US" i="1" dirty="0" err="1">
                <a:sym typeface="Symbol" pitchFamily="18" charset="2"/>
              </a:rPr>
              <a:t>Strahlung</a:t>
            </a:r>
            <a:r>
              <a:rPr lang="en-US" dirty="0">
                <a:sym typeface="Symbol" pitchFamily="18" charset="2"/>
              </a:rPr>
              <a:t>, radiation, thus, "braking radiation" or "deceleration radiation"), is </a:t>
            </a:r>
            <a:r>
              <a:rPr lang="en-US" dirty="0">
                <a:sym typeface="Symbol" pitchFamily="18" charset="2"/>
                <a:hlinkClick r:id="rId7" tooltip="Electromagnetic radiation"/>
              </a:rPr>
              <a:t>electromagnetic radiation</a:t>
            </a:r>
            <a:r>
              <a:rPr lang="en-US" dirty="0">
                <a:sym typeface="Symbol" pitchFamily="18" charset="2"/>
              </a:rPr>
              <a:t> produced by the acceleration of a charged particle, such as an </a:t>
            </a:r>
            <a:r>
              <a:rPr lang="en-US" dirty="0">
                <a:sym typeface="Symbol" pitchFamily="18" charset="2"/>
                <a:hlinkClick r:id="rId8" tooltip="Electron"/>
              </a:rPr>
              <a:t>electron</a:t>
            </a:r>
            <a:r>
              <a:rPr lang="en-US" dirty="0">
                <a:sym typeface="Symbol" pitchFamily="18" charset="2"/>
              </a:rPr>
              <a:t>, when deflected by another charged particle, such as an </a:t>
            </a:r>
            <a:r>
              <a:rPr lang="en-US" dirty="0">
                <a:sym typeface="Symbol" pitchFamily="18" charset="2"/>
                <a:hlinkClick r:id="rId9" tooltip="Atomic nucleus"/>
              </a:rPr>
              <a:t>atomic nucleus</a:t>
            </a:r>
            <a:r>
              <a:rPr lang="en-US" dirty="0">
                <a:sym typeface="Symbol" pitchFamily="18" charset="2"/>
              </a:rPr>
              <a:t>. The term is also used to refer to the process of producing the radiation. </a:t>
            </a:r>
            <a:r>
              <a:rPr lang="en-US" dirty="0" err="1">
                <a:sym typeface="Symbol" pitchFamily="18" charset="2"/>
              </a:rPr>
              <a:t>Bremsstrahlung</a:t>
            </a:r>
            <a:r>
              <a:rPr lang="en-US" dirty="0">
                <a:sym typeface="Symbol" pitchFamily="18" charset="2"/>
              </a:rPr>
              <a:t> has a </a:t>
            </a:r>
            <a:r>
              <a:rPr lang="en-US" dirty="0">
                <a:sym typeface="Symbol" pitchFamily="18" charset="2"/>
                <a:hlinkClick r:id="rId10" tooltip="Electromagnetic spectrum"/>
              </a:rPr>
              <a:t>continuous</a:t>
            </a:r>
            <a:r>
              <a:rPr lang="en-US" dirty="0">
                <a:sym typeface="Symbol" pitchFamily="18" charset="2"/>
              </a:rPr>
              <a:t> </a:t>
            </a:r>
            <a:r>
              <a:rPr lang="en-US" dirty="0">
                <a:sym typeface="Symbol" pitchFamily="18" charset="2"/>
                <a:hlinkClick r:id="rId11" tooltip="Spectroscopy"/>
              </a:rPr>
              <a:t>spectrum</a:t>
            </a:r>
            <a:r>
              <a:rPr lang="en-US" dirty="0">
                <a:sym typeface="Symbol" pitchFamily="18" charset="2"/>
              </a:rPr>
              <a:t>. The phenomenon was discovered by </a:t>
            </a:r>
            <a:r>
              <a:rPr lang="en-US" dirty="0">
                <a:sym typeface="Symbol" pitchFamily="18" charset="2"/>
                <a:hlinkClick r:id="rId12" tooltip="Nikola Tesla"/>
              </a:rPr>
              <a:t>Nikola Tesla</a:t>
            </a:r>
            <a:r>
              <a:rPr lang="en-US" dirty="0">
                <a:sym typeface="Symbol" pitchFamily="18" charset="2"/>
              </a:rPr>
              <a:t> during high frequency research he conducted between 1888 and 1897. </a:t>
            </a:r>
            <a:endParaRPr lang="en-US" sz="800" dirty="0">
              <a:sym typeface="Symbol" pitchFamily="18" charset="2"/>
            </a:endParaRPr>
          </a:p>
          <a:p>
            <a:pPr eaLnBrk="1" hangingPunct="1"/>
            <a:endParaRPr lang="en-US" sz="800" dirty="0">
              <a:sym typeface="Symbol" pitchFamily="18" charset="2"/>
            </a:endParaRPr>
          </a:p>
          <a:p>
            <a:pPr eaLnBrk="1" hangingPunct="1"/>
            <a:endParaRPr lang="en-US" sz="800" b="1" dirty="0"/>
          </a:p>
        </p:txBody>
      </p:sp>
    </p:spTree>
    <p:extLst>
      <p:ext uri="{BB962C8B-B14F-4D97-AF65-F5344CB8AC3E}">
        <p14:creationId xmlns:p14="http://schemas.microsoft.com/office/powerpoint/2010/main" val="1735281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2621C501-3133-4914-99EE-9877358F7ED8}" type="slidenum">
              <a:rPr lang="en-US" smtClean="0"/>
              <a:pPr/>
              <a:t>25</a:t>
            </a:fld>
            <a:endParaRPr lang="en-US"/>
          </a:p>
        </p:txBody>
      </p:sp>
      <p:sp>
        <p:nvSpPr>
          <p:cNvPr id="161795" name="Rectangle 2"/>
          <p:cNvSpPr>
            <a:spLocks noGrp="1" noRot="1" noChangeAspect="1" noChangeArrowheads="1" noTextEdit="1"/>
          </p:cNvSpPr>
          <p:nvPr>
            <p:ph type="sldImg"/>
          </p:nvPr>
        </p:nvSpPr>
        <p:spPr>
          <a:solidFill>
            <a:srgbClr val="FFFFFF"/>
          </a:solidFill>
          <a:ln/>
        </p:spPr>
      </p:sp>
      <p:sp>
        <p:nvSpPr>
          <p:cNvPr id="161796" name="Rectangle 3"/>
          <p:cNvSpPr>
            <a:spLocks noGrp="1" noChangeArrowheads="1"/>
          </p:cNvSpPr>
          <p:nvPr>
            <p:ph type="body" idx="1"/>
          </p:nvPr>
        </p:nvSpPr>
        <p:spPr>
          <a:noFill/>
        </p:spPr>
        <p:txBody>
          <a:bodyPr/>
          <a:lstStyle/>
          <a:p>
            <a:pPr eaLnBrk="1" hangingPunct="1"/>
            <a:r>
              <a:rPr lang="en-US" b="1"/>
              <a:t>Blackboard</a:t>
            </a:r>
          </a:p>
          <a:p>
            <a:pPr eaLnBrk="1" hangingPunct="1"/>
            <a:r>
              <a:rPr lang="en-US"/>
              <a:t>-&gt; emitted photon energy: </a:t>
            </a:r>
            <a:r>
              <a:rPr lang="el-GR">
                <a:cs typeface="Arial" charset="0"/>
              </a:rPr>
              <a:t>Δ</a:t>
            </a:r>
            <a:r>
              <a:rPr lang="de-CH">
                <a:cs typeface="Arial" charset="0"/>
              </a:rPr>
              <a:t>E = E</a:t>
            </a:r>
            <a:r>
              <a:rPr lang="de-CH" baseline="-25000">
                <a:cs typeface="Arial" charset="0"/>
              </a:rPr>
              <a:t>N</a:t>
            </a:r>
            <a:r>
              <a:rPr lang="de-CH">
                <a:cs typeface="Arial" charset="0"/>
              </a:rPr>
              <a:t>-E</a:t>
            </a:r>
            <a:r>
              <a:rPr lang="de-CH" baseline="-25000">
                <a:cs typeface="Arial" charset="0"/>
              </a:rPr>
              <a:t>K</a:t>
            </a:r>
            <a:r>
              <a:rPr lang="de-CH">
                <a:cs typeface="Arial" charset="0"/>
              </a:rPr>
              <a:t> = </a:t>
            </a:r>
            <a:r>
              <a:rPr lang="en-US"/>
              <a:t>h </a:t>
            </a:r>
            <a:r>
              <a:rPr lang="en-US">
                <a:sym typeface="Symbol" pitchFamily="18" charset="2"/>
              </a:rPr>
              <a:t>  </a:t>
            </a:r>
            <a:endParaRPr lang="en-US"/>
          </a:p>
          <a:p>
            <a:pPr eaLnBrk="1" hangingPunct="1"/>
            <a:endParaRPr lang="en-US"/>
          </a:p>
          <a:p>
            <a:pPr eaLnBrk="1" hangingPunct="1"/>
            <a:r>
              <a:rPr lang="en-US"/>
              <a:t>-&gt; exercise: what is the maximum energy of X-rays from a tungsten target?</a:t>
            </a:r>
          </a:p>
          <a:p>
            <a:pPr eaLnBrk="1" hangingPunct="1"/>
            <a:r>
              <a:rPr lang="en-US"/>
              <a:t>-&gt; solution: maximum energy x-rays are generated if a zero-energy electron jumps onto K shell</a:t>
            </a:r>
          </a:p>
          <a:p>
            <a:pPr eaLnBrk="1" hangingPunct="1"/>
            <a:r>
              <a:rPr lang="en-US"/>
              <a:t>-&gt; binding energy of electrons E</a:t>
            </a:r>
            <a:r>
              <a:rPr lang="en-US" baseline="-25000"/>
              <a:t>binding</a:t>
            </a:r>
            <a:r>
              <a:rPr lang="en-US"/>
              <a:t> = 13.6 eV  </a:t>
            </a:r>
            <a:r>
              <a:rPr lang="en-US">
                <a:sym typeface="Symbol" pitchFamily="18" charset="2"/>
              </a:rPr>
              <a:t> Z</a:t>
            </a:r>
            <a:r>
              <a:rPr lang="en-US" baseline="30000">
                <a:sym typeface="Symbol" pitchFamily="18" charset="2"/>
              </a:rPr>
              <a:t>2</a:t>
            </a:r>
            <a:r>
              <a:rPr lang="en-US" baseline="-25000">
                <a:sym typeface="Symbol" pitchFamily="18" charset="2"/>
              </a:rPr>
              <a:t>eff</a:t>
            </a:r>
            <a:endParaRPr lang="en-US" baseline="-25000"/>
          </a:p>
          <a:p>
            <a:pPr eaLnBrk="1" hangingPunct="1"/>
            <a:r>
              <a:rPr lang="en-US"/>
              <a:t>-&gt; Z</a:t>
            </a:r>
            <a:r>
              <a:rPr lang="en-US" baseline="-25000"/>
              <a:t>w</a:t>
            </a:r>
            <a:r>
              <a:rPr lang="en-US"/>
              <a:t> = 74 -&gt; E</a:t>
            </a:r>
            <a:r>
              <a:rPr lang="en-US" baseline="-25000"/>
              <a:t>max</a:t>
            </a:r>
            <a:r>
              <a:rPr lang="en-US"/>
              <a:t> = h </a:t>
            </a:r>
            <a:r>
              <a:rPr lang="en-US">
                <a:sym typeface="Symbol" pitchFamily="18" charset="2"/>
              </a:rPr>
              <a:t>  </a:t>
            </a:r>
            <a:r>
              <a:rPr lang="en-US"/>
              <a:t>= 13.6 eV (74-2)</a:t>
            </a:r>
            <a:r>
              <a:rPr lang="en-US" baseline="30000"/>
              <a:t>2</a:t>
            </a:r>
            <a:r>
              <a:rPr lang="en-US"/>
              <a:t> = 70.5 keV (Z</a:t>
            </a:r>
            <a:r>
              <a:rPr lang="en-US" baseline="-25000"/>
              <a:t>eff</a:t>
            </a:r>
            <a:r>
              <a:rPr lang="en-US"/>
              <a:t> ~ (Z–2) for nuclei with large Z since electrons with l=0 shield nuclei) </a:t>
            </a:r>
          </a:p>
          <a:p>
            <a:pPr eaLnBrk="1" hangingPunct="1"/>
            <a:r>
              <a:rPr lang="en-US"/>
              <a:t>-&gt; </a:t>
            </a:r>
            <a:r>
              <a:rPr lang="en-US">
                <a:sym typeface="Symbol" pitchFamily="18" charset="2"/>
              </a:rPr>
              <a:t></a:t>
            </a:r>
            <a:r>
              <a:rPr lang="en-US" baseline="-25000">
                <a:sym typeface="Symbol" pitchFamily="18" charset="2"/>
              </a:rPr>
              <a:t>min</a:t>
            </a:r>
            <a:r>
              <a:rPr lang="en-US">
                <a:sym typeface="Symbol" pitchFamily="18" charset="2"/>
              </a:rPr>
              <a:t> = h</a:t>
            </a:r>
            <a:r>
              <a:rPr lang="en-US"/>
              <a:t> </a:t>
            </a:r>
            <a:r>
              <a:rPr lang="en-US">
                <a:sym typeface="Symbol" pitchFamily="18" charset="2"/>
              </a:rPr>
              <a:t> c / E</a:t>
            </a:r>
            <a:r>
              <a:rPr lang="en-US" baseline="-25000">
                <a:sym typeface="Symbol" pitchFamily="18" charset="2"/>
              </a:rPr>
              <a:t>max</a:t>
            </a:r>
            <a:r>
              <a:rPr lang="en-US">
                <a:sym typeface="Symbol" pitchFamily="18" charset="2"/>
              </a:rPr>
              <a:t> = 610</a:t>
            </a:r>
            <a:r>
              <a:rPr lang="en-US" baseline="30000">
                <a:sym typeface="Symbol" pitchFamily="18" charset="2"/>
              </a:rPr>
              <a:t>-34</a:t>
            </a:r>
            <a:r>
              <a:rPr lang="en-US">
                <a:sym typeface="Symbol" pitchFamily="18" charset="2"/>
              </a:rPr>
              <a:t> Js  310</a:t>
            </a:r>
            <a:r>
              <a:rPr lang="en-US" baseline="30000">
                <a:sym typeface="Symbol" pitchFamily="18" charset="2"/>
              </a:rPr>
              <a:t>8</a:t>
            </a:r>
            <a:r>
              <a:rPr lang="en-US">
                <a:sym typeface="Symbol" pitchFamily="18" charset="2"/>
              </a:rPr>
              <a:t> m/s / ( 70.510</a:t>
            </a:r>
            <a:r>
              <a:rPr lang="en-US" baseline="30000">
                <a:sym typeface="Symbol" pitchFamily="18" charset="2"/>
              </a:rPr>
              <a:t>3</a:t>
            </a:r>
            <a:r>
              <a:rPr lang="en-US">
                <a:sym typeface="Symbol" pitchFamily="18" charset="2"/>
              </a:rPr>
              <a:t>/1.610</a:t>
            </a:r>
            <a:r>
              <a:rPr lang="en-US" baseline="30000">
                <a:sym typeface="Symbol" pitchFamily="18" charset="2"/>
              </a:rPr>
              <a:t>19 </a:t>
            </a:r>
            <a:r>
              <a:rPr lang="en-US">
                <a:sym typeface="Symbol" pitchFamily="18" charset="2"/>
              </a:rPr>
              <a:t>J) = 40 pm</a:t>
            </a:r>
          </a:p>
        </p:txBody>
      </p:sp>
    </p:spTree>
    <p:extLst>
      <p:ext uri="{BB962C8B-B14F-4D97-AF65-F5344CB8AC3E}">
        <p14:creationId xmlns:p14="http://schemas.microsoft.com/office/powerpoint/2010/main" val="2811521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230299B7-395E-4368-ADE4-C7C43404C749}" type="slidenum">
              <a:rPr lang="en-US" smtClean="0"/>
              <a:pPr/>
              <a:t>26</a:t>
            </a:fld>
            <a:endParaRPr lang="en-US"/>
          </a:p>
        </p:txBody>
      </p:sp>
      <p:sp>
        <p:nvSpPr>
          <p:cNvPr id="169987" name="Rectangle 2"/>
          <p:cNvSpPr>
            <a:spLocks noGrp="1" noRot="1" noChangeAspect="1" noChangeArrowheads="1" noTextEdit="1"/>
          </p:cNvSpPr>
          <p:nvPr>
            <p:ph type="sldImg"/>
          </p:nvPr>
        </p:nvSpPr>
        <p:spPr>
          <a:solidFill>
            <a:srgbClr val="FFFFFF"/>
          </a:solidFill>
          <a:ln/>
        </p:spPr>
      </p:sp>
      <p:sp>
        <p:nvSpPr>
          <p:cNvPr id="169988"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42173623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p:spPr>
        <p:txBody>
          <a:bodyPr/>
          <a:lstStyle/>
          <a:p>
            <a:fld id="{4C420F57-A4E6-4256-BCF3-9D0C4A52A60B}" type="slidenum">
              <a:rPr lang="en-US" smtClean="0"/>
              <a:pPr/>
              <a:t>27</a:t>
            </a:fld>
            <a:endParaRPr lang="en-US"/>
          </a:p>
        </p:txBody>
      </p:sp>
      <p:sp>
        <p:nvSpPr>
          <p:cNvPr id="173059" name="Rectangle 2"/>
          <p:cNvSpPr>
            <a:spLocks noGrp="1" noRot="1" noChangeAspect="1" noChangeArrowheads="1" noTextEdit="1"/>
          </p:cNvSpPr>
          <p:nvPr>
            <p:ph type="sldImg"/>
          </p:nvPr>
        </p:nvSpPr>
        <p:spPr>
          <a:solidFill>
            <a:srgbClr val="FFFFFF"/>
          </a:solidFill>
          <a:ln/>
        </p:spPr>
      </p:sp>
      <p:sp>
        <p:nvSpPr>
          <p:cNvPr id="173060" name="Rectangle 3"/>
          <p:cNvSpPr>
            <a:spLocks noGrp="1" noChangeArrowheads="1"/>
          </p:cNvSpPr>
          <p:nvPr>
            <p:ph type="body" idx="1"/>
          </p:nvPr>
        </p:nvSpPr>
        <p:spPr>
          <a:noFill/>
        </p:spPr>
        <p:txBody>
          <a:bodyPr/>
          <a:lstStyle/>
          <a:p>
            <a:pPr eaLnBrk="1" hangingPunct="1"/>
            <a:r>
              <a:rPr lang="en-US" b="1"/>
              <a:t>Blackboard</a:t>
            </a:r>
          </a:p>
          <a:p>
            <a:pPr eaLnBrk="1" hangingPunct="1"/>
            <a:r>
              <a:rPr lang="en-US"/>
              <a:t>-&gt; energy of incident photon E</a:t>
            </a:r>
            <a:r>
              <a:rPr lang="en-US" baseline="-25000"/>
              <a:t>Incidence</a:t>
            </a:r>
            <a:r>
              <a:rPr lang="en-US"/>
              <a:t> </a:t>
            </a:r>
            <a:r>
              <a:rPr lang="en-US">
                <a:sym typeface="Symbol" pitchFamily="18" charset="2"/>
              </a:rPr>
              <a:t>= E</a:t>
            </a:r>
            <a:r>
              <a:rPr lang="en-US" baseline="-25000">
                <a:sym typeface="Symbol" pitchFamily="18" charset="2"/>
              </a:rPr>
              <a:t>Ejection</a:t>
            </a:r>
            <a:r>
              <a:rPr lang="en-US">
                <a:sym typeface="Symbol" pitchFamily="18" charset="2"/>
              </a:rPr>
              <a:t> + ½   m</a:t>
            </a:r>
            <a:r>
              <a:rPr lang="en-US" baseline="-25000">
                <a:sym typeface="Symbol" pitchFamily="18" charset="2"/>
              </a:rPr>
              <a:t>e</a:t>
            </a:r>
            <a:r>
              <a:rPr lang="en-US">
                <a:sym typeface="Symbol" pitchFamily="18" charset="2"/>
              </a:rPr>
              <a:t>  </a:t>
            </a:r>
            <a:r>
              <a:rPr lang="en-US" baseline="30000">
                <a:sym typeface="Symbol" pitchFamily="18" charset="2"/>
              </a:rPr>
              <a:t>2</a:t>
            </a:r>
          </a:p>
          <a:p>
            <a:pPr eaLnBrk="1" hangingPunct="1"/>
            <a:endParaRPr lang="en-US" b="1"/>
          </a:p>
        </p:txBody>
      </p:sp>
    </p:spTree>
    <p:extLst>
      <p:ext uri="{BB962C8B-B14F-4D97-AF65-F5344CB8AC3E}">
        <p14:creationId xmlns:p14="http://schemas.microsoft.com/office/powerpoint/2010/main" val="4099895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p:spPr>
        <p:txBody>
          <a:bodyPr/>
          <a:lstStyle/>
          <a:p>
            <a:fld id="{8DDA71CA-8663-4D3F-8568-F379C423F905}" type="slidenum">
              <a:rPr lang="en-US" smtClean="0"/>
              <a:pPr/>
              <a:t>28</a:t>
            </a:fld>
            <a:endParaRPr lang="en-US"/>
          </a:p>
        </p:txBody>
      </p:sp>
      <p:sp>
        <p:nvSpPr>
          <p:cNvPr id="174083" name="Rectangle 2"/>
          <p:cNvSpPr>
            <a:spLocks noGrp="1" noRot="1" noChangeAspect="1" noChangeArrowheads="1" noTextEdit="1"/>
          </p:cNvSpPr>
          <p:nvPr>
            <p:ph type="sldImg"/>
          </p:nvPr>
        </p:nvSpPr>
        <p:spPr>
          <a:solidFill>
            <a:srgbClr val="FFFFFF"/>
          </a:solidFill>
          <a:ln/>
        </p:spPr>
      </p:sp>
      <p:sp>
        <p:nvSpPr>
          <p:cNvPr id="174084" name="Rectangle 3"/>
          <p:cNvSpPr>
            <a:spLocks noGrp="1" noChangeArrowheads="1"/>
          </p:cNvSpPr>
          <p:nvPr>
            <p:ph type="body" idx="1"/>
          </p:nvPr>
        </p:nvSpPr>
        <p:spPr>
          <a:noFill/>
        </p:spPr>
        <p:txBody>
          <a:bodyPr/>
          <a:lstStyle/>
          <a:p>
            <a:pPr eaLnBrk="1" hangingPunct="1"/>
            <a:r>
              <a:rPr lang="en-US" b="1" dirty="0"/>
              <a:t>Blackboard</a:t>
            </a:r>
            <a:endParaRPr lang="en-US" dirty="0"/>
          </a:p>
          <a:p>
            <a:pPr eaLnBrk="1" hangingPunct="1"/>
            <a:r>
              <a:rPr lang="en-US" dirty="0"/>
              <a:t>-&gt; Compare with billiard hit -&gt; sketch photon hitting an electron a) before hit b) after hit (after hit impulse of photon is p’, of electron </a:t>
            </a:r>
            <a:r>
              <a:rPr lang="en-US" dirty="0" err="1"/>
              <a:t>P’</a:t>
            </a:r>
            <a:r>
              <a:rPr lang="en-US" baseline="-25000" dirty="0" err="1"/>
              <a:t>e</a:t>
            </a:r>
            <a:r>
              <a:rPr lang="en-US" dirty="0"/>
              <a:t>)</a:t>
            </a:r>
            <a:endParaRPr lang="en-US" baseline="-25000" dirty="0"/>
          </a:p>
          <a:p>
            <a:pPr eaLnBrk="1" hangingPunct="1"/>
            <a:r>
              <a:rPr lang="en-US" dirty="0"/>
              <a:t>-&gt; conservation of energy: p </a:t>
            </a:r>
            <a:r>
              <a:rPr lang="en-US" dirty="0">
                <a:sym typeface="Symbol" pitchFamily="18" charset="2"/>
              </a:rPr>
              <a:t> </a:t>
            </a:r>
            <a:r>
              <a:rPr lang="en-US" dirty="0"/>
              <a:t>c + mc</a:t>
            </a:r>
            <a:r>
              <a:rPr lang="en-US" baseline="30000" dirty="0"/>
              <a:t>2</a:t>
            </a:r>
            <a:r>
              <a:rPr lang="en-US" dirty="0"/>
              <a:t> = p’ </a:t>
            </a:r>
            <a:r>
              <a:rPr lang="en-US" dirty="0">
                <a:sym typeface="Symbol" pitchFamily="18" charset="2"/>
              </a:rPr>
              <a:t> </a:t>
            </a:r>
            <a:r>
              <a:rPr lang="en-US" dirty="0"/>
              <a:t>c + </a:t>
            </a:r>
            <a:r>
              <a:rPr lang="en-US" dirty="0" err="1"/>
              <a:t>E’</a:t>
            </a:r>
            <a:r>
              <a:rPr lang="en-US" baseline="-25000" dirty="0" err="1"/>
              <a:t>e</a:t>
            </a:r>
            <a:r>
              <a:rPr lang="en-US" dirty="0"/>
              <a:t> -&gt; ( p – p’ + mc)</a:t>
            </a:r>
            <a:r>
              <a:rPr lang="en-US" baseline="30000" dirty="0"/>
              <a:t>2</a:t>
            </a:r>
            <a:r>
              <a:rPr lang="en-US" dirty="0"/>
              <a:t> = ( </a:t>
            </a:r>
            <a:r>
              <a:rPr lang="en-US" dirty="0" err="1"/>
              <a:t>E’</a:t>
            </a:r>
            <a:r>
              <a:rPr lang="en-US" baseline="-25000" dirty="0" err="1"/>
              <a:t>e</a:t>
            </a:r>
            <a:r>
              <a:rPr lang="en-US" dirty="0"/>
              <a:t>/c )</a:t>
            </a:r>
            <a:r>
              <a:rPr lang="en-US" baseline="30000" dirty="0"/>
              <a:t>2</a:t>
            </a:r>
          </a:p>
          <a:p>
            <a:pPr eaLnBrk="1" hangingPunct="1"/>
            <a:r>
              <a:rPr lang="en-US" dirty="0"/>
              <a:t>-&gt; conservation of momentum: </a:t>
            </a:r>
            <a:r>
              <a:rPr lang="en-US" b="1" dirty="0"/>
              <a:t>p</a:t>
            </a:r>
            <a:r>
              <a:rPr lang="en-US" dirty="0"/>
              <a:t> – </a:t>
            </a:r>
            <a:r>
              <a:rPr lang="en-US" b="1" dirty="0"/>
              <a:t>p’ </a:t>
            </a:r>
            <a:r>
              <a:rPr lang="en-US" dirty="0"/>
              <a:t>= </a:t>
            </a:r>
            <a:r>
              <a:rPr lang="en-US" b="1" dirty="0" err="1"/>
              <a:t>p’</a:t>
            </a:r>
            <a:r>
              <a:rPr lang="en-US" b="1" baseline="-25000" dirty="0" err="1"/>
              <a:t>e</a:t>
            </a:r>
            <a:endParaRPr lang="en-US" b="1" baseline="-25000" dirty="0"/>
          </a:p>
          <a:p>
            <a:pPr eaLnBrk="1" hangingPunct="1"/>
            <a:r>
              <a:rPr lang="en-US" sz="700" dirty="0"/>
              <a:t>-&gt; square both sides: p</a:t>
            </a:r>
            <a:r>
              <a:rPr lang="en-US" sz="700" baseline="30000" dirty="0"/>
              <a:t>2 </a:t>
            </a:r>
            <a:r>
              <a:rPr lang="en-US" sz="700" dirty="0"/>
              <a:t>– 2</a:t>
            </a:r>
            <a:r>
              <a:rPr lang="en-US" sz="700" b="1" dirty="0"/>
              <a:t>p</a:t>
            </a:r>
            <a:r>
              <a:rPr lang="en-US" sz="700" b="1" dirty="0">
                <a:sym typeface="Symbol" pitchFamily="18" charset="2"/>
              </a:rPr>
              <a:t>p</a:t>
            </a:r>
            <a:r>
              <a:rPr lang="en-US" sz="700" dirty="0">
                <a:sym typeface="Symbol" pitchFamily="18" charset="2"/>
              </a:rPr>
              <a:t>’+p’</a:t>
            </a:r>
            <a:r>
              <a:rPr lang="en-US" sz="700" baseline="30000" dirty="0">
                <a:sym typeface="Symbol" pitchFamily="18" charset="2"/>
              </a:rPr>
              <a:t>2</a:t>
            </a:r>
            <a:r>
              <a:rPr lang="en-US" sz="700" dirty="0">
                <a:sym typeface="Symbol" pitchFamily="18" charset="2"/>
              </a:rPr>
              <a:t> = p’</a:t>
            </a:r>
            <a:r>
              <a:rPr lang="en-US" sz="700" baseline="-25000" dirty="0">
                <a:sym typeface="Symbol" pitchFamily="18" charset="2"/>
              </a:rPr>
              <a:t>e</a:t>
            </a:r>
            <a:r>
              <a:rPr lang="en-US" sz="700" baseline="30000" dirty="0">
                <a:sym typeface="Symbol" pitchFamily="18" charset="2"/>
              </a:rPr>
              <a:t>2</a:t>
            </a:r>
            <a:r>
              <a:rPr lang="en-US" sz="700" dirty="0">
                <a:sym typeface="Symbol" pitchFamily="18" charset="2"/>
              </a:rPr>
              <a:t>    (</a:t>
            </a:r>
            <a:r>
              <a:rPr lang="en-US" sz="700" b="1" dirty="0"/>
              <a:t>p </a:t>
            </a:r>
            <a:r>
              <a:rPr lang="en-US" sz="700" b="1" dirty="0">
                <a:sym typeface="Symbol" pitchFamily="18" charset="2"/>
              </a:rPr>
              <a:t> p</a:t>
            </a:r>
            <a:r>
              <a:rPr lang="en-US" sz="700" dirty="0">
                <a:sym typeface="Symbol" pitchFamily="18" charset="2"/>
              </a:rPr>
              <a:t>’ = p</a:t>
            </a:r>
            <a:r>
              <a:rPr lang="en-US" sz="700" b="1" dirty="0"/>
              <a:t> </a:t>
            </a:r>
            <a:r>
              <a:rPr lang="en-US" sz="700" b="1" dirty="0">
                <a:sym typeface="Symbol" pitchFamily="18" charset="2"/>
              </a:rPr>
              <a:t> </a:t>
            </a:r>
            <a:r>
              <a:rPr lang="en-US" sz="700" dirty="0">
                <a:sym typeface="Symbol" pitchFamily="18" charset="2"/>
              </a:rPr>
              <a:t>p’  </a:t>
            </a:r>
            <a:r>
              <a:rPr lang="en-US" sz="700" dirty="0" err="1">
                <a:sym typeface="Symbol" pitchFamily="18" charset="2"/>
              </a:rPr>
              <a:t>cos</a:t>
            </a:r>
            <a:r>
              <a:rPr lang="en-US" sz="700" dirty="0">
                <a:sym typeface="Symbol" pitchFamily="18" charset="2"/>
              </a:rPr>
              <a:t> )</a:t>
            </a:r>
          </a:p>
          <a:p>
            <a:pPr eaLnBrk="1" hangingPunct="1"/>
            <a:r>
              <a:rPr lang="en-US" sz="700" dirty="0">
                <a:sym typeface="Symbol" pitchFamily="18" charset="2"/>
              </a:rPr>
              <a:t>-&gt; further calc</a:t>
            </a:r>
          </a:p>
          <a:p>
            <a:pPr eaLnBrk="1" hangingPunct="1"/>
            <a:r>
              <a:rPr lang="en-US" sz="700" dirty="0">
                <a:sym typeface="Symbol" pitchFamily="18" charset="2"/>
              </a:rPr>
              <a:t>-&gt; ’- = h/(mc) </a:t>
            </a:r>
            <a:r>
              <a:rPr lang="en-US" dirty="0">
                <a:sym typeface="Symbol" pitchFamily="18" charset="2"/>
              </a:rPr>
              <a:t> </a:t>
            </a:r>
            <a:r>
              <a:rPr lang="en-US" sz="700" dirty="0">
                <a:sym typeface="Symbol" pitchFamily="18" charset="2"/>
              </a:rPr>
              <a:t>(1-cos )  (Compton effect)</a:t>
            </a:r>
          </a:p>
          <a:p>
            <a:pPr eaLnBrk="1" hangingPunct="1"/>
            <a:r>
              <a:rPr lang="en-US" sz="700" dirty="0">
                <a:sym typeface="Symbol" pitchFamily="18" charset="2"/>
              </a:rPr>
              <a:t>-&gt; Scatter problem!</a:t>
            </a:r>
          </a:p>
          <a:p>
            <a:pPr eaLnBrk="1" hangingPunct="1"/>
            <a:endParaRPr lang="en-US" sz="700" dirty="0">
              <a:sym typeface="Symbol" pitchFamily="18" charset="2"/>
            </a:endParaRPr>
          </a:p>
          <a:p>
            <a:pPr eaLnBrk="1" hangingPunct="1"/>
            <a:endParaRPr lang="en-US" dirty="0"/>
          </a:p>
        </p:txBody>
      </p:sp>
    </p:spTree>
    <p:extLst>
      <p:ext uri="{BB962C8B-B14F-4D97-AF65-F5344CB8AC3E}">
        <p14:creationId xmlns:p14="http://schemas.microsoft.com/office/powerpoint/2010/main" val="16132490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230299B7-395E-4368-ADE4-C7C43404C749}" type="slidenum">
              <a:rPr lang="en-US" smtClean="0"/>
              <a:pPr/>
              <a:t>29</a:t>
            </a:fld>
            <a:endParaRPr lang="en-US"/>
          </a:p>
        </p:txBody>
      </p:sp>
      <p:sp>
        <p:nvSpPr>
          <p:cNvPr id="169987" name="Rectangle 2"/>
          <p:cNvSpPr>
            <a:spLocks noGrp="1" noRot="1" noChangeAspect="1" noChangeArrowheads="1" noTextEdit="1"/>
          </p:cNvSpPr>
          <p:nvPr>
            <p:ph type="sldImg"/>
          </p:nvPr>
        </p:nvSpPr>
        <p:spPr>
          <a:solidFill>
            <a:srgbClr val="FFFFFF"/>
          </a:solidFill>
          <a:ln/>
        </p:spPr>
      </p:sp>
      <p:sp>
        <p:nvSpPr>
          <p:cNvPr id="169988"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25607596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p:spPr>
        <p:txBody>
          <a:bodyPr/>
          <a:lstStyle/>
          <a:p>
            <a:fld id="{EB92079C-3215-4DD1-8007-2F8EAA0F7BD3}" type="slidenum">
              <a:rPr lang="en-US" smtClean="0"/>
              <a:pPr/>
              <a:t>30</a:t>
            </a:fld>
            <a:endParaRPr lang="en-US"/>
          </a:p>
        </p:txBody>
      </p:sp>
      <p:sp>
        <p:nvSpPr>
          <p:cNvPr id="181251" name="Rectangle 2"/>
          <p:cNvSpPr>
            <a:spLocks noGrp="1" noRot="1" noChangeAspect="1" noChangeArrowheads="1" noTextEdit="1"/>
          </p:cNvSpPr>
          <p:nvPr>
            <p:ph type="sldImg"/>
          </p:nvPr>
        </p:nvSpPr>
        <p:spPr>
          <a:solidFill>
            <a:srgbClr val="FFFFFF"/>
          </a:solidFill>
          <a:ln/>
        </p:spPr>
      </p:sp>
      <p:sp>
        <p:nvSpPr>
          <p:cNvPr id="181252" name="Rectangle 3"/>
          <p:cNvSpPr>
            <a:spLocks noGrp="1" noChangeArrowheads="1"/>
          </p:cNvSpPr>
          <p:nvPr>
            <p:ph type="body" idx="1"/>
          </p:nvPr>
        </p:nvSpPr>
        <p:spPr>
          <a:noFill/>
        </p:spPr>
        <p:txBody>
          <a:bodyPr/>
          <a:lstStyle/>
          <a:p>
            <a:pPr eaLnBrk="1" hangingPunct="1"/>
            <a:r>
              <a:rPr lang="en-US" b="1" dirty="0"/>
              <a:t>Notes</a:t>
            </a:r>
          </a:p>
          <a:p>
            <a:pPr eaLnBrk="1" hangingPunct="1"/>
            <a:r>
              <a:rPr lang="en-US" dirty="0"/>
              <a:t>-&gt; Low energy photons do not reach the detector</a:t>
            </a:r>
          </a:p>
          <a:p>
            <a:pPr eaLnBrk="1" hangingPunct="1"/>
            <a:r>
              <a:rPr lang="en-US" dirty="0"/>
              <a:t>	- absorbed in x-ray tube material and patient (Dose)</a:t>
            </a:r>
          </a:p>
          <a:p>
            <a:pPr eaLnBrk="1" hangingPunct="1"/>
            <a:r>
              <a:rPr lang="en-US" dirty="0"/>
              <a:t>	- No contribution to the image</a:t>
            </a:r>
          </a:p>
          <a:p>
            <a:pPr eaLnBrk="1" hangingPunct="1"/>
            <a:r>
              <a:rPr lang="en-US" dirty="0"/>
              <a:t>-&gt; Inherent filtering in tube (glass, oil, target)</a:t>
            </a:r>
          </a:p>
          <a:p>
            <a:pPr eaLnBrk="1" hangingPunct="1"/>
            <a:r>
              <a:rPr lang="en-US" dirty="0"/>
              <a:t>-&gt; Additional filtering to reduce patient dose (aluminum sheets between </a:t>
            </a:r>
          </a:p>
        </p:txBody>
      </p:sp>
    </p:spTree>
    <p:extLst>
      <p:ext uri="{BB962C8B-B14F-4D97-AF65-F5344CB8AC3E}">
        <p14:creationId xmlns:p14="http://schemas.microsoft.com/office/powerpoint/2010/main" val="23575480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AD490C58-4B29-4F14-9F2D-C59A9B352E88}" type="slidenum">
              <a:rPr lang="en-US" smtClean="0"/>
              <a:pPr/>
              <a:t>31</a:t>
            </a:fld>
            <a:endParaRPr lang="en-US"/>
          </a:p>
        </p:txBody>
      </p:sp>
      <p:sp>
        <p:nvSpPr>
          <p:cNvPr id="197635" name="Rectangle 2"/>
          <p:cNvSpPr>
            <a:spLocks noGrp="1" noRot="1" noChangeAspect="1" noChangeArrowheads="1" noTextEdit="1"/>
          </p:cNvSpPr>
          <p:nvPr>
            <p:ph type="sldImg"/>
          </p:nvPr>
        </p:nvSpPr>
        <p:spPr>
          <a:solidFill>
            <a:srgbClr val="FFFFFF"/>
          </a:solidFill>
          <a:ln/>
        </p:spPr>
      </p:sp>
      <p:sp>
        <p:nvSpPr>
          <p:cNvPr id="197636" name="Rectangle 3"/>
          <p:cNvSpPr>
            <a:spLocks noGrp="1" noChangeArrowheads="1"/>
          </p:cNvSpPr>
          <p:nvPr>
            <p:ph type="body" idx="1"/>
          </p:nvPr>
        </p:nvSpPr>
        <p:spPr>
          <a:noFill/>
        </p:spPr>
        <p:txBody>
          <a:bodyPr/>
          <a:lstStyle/>
          <a:p>
            <a:pPr eaLnBrk="1" hangingPunct="1"/>
            <a:r>
              <a:rPr lang="de-CH" b="1">
                <a:cs typeface="Arial" charset="0"/>
              </a:rPr>
              <a:t>Notes</a:t>
            </a:r>
          </a:p>
          <a:p>
            <a:pPr eaLnBrk="1" hangingPunct="1"/>
            <a:r>
              <a:rPr lang="en-US">
                <a:cs typeface="Arial" charset="0"/>
              </a:rPr>
              <a:t>An X-ray image intensifier (XRII) refers to a special image intensifier device used in medical imaging involving x rays. It consists of an input window, input phosphor, photocathode, vacuum and electron optics, output phosphor and output window. It allows for lower x-ray doses to be used on patients by magnifying the intensity produced in the output image, enabling the viewer to easily see the structure of the object being imaged.</a:t>
            </a:r>
            <a:endParaRPr lang="el-GR">
              <a:cs typeface="Arial" charset="0"/>
            </a:endParaRPr>
          </a:p>
        </p:txBody>
      </p:sp>
    </p:spTree>
    <p:extLst>
      <p:ext uri="{BB962C8B-B14F-4D97-AF65-F5344CB8AC3E}">
        <p14:creationId xmlns:p14="http://schemas.microsoft.com/office/powerpoint/2010/main" val="419858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25647331-F730-411B-AB94-0994084C9D9F}" type="slidenum">
              <a:rPr lang="en-US" smtClean="0"/>
              <a:pPr/>
              <a:t>8</a:t>
            </a:fld>
            <a:endParaRPr lang="en-US"/>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28895442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a:noFill/>
        </p:spPr>
        <p:txBody>
          <a:bodyPr/>
          <a:lstStyle/>
          <a:p>
            <a:fld id="{22A018C2-4D30-4901-801D-B52928004C33}" type="slidenum">
              <a:rPr lang="en-US" smtClean="0"/>
              <a:pPr/>
              <a:t>32</a:t>
            </a:fld>
            <a:endParaRPr lang="en-US"/>
          </a:p>
        </p:txBody>
      </p:sp>
      <p:sp>
        <p:nvSpPr>
          <p:cNvPr id="190467" name="Rectangle 2"/>
          <p:cNvSpPr>
            <a:spLocks noGrp="1" noRot="1" noChangeAspect="1" noChangeArrowheads="1" noTextEdit="1"/>
          </p:cNvSpPr>
          <p:nvPr>
            <p:ph type="sldImg"/>
          </p:nvPr>
        </p:nvSpPr>
        <p:spPr>
          <a:solidFill>
            <a:srgbClr val="FFFFFF"/>
          </a:solidFill>
          <a:ln/>
        </p:spPr>
      </p:sp>
      <p:sp>
        <p:nvSpPr>
          <p:cNvPr id="190468" name="Rectangle 3"/>
          <p:cNvSpPr>
            <a:spLocks noGrp="1" noChangeArrowheads="1"/>
          </p:cNvSpPr>
          <p:nvPr>
            <p:ph type="body" idx="1"/>
          </p:nvPr>
        </p:nvSpPr>
        <p:spPr>
          <a:noFill/>
        </p:spPr>
        <p:txBody>
          <a:bodyPr/>
          <a:lstStyle/>
          <a:p>
            <a:pPr eaLnBrk="1" hangingPunct="1"/>
            <a:r>
              <a:rPr lang="en-US" b="1"/>
              <a:t>Blackboard</a:t>
            </a:r>
          </a:p>
          <a:p>
            <a:pPr eaLnBrk="1" hangingPunct="1"/>
            <a:r>
              <a:rPr lang="en-US"/>
              <a:t>-&gt; scetch object with bone and soft tissue</a:t>
            </a:r>
          </a:p>
          <a:p>
            <a:pPr eaLnBrk="1" hangingPunct="1"/>
            <a:r>
              <a:rPr lang="en-US"/>
              <a:t>-&gt; illustrate weighted average of </a:t>
            </a:r>
            <a:r>
              <a:rPr lang="en-US">
                <a:sym typeface="Symbol" pitchFamily="18" charset="2"/>
              </a:rPr>
              <a:t> in case of heterogeneous composition along d </a:t>
            </a:r>
            <a:r>
              <a:rPr lang="en-US"/>
              <a:t> </a:t>
            </a:r>
          </a:p>
        </p:txBody>
      </p:sp>
    </p:spTree>
    <p:extLst>
      <p:ext uri="{BB962C8B-B14F-4D97-AF65-F5344CB8AC3E}">
        <p14:creationId xmlns:p14="http://schemas.microsoft.com/office/powerpoint/2010/main" val="36571131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p:spPr>
        <p:txBody>
          <a:bodyPr/>
          <a:lstStyle/>
          <a:p>
            <a:fld id="{2A3EDECD-26E7-4CFD-8680-DEC0EFFAB85A}" type="slidenum">
              <a:rPr lang="en-US" smtClean="0"/>
              <a:pPr/>
              <a:t>33</a:t>
            </a:fld>
            <a:endParaRPr lang="en-US"/>
          </a:p>
        </p:txBody>
      </p:sp>
      <p:sp>
        <p:nvSpPr>
          <p:cNvPr id="191491" name="Rectangle 2"/>
          <p:cNvSpPr>
            <a:spLocks noGrp="1" noRot="1" noChangeAspect="1" noChangeArrowheads="1" noTextEdit="1"/>
          </p:cNvSpPr>
          <p:nvPr>
            <p:ph type="sldImg"/>
          </p:nvPr>
        </p:nvSpPr>
        <p:spPr>
          <a:solidFill>
            <a:srgbClr val="FFFFFF"/>
          </a:solidFill>
          <a:ln/>
        </p:spPr>
      </p:sp>
      <p:sp>
        <p:nvSpPr>
          <p:cNvPr id="191492" name="Rectangle 3"/>
          <p:cNvSpPr>
            <a:spLocks noGrp="1" noChangeArrowheads="1"/>
          </p:cNvSpPr>
          <p:nvPr>
            <p:ph type="body" idx="1"/>
          </p:nvPr>
        </p:nvSpPr>
        <p:spPr>
          <a:noFill/>
        </p:spPr>
        <p:txBody>
          <a:bodyPr/>
          <a:lstStyle/>
          <a:p>
            <a:pPr eaLnBrk="1" hangingPunct="1"/>
            <a:r>
              <a:rPr lang="en-US" b="1"/>
              <a:t>Blackboard</a:t>
            </a:r>
          </a:p>
          <a:p>
            <a:pPr eaLnBrk="1" hangingPunct="1"/>
            <a:r>
              <a:rPr lang="en-US"/>
              <a:t>-&gt; I/I</a:t>
            </a:r>
            <a:r>
              <a:rPr lang="en-US" baseline="-25000"/>
              <a:t>0</a:t>
            </a:r>
            <a:r>
              <a:rPr lang="en-US"/>
              <a:t>=exp(-</a:t>
            </a:r>
            <a:r>
              <a:rPr lang="en-US">
                <a:sym typeface="Symbol" pitchFamily="18" charset="2"/>
              </a:rPr>
              <a:t>d) -&gt; display  ~ -log(</a:t>
            </a:r>
            <a:r>
              <a:rPr lang="en-US"/>
              <a:t>I/I</a:t>
            </a:r>
            <a:r>
              <a:rPr lang="en-US" baseline="-25000"/>
              <a:t>0</a:t>
            </a:r>
            <a:r>
              <a:rPr lang="en-US"/>
              <a:t>)</a:t>
            </a:r>
            <a:r>
              <a:rPr lang="en-US">
                <a:sym typeface="Symbol" pitchFamily="18" charset="2"/>
              </a:rPr>
              <a:t> </a:t>
            </a:r>
          </a:p>
          <a:p>
            <a:pPr eaLnBrk="1" hangingPunct="1"/>
            <a:endParaRPr lang="en-US"/>
          </a:p>
          <a:p>
            <a:pPr eaLnBrk="1" hangingPunct="1"/>
            <a:r>
              <a:rPr lang="en-US"/>
              <a:t>-&gt; calculate maximum contrast between air and average biological tissue with d = 20 cm (and </a:t>
            </a:r>
            <a:r>
              <a:rPr lang="en-US">
                <a:sym typeface="Symbol" pitchFamily="18" charset="2"/>
              </a:rPr>
              <a:t>=0.35 cm</a:t>
            </a:r>
            <a:r>
              <a:rPr lang="en-US" baseline="30000">
                <a:sym typeface="Symbol" pitchFamily="18" charset="2"/>
              </a:rPr>
              <a:t>-1</a:t>
            </a:r>
            <a:r>
              <a:rPr lang="en-US">
                <a:sym typeface="Symbol" pitchFamily="18" charset="2"/>
              </a:rPr>
              <a:t> </a:t>
            </a:r>
            <a:r>
              <a:rPr lang="en-US"/>
              <a:t>w/o bone or air): I/I</a:t>
            </a:r>
            <a:r>
              <a:rPr lang="en-US" baseline="-25000"/>
              <a:t>0 </a:t>
            </a:r>
            <a:r>
              <a:rPr lang="en-US"/>
              <a:t>= exp(-</a:t>
            </a:r>
            <a:r>
              <a:rPr lang="en-US">
                <a:sym typeface="Symbol" pitchFamily="18" charset="2"/>
              </a:rPr>
              <a:t>d) = exp(-7) =  1/1000</a:t>
            </a:r>
          </a:p>
          <a:p>
            <a:pPr eaLnBrk="1" hangingPunct="1"/>
            <a:r>
              <a:rPr lang="en-US">
                <a:sym typeface="Symbol" pitchFamily="18" charset="2"/>
              </a:rPr>
              <a:t>-&gt; calculate </a:t>
            </a:r>
            <a:r>
              <a:rPr lang="en-US"/>
              <a:t>maximum contrast between air and bone tissue with d = 20 cm (and </a:t>
            </a:r>
            <a:r>
              <a:rPr lang="en-US">
                <a:sym typeface="Symbol" pitchFamily="18" charset="2"/>
              </a:rPr>
              <a:t>=0.7 cm</a:t>
            </a:r>
            <a:r>
              <a:rPr lang="en-US" baseline="30000">
                <a:sym typeface="Symbol" pitchFamily="18" charset="2"/>
              </a:rPr>
              <a:t>-1</a:t>
            </a:r>
            <a:r>
              <a:rPr lang="en-US"/>
              <a:t>): I/I</a:t>
            </a:r>
            <a:r>
              <a:rPr lang="en-US" baseline="-25000"/>
              <a:t>0 </a:t>
            </a:r>
            <a:r>
              <a:rPr lang="en-US"/>
              <a:t>= exp(-</a:t>
            </a:r>
            <a:r>
              <a:rPr lang="en-US">
                <a:sym typeface="Symbol" pitchFamily="18" charset="2"/>
              </a:rPr>
              <a:t>d) = exp(-14) =  8/10000000</a:t>
            </a:r>
          </a:p>
          <a:p>
            <a:pPr eaLnBrk="1" hangingPunct="1"/>
            <a:r>
              <a:rPr lang="en-US">
                <a:sym typeface="Symbol" pitchFamily="18" charset="2"/>
              </a:rPr>
              <a:t> </a:t>
            </a:r>
            <a:endParaRPr lang="en-US" baseline="-25000">
              <a:sym typeface="Symbol" pitchFamily="18" charset="2"/>
            </a:endParaRPr>
          </a:p>
          <a:p>
            <a:pPr eaLnBrk="1" hangingPunct="1"/>
            <a:endParaRPr lang="en-US" baseline="-25000">
              <a:sym typeface="Symbol" pitchFamily="18" charset="2"/>
            </a:endParaRPr>
          </a:p>
          <a:p>
            <a:pPr eaLnBrk="1" hangingPunct="1"/>
            <a:endParaRPr lang="en-US" b="1"/>
          </a:p>
          <a:p>
            <a:pPr eaLnBrk="1" hangingPunct="1"/>
            <a:endParaRPr lang="en-US"/>
          </a:p>
        </p:txBody>
      </p:sp>
    </p:spTree>
    <p:extLst>
      <p:ext uri="{BB962C8B-B14F-4D97-AF65-F5344CB8AC3E}">
        <p14:creationId xmlns:p14="http://schemas.microsoft.com/office/powerpoint/2010/main" val="1659520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230299B7-395E-4368-ADE4-C7C43404C749}" type="slidenum">
              <a:rPr lang="en-US" smtClean="0"/>
              <a:pPr/>
              <a:t>34</a:t>
            </a:fld>
            <a:endParaRPr lang="en-US"/>
          </a:p>
        </p:txBody>
      </p:sp>
      <p:sp>
        <p:nvSpPr>
          <p:cNvPr id="169987" name="Rectangle 2"/>
          <p:cNvSpPr>
            <a:spLocks noGrp="1" noRot="1" noChangeAspect="1" noChangeArrowheads="1" noTextEdit="1"/>
          </p:cNvSpPr>
          <p:nvPr>
            <p:ph type="sldImg"/>
          </p:nvPr>
        </p:nvSpPr>
        <p:spPr>
          <a:solidFill>
            <a:srgbClr val="FFFFFF"/>
          </a:solidFill>
          <a:ln/>
        </p:spPr>
      </p:sp>
      <p:sp>
        <p:nvSpPr>
          <p:cNvPr id="169988"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19973675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a:noFill/>
        </p:spPr>
        <p:txBody>
          <a:bodyPr/>
          <a:lstStyle/>
          <a:p>
            <a:fld id="{A7BE6594-D2EA-412F-AF4A-E007A7D75B72}" type="slidenum">
              <a:rPr lang="en-US" smtClean="0"/>
              <a:pPr/>
              <a:t>35</a:t>
            </a:fld>
            <a:endParaRPr lang="en-US"/>
          </a:p>
        </p:txBody>
      </p:sp>
      <p:sp>
        <p:nvSpPr>
          <p:cNvPr id="216067" name="Rectangle 2"/>
          <p:cNvSpPr>
            <a:spLocks noGrp="1" noRot="1" noChangeAspect="1" noChangeArrowheads="1" noTextEdit="1"/>
          </p:cNvSpPr>
          <p:nvPr>
            <p:ph type="sldImg"/>
          </p:nvPr>
        </p:nvSpPr>
        <p:spPr>
          <a:solidFill>
            <a:srgbClr val="FFFFFF"/>
          </a:solidFill>
          <a:ln/>
        </p:spPr>
      </p:sp>
      <p:sp>
        <p:nvSpPr>
          <p:cNvPr id="216068"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3372634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p:spPr>
        <p:txBody>
          <a:bodyPr/>
          <a:lstStyle/>
          <a:p>
            <a:fld id="{D6810649-19B1-456E-98EE-2E7ED46874FD}" type="slidenum">
              <a:rPr lang="en-US" smtClean="0"/>
              <a:pPr/>
              <a:t>36</a:t>
            </a:fld>
            <a:endParaRPr lang="en-US"/>
          </a:p>
        </p:txBody>
      </p:sp>
      <p:sp>
        <p:nvSpPr>
          <p:cNvPr id="219139" name="Rectangle 2"/>
          <p:cNvSpPr>
            <a:spLocks noGrp="1" noRot="1" noChangeAspect="1" noChangeArrowheads="1" noTextEdit="1"/>
          </p:cNvSpPr>
          <p:nvPr>
            <p:ph type="sldImg"/>
          </p:nvPr>
        </p:nvSpPr>
        <p:spPr>
          <a:solidFill>
            <a:srgbClr val="FFFFFF"/>
          </a:solidFill>
          <a:ln/>
        </p:spPr>
      </p:sp>
      <p:sp>
        <p:nvSpPr>
          <p:cNvPr id="219140"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1458068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p:spPr>
        <p:txBody>
          <a:bodyPr/>
          <a:lstStyle/>
          <a:p>
            <a:fld id="{49A5EAA1-6B90-4A26-8E1F-016C9A73571A}" type="slidenum">
              <a:rPr lang="en-US" smtClean="0"/>
              <a:pPr/>
              <a:t>37</a:t>
            </a:fld>
            <a:endParaRPr lang="en-US"/>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p:spPr>
        <p:txBody>
          <a:bodyPr/>
          <a:lstStyle/>
          <a:p>
            <a:pPr eaLnBrk="1" hangingPunct="1"/>
            <a:r>
              <a:rPr lang="en-US" b="1" dirty="0"/>
              <a:t>Sir Godfrey </a:t>
            </a:r>
            <a:r>
              <a:rPr lang="en-US" b="1" dirty="0" err="1"/>
              <a:t>Newbold</a:t>
            </a:r>
            <a:r>
              <a:rPr lang="en-US" b="1" dirty="0"/>
              <a:t> Hounsfield</a:t>
            </a:r>
            <a:r>
              <a:rPr lang="en-US" dirty="0"/>
              <a:t> CBE (</a:t>
            </a:r>
            <a:r>
              <a:rPr lang="en-US" dirty="0">
                <a:hlinkClick r:id="rId3" tooltip="August 28"/>
              </a:rPr>
              <a:t>28 August</a:t>
            </a:r>
            <a:r>
              <a:rPr lang="en-US" dirty="0"/>
              <a:t> </a:t>
            </a:r>
            <a:r>
              <a:rPr lang="en-US" dirty="0">
                <a:hlinkClick r:id="rId4" tooltip="1919"/>
              </a:rPr>
              <a:t>1919</a:t>
            </a:r>
            <a:r>
              <a:rPr lang="en-US" dirty="0"/>
              <a:t> – </a:t>
            </a:r>
            <a:r>
              <a:rPr lang="en-US" dirty="0">
                <a:hlinkClick r:id="rId5" tooltip="August 12"/>
              </a:rPr>
              <a:t>12 August</a:t>
            </a:r>
            <a:r>
              <a:rPr lang="en-US" dirty="0"/>
              <a:t> </a:t>
            </a:r>
            <a:r>
              <a:rPr lang="en-US" dirty="0">
                <a:hlinkClick r:id="rId6" tooltip="2004"/>
              </a:rPr>
              <a:t>2004</a:t>
            </a:r>
            <a:r>
              <a:rPr lang="en-US" dirty="0"/>
              <a:t>) was an </a:t>
            </a:r>
            <a:r>
              <a:rPr lang="en-US" dirty="0">
                <a:hlinkClick r:id="rId7" tooltip="England"/>
              </a:rPr>
              <a:t>English</a:t>
            </a:r>
            <a:r>
              <a:rPr lang="en-US" dirty="0"/>
              <a:t> electrical engineer who shared the 1979 </a:t>
            </a:r>
            <a:r>
              <a:rPr lang="en-US" dirty="0">
                <a:hlinkClick r:id="rId8" tooltip="Nobel Prize for Physiology or Medicine"/>
              </a:rPr>
              <a:t>Nobel Prize for Physiology or Medicine</a:t>
            </a:r>
            <a:r>
              <a:rPr lang="en-US" dirty="0"/>
              <a:t> with </a:t>
            </a:r>
            <a:r>
              <a:rPr lang="en-US" dirty="0">
                <a:hlinkClick r:id="rId9" tooltip="Allan McLeod Cormack"/>
              </a:rPr>
              <a:t>Allan McLeod Cormack</a:t>
            </a:r>
            <a:r>
              <a:rPr lang="en-US" dirty="0"/>
              <a:t> for his part in developing the diagnostic technique of </a:t>
            </a:r>
            <a:r>
              <a:rPr lang="en-US" dirty="0">
                <a:hlinkClick r:id="rId10" tooltip="Computerized axial tomography"/>
              </a:rPr>
              <a:t>computerized axial tomography</a:t>
            </a:r>
            <a:r>
              <a:rPr lang="en-US" dirty="0"/>
              <a:t> (CAT).His name is </a:t>
            </a:r>
            <a:r>
              <a:rPr lang="en-US" dirty="0" err="1"/>
              <a:t>immortalised</a:t>
            </a:r>
            <a:r>
              <a:rPr lang="en-US" dirty="0"/>
              <a:t> in the </a:t>
            </a:r>
            <a:r>
              <a:rPr lang="en-US" dirty="0">
                <a:hlinkClick r:id="rId11" tooltip="Hounsfield scale"/>
              </a:rPr>
              <a:t>Hounsfield scale</a:t>
            </a:r>
            <a:r>
              <a:rPr lang="en-US" dirty="0"/>
              <a:t>, a quantitative measure of </a:t>
            </a:r>
            <a:r>
              <a:rPr lang="en-US" dirty="0" err="1">
                <a:hlinkClick r:id="rId12" tooltip="Radiodensity"/>
              </a:rPr>
              <a:t>radiodensity</a:t>
            </a:r>
            <a:r>
              <a:rPr lang="en-US" dirty="0"/>
              <a:t> used in evaluating CAT scans. The scale is defined in Hounsfield units (symbol </a:t>
            </a:r>
            <a:r>
              <a:rPr lang="en-US" b="1" dirty="0"/>
              <a:t>HF</a:t>
            </a:r>
            <a:r>
              <a:rPr lang="en-US" dirty="0"/>
              <a:t>), running from air at -1000 HF, through water at 0 HF, and up to bone at +1000 HF.</a:t>
            </a:r>
          </a:p>
        </p:txBody>
      </p:sp>
    </p:spTree>
    <p:extLst>
      <p:ext uri="{BB962C8B-B14F-4D97-AF65-F5344CB8AC3E}">
        <p14:creationId xmlns:p14="http://schemas.microsoft.com/office/powerpoint/2010/main" val="25411719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p:spPr>
        <p:txBody>
          <a:bodyPr/>
          <a:lstStyle/>
          <a:p>
            <a:fld id="{FA6535EC-13AF-468E-8B5A-8A06FFF64927}" type="slidenum">
              <a:rPr lang="en-US" smtClean="0"/>
              <a:pPr/>
              <a:t>38</a:t>
            </a:fld>
            <a:endParaRPr lang="en-US"/>
          </a:p>
        </p:txBody>
      </p:sp>
      <p:sp>
        <p:nvSpPr>
          <p:cNvPr id="223235" name="Rectangle 2"/>
          <p:cNvSpPr>
            <a:spLocks noGrp="1" noRot="1" noChangeAspect="1" noChangeArrowheads="1" noTextEdit="1"/>
          </p:cNvSpPr>
          <p:nvPr>
            <p:ph type="sldImg"/>
          </p:nvPr>
        </p:nvSpPr>
        <p:spPr>
          <a:ln/>
        </p:spPr>
      </p:sp>
      <p:sp>
        <p:nvSpPr>
          <p:cNvPr id="223236"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25850091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idx="5"/>
          </p:nvPr>
        </p:nvSpPr>
        <p:spPr>
          <a:noFill/>
        </p:spPr>
        <p:txBody>
          <a:bodyPr/>
          <a:lstStyle/>
          <a:p>
            <a:fld id="{17FB6C25-2C5E-4FCF-B40E-7CF68E3DFE24}" type="slidenum">
              <a:rPr lang="en-US" smtClean="0"/>
              <a:pPr/>
              <a:t>39</a:t>
            </a:fld>
            <a:endParaRPr lang="en-US"/>
          </a:p>
        </p:txBody>
      </p:sp>
      <p:sp>
        <p:nvSpPr>
          <p:cNvPr id="235523" name="Rectangle 2"/>
          <p:cNvSpPr>
            <a:spLocks noGrp="1" noRot="1" noChangeAspect="1" noChangeArrowheads="1" noTextEdit="1"/>
          </p:cNvSpPr>
          <p:nvPr>
            <p:ph type="sldImg"/>
          </p:nvPr>
        </p:nvSpPr>
        <p:spPr>
          <a:ln/>
        </p:spPr>
      </p:sp>
      <p:sp>
        <p:nvSpPr>
          <p:cNvPr id="235524"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25185893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7"/>
          <p:cNvSpPr>
            <a:spLocks noGrp="1" noChangeArrowheads="1"/>
          </p:cNvSpPr>
          <p:nvPr>
            <p:ph type="sldNum" sz="quarter" idx="5"/>
          </p:nvPr>
        </p:nvSpPr>
        <p:spPr>
          <a:noFill/>
        </p:spPr>
        <p:txBody>
          <a:bodyPr/>
          <a:lstStyle/>
          <a:p>
            <a:fld id="{31981D6D-7584-4909-817E-71453E726256}" type="slidenum">
              <a:rPr lang="en-US" smtClean="0"/>
              <a:pPr/>
              <a:t>40</a:t>
            </a:fld>
            <a:endParaRPr lang="en-US"/>
          </a:p>
        </p:txBody>
      </p:sp>
      <p:sp>
        <p:nvSpPr>
          <p:cNvPr id="250883" name="Rectangle 2"/>
          <p:cNvSpPr>
            <a:spLocks noGrp="1" noRot="1" noChangeAspect="1" noChangeArrowheads="1" noTextEdit="1"/>
          </p:cNvSpPr>
          <p:nvPr>
            <p:ph type="sldImg"/>
          </p:nvPr>
        </p:nvSpPr>
        <p:spPr>
          <a:ln/>
        </p:spPr>
      </p:sp>
      <p:sp>
        <p:nvSpPr>
          <p:cNvPr id="250884"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36853044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74A255A-F16B-4598-8DF0-1FA3DB204975}" type="slidenum">
              <a:rPr lang="en-US" smtClean="0"/>
              <a:pPr/>
              <a:t>41</a:t>
            </a:fld>
            <a:endParaRPr lang="en-US"/>
          </a:p>
        </p:txBody>
      </p:sp>
      <p:sp>
        <p:nvSpPr>
          <p:cNvPr id="253955" name="Rectangle 2"/>
          <p:cNvSpPr>
            <a:spLocks noGrp="1" noRot="1" noChangeAspect="1" noChangeArrowheads="1" noTextEdit="1"/>
          </p:cNvSpPr>
          <p:nvPr>
            <p:ph type="sldImg"/>
          </p:nvPr>
        </p:nvSpPr>
        <p:spPr>
          <a:ln/>
        </p:spPr>
      </p:sp>
      <p:sp>
        <p:nvSpPr>
          <p:cNvPr id="253956"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1123946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25647331-F730-411B-AB94-0994084C9D9F}" type="slidenum">
              <a:rPr lang="en-US" smtClean="0"/>
              <a:pPr/>
              <a:t>12</a:t>
            </a:fld>
            <a:endParaRPr lang="en-US"/>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21092668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de-CH" dirty="0"/>
              <a:t>G-rays:</a:t>
            </a:r>
            <a:r>
              <a:rPr lang="de-CH" baseline="0" dirty="0"/>
              <a:t> 	&lt;10 pm</a:t>
            </a:r>
            <a:endParaRPr lang="de-CH" dirty="0"/>
          </a:p>
          <a:p>
            <a:pPr eaLnBrk="1" hangingPunct="1"/>
            <a:r>
              <a:rPr lang="de-CH" dirty="0"/>
              <a:t>X-rays: 	10 pm – 10 nm</a:t>
            </a:r>
          </a:p>
          <a:p>
            <a:pPr eaLnBrk="1" hangingPunct="1"/>
            <a:r>
              <a:rPr lang="de-CH" dirty="0"/>
              <a:t>UV: 	10 nm – 400 nm</a:t>
            </a:r>
          </a:p>
          <a:p>
            <a:pPr eaLnBrk="1" hangingPunct="1"/>
            <a:r>
              <a:rPr lang="de-CH" dirty="0"/>
              <a:t>Light:	400 nm</a:t>
            </a:r>
            <a:r>
              <a:rPr lang="de-CH" baseline="0" dirty="0"/>
              <a:t> – 750 nm</a:t>
            </a:r>
          </a:p>
          <a:p>
            <a:pPr eaLnBrk="1" hangingPunct="1"/>
            <a:r>
              <a:rPr lang="de-CH" baseline="0" dirty="0"/>
              <a:t>IR:	750 nm – 500 um</a:t>
            </a:r>
          </a:p>
          <a:p>
            <a:pPr eaLnBrk="1" hangingPunct="1"/>
            <a:r>
              <a:rPr lang="de-CH" baseline="0" dirty="0"/>
              <a:t>MW:	500 um – 10 cm</a:t>
            </a:r>
          </a:p>
          <a:p>
            <a:pPr eaLnBrk="1" hangingPunct="1"/>
            <a:r>
              <a:rPr lang="de-CH" baseline="0" dirty="0"/>
              <a:t>RF:	&gt;10 cm </a:t>
            </a:r>
          </a:p>
        </p:txBody>
      </p:sp>
      <p:sp>
        <p:nvSpPr>
          <p:cNvPr id="4" name="Slide Number Placeholder 3"/>
          <p:cNvSpPr>
            <a:spLocks noGrp="1"/>
          </p:cNvSpPr>
          <p:nvPr>
            <p:ph type="sldNum" sz="quarter" idx="10"/>
          </p:nvPr>
        </p:nvSpPr>
        <p:spPr/>
        <p:txBody>
          <a:bodyPr/>
          <a:lstStyle/>
          <a:p>
            <a:pPr>
              <a:defRPr/>
            </a:pPr>
            <a:fld id="{0EE1B8A4-7617-4B7B-9249-E91A4EDCBD6E}" type="slidenum">
              <a:rPr lang="en-US" smtClean="0"/>
              <a:pPr>
                <a:defRPr/>
              </a:pPr>
              <a:t>42</a:t>
            </a:fld>
            <a:endParaRPr lang="en-US"/>
          </a:p>
        </p:txBody>
      </p:sp>
    </p:spTree>
    <p:extLst>
      <p:ext uri="{BB962C8B-B14F-4D97-AF65-F5344CB8AC3E}">
        <p14:creationId xmlns:p14="http://schemas.microsoft.com/office/powerpoint/2010/main" val="41293902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A8C8B113-3A2F-4D12-AC7C-83022D4E7D70}" type="slidenum">
              <a:rPr lang="en-US" smtClean="0"/>
              <a:pPr/>
              <a:t>43</a:t>
            </a:fld>
            <a:endParaRPr lang="en-US"/>
          </a:p>
        </p:txBody>
      </p:sp>
      <p:sp>
        <p:nvSpPr>
          <p:cNvPr id="151555" name="Rectangle 4"/>
          <p:cNvSpPr>
            <a:spLocks noGrp="1" noRot="1" noChangeAspect="1" noChangeArrowheads="1" noTextEdit="1"/>
          </p:cNvSpPr>
          <p:nvPr>
            <p:ph type="sldImg"/>
          </p:nvPr>
        </p:nvSpPr>
        <p:spPr>
          <a:ln/>
        </p:spPr>
      </p:sp>
      <p:sp>
        <p:nvSpPr>
          <p:cNvPr id="151556" name="Rectangle 5"/>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30103962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230299B7-395E-4368-ADE4-C7C43404C749}" type="slidenum">
              <a:rPr lang="en-US" smtClean="0"/>
              <a:pPr/>
              <a:t>44</a:t>
            </a:fld>
            <a:endParaRPr lang="en-US"/>
          </a:p>
        </p:txBody>
      </p:sp>
      <p:sp>
        <p:nvSpPr>
          <p:cNvPr id="169987" name="Rectangle 2"/>
          <p:cNvSpPr>
            <a:spLocks noGrp="1" noRot="1" noChangeAspect="1" noChangeArrowheads="1" noTextEdit="1"/>
          </p:cNvSpPr>
          <p:nvPr>
            <p:ph type="sldImg"/>
          </p:nvPr>
        </p:nvSpPr>
        <p:spPr>
          <a:solidFill>
            <a:srgbClr val="FFFFFF"/>
          </a:solidFill>
          <a:ln/>
        </p:spPr>
      </p:sp>
      <p:sp>
        <p:nvSpPr>
          <p:cNvPr id="169988"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32177119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230299B7-395E-4368-ADE4-C7C43404C749}" type="slidenum">
              <a:rPr lang="en-US" smtClean="0"/>
              <a:pPr/>
              <a:t>46</a:t>
            </a:fld>
            <a:endParaRPr lang="en-US"/>
          </a:p>
        </p:txBody>
      </p:sp>
      <p:sp>
        <p:nvSpPr>
          <p:cNvPr id="169987" name="Rectangle 2"/>
          <p:cNvSpPr>
            <a:spLocks noGrp="1" noRot="1" noChangeAspect="1" noChangeArrowheads="1" noTextEdit="1"/>
          </p:cNvSpPr>
          <p:nvPr>
            <p:ph type="sldImg"/>
          </p:nvPr>
        </p:nvSpPr>
        <p:spPr>
          <a:solidFill>
            <a:srgbClr val="FFFFFF"/>
          </a:solidFill>
          <a:ln/>
        </p:spPr>
      </p:sp>
      <p:sp>
        <p:nvSpPr>
          <p:cNvPr id="169988"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33912141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230299B7-395E-4368-ADE4-C7C43404C749}" type="slidenum">
              <a:rPr lang="en-US" smtClean="0"/>
              <a:pPr/>
              <a:t>48</a:t>
            </a:fld>
            <a:endParaRPr lang="en-US"/>
          </a:p>
        </p:txBody>
      </p:sp>
      <p:sp>
        <p:nvSpPr>
          <p:cNvPr id="169987" name="Rectangle 2"/>
          <p:cNvSpPr>
            <a:spLocks noGrp="1" noRot="1" noChangeAspect="1" noChangeArrowheads="1" noTextEdit="1"/>
          </p:cNvSpPr>
          <p:nvPr>
            <p:ph type="sldImg"/>
          </p:nvPr>
        </p:nvSpPr>
        <p:spPr>
          <a:solidFill>
            <a:srgbClr val="FFFFFF"/>
          </a:solidFill>
          <a:ln/>
        </p:spPr>
      </p:sp>
      <p:sp>
        <p:nvSpPr>
          <p:cNvPr id="169988"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22738919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de-CH" dirty="0"/>
          </a:p>
          <a:p>
            <a:endParaRPr lang="en-US" dirty="0"/>
          </a:p>
        </p:txBody>
      </p:sp>
      <p:sp>
        <p:nvSpPr>
          <p:cNvPr id="4" name="Slide Number Placeholder 3"/>
          <p:cNvSpPr>
            <a:spLocks noGrp="1"/>
          </p:cNvSpPr>
          <p:nvPr>
            <p:ph type="sldNum" sz="quarter" idx="10"/>
          </p:nvPr>
        </p:nvSpPr>
        <p:spPr/>
        <p:txBody>
          <a:bodyPr/>
          <a:lstStyle/>
          <a:p>
            <a:pPr>
              <a:defRPr/>
            </a:pPr>
            <a:fld id="{0EE1B8A4-7617-4B7B-9249-E91A4EDCBD6E}" type="slidenum">
              <a:rPr lang="en-US" smtClean="0"/>
              <a:pPr>
                <a:defRPr/>
              </a:pPr>
              <a:t>49</a:t>
            </a:fld>
            <a:endParaRPr lang="en-US"/>
          </a:p>
        </p:txBody>
      </p:sp>
    </p:spTree>
    <p:extLst>
      <p:ext uri="{BB962C8B-B14F-4D97-AF65-F5344CB8AC3E}">
        <p14:creationId xmlns:p14="http://schemas.microsoft.com/office/powerpoint/2010/main" val="27837886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230299B7-395E-4368-ADE4-C7C43404C749}" type="slidenum">
              <a:rPr lang="en-US" smtClean="0"/>
              <a:pPr/>
              <a:t>50</a:t>
            </a:fld>
            <a:endParaRPr lang="en-US"/>
          </a:p>
        </p:txBody>
      </p:sp>
      <p:sp>
        <p:nvSpPr>
          <p:cNvPr id="169987" name="Rectangle 2"/>
          <p:cNvSpPr>
            <a:spLocks noGrp="1" noRot="1" noChangeAspect="1" noChangeArrowheads="1" noTextEdit="1"/>
          </p:cNvSpPr>
          <p:nvPr>
            <p:ph type="sldImg"/>
          </p:nvPr>
        </p:nvSpPr>
        <p:spPr>
          <a:solidFill>
            <a:srgbClr val="FFFFFF"/>
          </a:solidFill>
          <a:ln/>
        </p:spPr>
      </p:sp>
      <p:sp>
        <p:nvSpPr>
          <p:cNvPr id="169988"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9893006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hlinkClick r:id="rId3" tooltip="Oncology"/>
              </a:rPr>
              <a:t>Oncology</a:t>
            </a:r>
            <a:r>
              <a:rPr lang="en-US" dirty="0"/>
              <a:t>: PET scanning with the tracer </a:t>
            </a:r>
            <a:r>
              <a:rPr lang="en-US" dirty="0">
                <a:hlinkClick r:id="rId4" tooltip="Fluorine-18"/>
              </a:rPr>
              <a:t>fluorine-18</a:t>
            </a:r>
            <a:r>
              <a:rPr lang="en-US" dirty="0"/>
              <a:t> (F-18) </a:t>
            </a:r>
            <a:r>
              <a:rPr lang="en-US" dirty="0" err="1">
                <a:hlinkClick r:id="rId5" tooltip="Fluorodeoxyglucose"/>
              </a:rPr>
              <a:t>fluorodeoxyglucose</a:t>
            </a:r>
            <a:r>
              <a:rPr lang="en-US" dirty="0"/>
              <a:t> (FDG), called FDG-PET, is widely used in clinical </a:t>
            </a:r>
            <a:r>
              <a:rPr lang="en-US" dirty="0">
                <a:hlinkClick r:id="rId3" tooltip="Oncology"/>
              </a:rPr>
              <a:t>oncology</a:t>
            </a:r>
            <a:r>
              <a:rPr lang="en-US" dirty="0"/>
              <a:t>. This tracer is a </a:t>
            </a:r>
            <a:r>
              <a:rPr lang="en-US" dirty="0">
                <a:hlinkClick r:id="rId6" tooltip="Glucose"/>
              </a:rPr>
              <a:t>glucose</a:t>
            </a:r>
            <a:r>
              <a:rPr lang="en-US" dirty="0"/>
              <a:t> </a:t>
            </a:r>
            <a:r>
              <a:rPr lang="en-US" dirty="0">
                <a:hlinkClick r:id="rId7" tooltip="Analog (chemistry)"/>
              </a:rPr>
              <a:t>analog</a:t>
            </a:r>
            <a:r>
              <a:rPr lang="en-US" dirty="0"/>
              <a:t> that is taken up by glucose-using cells and </a:t>
            </a:r>
            <a:r>
              <a:rPr lang="en-US" dirty="0" err="1"/>
              <a:t>phosphorylated</a:t>
            </a:r>
            <a:r>
              <a:rPr lang="en-US" dirty="0"/>
              <a:t> by </a:t>
            </a:r>
            <a:r>
              <a:rPr lang="en-US" dirty="0" err="1">
                <a:hlinkClick r:id="rId8" tooltip="Hexokinase"/>
              </a:rPr>
              <a:t>hexokinase</a:t>
            </a:r>
            <a:r>
              <a:rPr lang="en-US" dirty="0"/>
              <a:t> (whose </a:t>
            </a:r>
            <a:r>
              <a:rPr lang="en-US" dirty="0">
                <a:hlinkClick r:id="rId9" tooltip="Mitochondrial"/>
              </a:rPr>
              <a:t>mitochondrial</a:t>
            </a:r>
            <a:r>
              <a:rPr lang="en-US" dirty="0"/>
              <a:t> form is greatly elevated in rapidly-growing </a:t>
            </a:r>
            <a:r>
              <a:rPr lang="en-US" dirty="0">
                <a:hlinkClick r:id="rId10" tooltip="Malignant"/>
              </a:rPr>
              <a:t>malignant</a:t>
            </a:r>
            <a:r>
              <a:rPr lang="en-US" dirty="0"/>
              <a:t> </a:t>
            </a:r>
            <a:r>
              <a:rPr lang="en-US" dirty="0" err="1"/>
              <a:t>tumours</a:t>
            </a:r>
            <a:r>
              <a:rPr lang="en-US" dirty="0"/>
              <a:t>). A typical dose of FDG used in an </a:t>
            </a:r>
            <a:r>
              <a:rPr lang="en-US" dirty="0" err="1"/>
              <a:t>oncological</a:t>
            </a:r>
            <a:r>
              <a:rPr lang="en-US" dirty="0"/>
              <a:t> scan is 200-400 </a:t>
            </a:r>
            <a:r>
              <a:rPr lang="en-US" dirty="0" err="1"/>
              <a:t>M</a:t>
            </a:r>
            <a:r>
              <a:rPr lang="en-US" dirty="0" err="1">
                <a:hlinkClick r:id="rId11" tooltip="Becquerel"/>
              </a:rPr>
              <a:t>Bq</a:t>
            </a:r>
            <a:r>
              <a:rPr lang="en-US" dirty="0"/>
              <a:t> for an adult human. Because the </a:t>
            </a:r>
            <a:r>
              <a:rPr lang="en-US" dirty="0">
                <a:hlinkClick r:id="rId12" tooltip="Oxygen"/>
              </a:rPr>
              <a:t>oxygen</a:t>
            </a:r>
            <a:r>
              <a:rPr lang="en-US" dirty="0"/>
              <a:t> atom which is replaced by F-18 to generate FDG is required for the next step in glucose </a:t>
            </a:r>
            <a:r>
              <a:rPr lang="en-US" dirty="0">
                <a:hlinkClick r:id="rId13" tooltip="Metabolism"/>
              </a:rPr>
              <a:t>metabolism</a:t>
            </a:r>
            <a:r>
              <a:rPr lang="en-US" dirty="0"/>
              <a:t> in all cells, no further reactions occur in FDG. Furthermore, most tissues (with the notable exception of liver and kidneys) cannot remove the </a:t>
            </a:r>
            <a:r>
              <a:rPr lang="en-US" dirty="0">
                <a:hlinkClick r:id="rId14" tooltip="Phosphate"/>
              </a:rPr>
              <a:t>phosphate</a:t>
            </a:r>
            <a:r>
              <a:rPr lang="en-US" dirty="0"/>
              <a:t> added by </a:t>
            </a:r>
            <a:r>
              <a:rPr lang="en-US" dirty="0" err="1">
                <a:hlinkClick r:id="rId8" tooltip="Hexokinase"/>
              </a:rPr>
              <a:t>hexokinase</a:t>
            </a:r>
            <a:r>
              <a:rPr lang="en-US" dirty="0"/>
              <a:t>. This means that FDG is trapped in any cell which takes it up, until it decays, since </a:t>
            </a:r>
            <a:r>
              <a:rPr lang="en-US" dirty="0" err="1">
                <a:hlinkClick r:id="rId15" tooltip="Phosphorylation"/>
              </a:rPr>
              <a:t>phosphorylated</a:t>
            </a:r>
            <a:r>
              <a:rPr lang="en-US" dirty="0"/>
              <a:t> sugars, due to their ionic charge, cannot exit from the cell. This results in intense </a:t>
            </a:r>
            <a:r>
              <a:rPr lang="en-US" dirty="0" err="1"/>
              <a:t>radiolabeling</a:t>
            </a:r>
            <a:r>
              <a:rPr lang="en-US" dirty="0"/>
              <a:t> of tissues with high glucose uptake, such as the brain, the liver, and most cancers. As a result, FDG-PET can be used for diagnosis, staging, and monitoring treatment of cancers, particularly in </a:t>
            </a:r>
            <a:r>
              <a:rPr lang="en-US" dirty="0">
                <a:hlinkClick r:id="rId16" tooltip="Hodgkin's disease"/>
              </a:rPr>
              <a:t>Hodgkin's disease</a:t>
            </a:r>
            <a:r>
              <a:rPr lang="en-US" dirty="0"/>
              <a:t>, non Hodgkin's </a:t>
            </a:r>
            <a:r>
              <a:rPr lang="en-US" dirty="0">
                <a:hlinkClick r:id="rId17" tooltip="Lymphoma"/>
              </a:rPr>
              <a:t>lymphoma</a:t>
            </a:r>
            <a:r>
              <a:rPr lang="en-US" dirty="0"/>
              <a:t>, and </a:t>
            </a:r>
            <a:r>
              <a:rPr lang="en-US" dirty="0">
                <a:hlinkClick r:id="rId18" tooltip="Lung cancer"/>
              </a:rPr>
              <a:t>lung cancer</a:t>
            </a:r>
            <a:r>
              <a:rPr lang="en-US" dirty="0"/>
              <a:t>. Many other types of solid tumors will be found to be very highly labeled on a case-by-case basis-- a fact which becomes especially useful in searching for tumor </a:t>
            </a:r>
            <a:r>
              <a:rPr lang="en-US" dirty="0">
                <a:hlinkClick r:id="rId19" tooltip="Metastasis"/>
              </a:rPr>
              <a:t>metastasis</a:t>
            </a:r>
            <a:r>
              <a:rPr lang="en-US" dirty="0"/>
              <a:t>, or for recurrence after a known highly-active primary tumor is removed. Because individual PET scans are more expensive than "conventional" imaging with </a:t>
            </a:r>
            <a:r>
              <a:rPr lang="en-US" dirty="0">
                <a:hlinkClick r:id="rId20" tooltip="Computed tomography"/>
              </a:rPr>
              <a:t>computed tomography</a:t>
            </a:r>
            <a:r>
              <a:rPr lang="en-US" dirty="0"/>
              <a:t> (CT) and </a:t>
            </a:r>
            <a:r>
              <a:rPr lang="en-US" dirty="0">
                <a:hlinkClick r:id="rId21" tooltip="Magnetic resonance imaging"/>
              </a:rPr>
              <a:t>magnetic resonance imaging</a:t>
            </a:r>
            <a:r>
              <a:rPr lang="en-US" dirty="0"/>
              <a:t> (MRI), expansion of FDG-PET in cost-constrained health services will depend on proper </a:t>
            </a:r>
            <a:r>
              <a:rPr lang="en-US" dirty="0">
                <a:hlinkClick r:id="rId22" tooltip="Health technology assessment (page does not exist)"/>
              </a:rPr>
              <a:t>health technology assessment</a:t>
            </a:r>
            <a:r>
              <a:rPr lang="en-US" dirty="0"/>
              <a:t>; this problem is a difficult one because structural and functional imaging often cannot be directly compared, as they provide different information. Oncology scans using FDG make up over 90% of all PET scans in current practice.</a:t>
            </a:r>
          </a:p>
        </p:txBody>
      </p:sp>
      <p:sp>
        <p:nvSpPr>
          <p:cNvPr id="4" name="Slide Number Placeholder 3"/>
          <p:cNvSpPr>
            <a:spLocks noGrp="1"/>
          </p:cNvSpPr>
          <p:nvPr>
            <p:ph type="sldNum" sz="quarter" idx="10"/>
          </p:nvPr>
        </p:nvSpPr>
        <p:spPr/>
        <p:txBody>
          <a:bodyPr/>
          <a:lstStyle/>
          <a:p>
            <a:pPr>
              <a:defRPr/>
            </a:pPr>
            <a:fld id="{0EE1B8A4-7617-4B7B-9249-E91A4EDCBD6E}" type="slidenum">
              <a:rPr lang="en-US" smtClean="0"/>
              <a:pPr>
                <a:defRPr/>
              </a:pPr>
              <a:t>52</a:t>
            </a:fld>
            <a:endParaRPr lang="en-US"/>
          </a:p>
        </p:txBody>
      </p:sp>
    </p:spTree>
    <p:extLst>
      <p:ext uri="{BB962C8B-B14F-4D97-AF65-F5344CB8AC3E}">
        <p14:creationId xmlns:p14="http://schemas.microsoft.com/office/powerpoint/2010/main" val="12000879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hlinkClick r:id="rId3" tooltip="Oncology"/>
              </a:rPr>
              <a:t>Oncology</a:t>
            </a:r>
            <a:r>
              <a:rPr lang="en-US" dirty="0"/>
              <a:t>: PET scanning with the tracer </a:t>
            </a:r>
            <a:r>
              <a:rPr lang="en-US" dirty="0">
                <a:hlinkClick r:id="rId4" tooltip="Fluorine-18"/>
              </a:rPr>
              <a:t>fluorine-18</a:t>
            </a:r>
            <a:r>
              <a:rPr lang="en-US" dirty="0"/>
              <a:t> (F-18) </a:t>
            </a:r>
            <a:r>
              <a:rPr lang="en-US" dirty="0" err="1">
                <a:hlinkClick r:id="rId5" tooltip="Fluorodeoxyglucose"/>
              </a:rPr>
              <a:t>fluorodeoxyglucose</a:t>
            </a:r>
            <a:r>
              <a:rPr lang="en-US" dirty="0"/>
              <a:t> (FDG), called FDG-PET, is widely used in clinical </a:t>
            </a:r>
            <a:r>
              <a:rPr lang="en-US" dirty="0">
                <a:hlinkClick r:id="rId3" tooltip="Oncology"/>
              </a:rPr>
              <a:t>oncology</a:t>
            </a:r>
            <a:r>
              <a:rPr lang="en-US" dirty="0"/>
              <a:t>. This tracer is a </a:t>
            </a:r>
            <a:r>
              <a:rPr lang="en-US" dirty="0">
                <a:hlinkClick r:id="rId6" tooltip="Glucose"/>
              </a:rPr>
              <a:t>glucose</a:t>
            </a:r>
            <a:r>
              <a:rPr lang="en-US" dirty="0"/>
              <a:t> </a:t>
            </a:r>
            <a:r>
              <a:rPr lang="en-US" dirty="0">
                <a:hlinkClick r:id="rId7" tooltip="Analog (chemistry)"/>
              </a:rPr>
              <a:t>analog</a:t>
            </a:r>
            <a:r>
              <a:rPr lang="en-US" dirty="0"/>
              <a:t> that is taken up by glucose-using cells and </a:t>
            </a:r>
            <a:r>
              <a:rPr lang="en-US" dirty="0" err="1"/>
              <a:t>phosphorylated</a:t>
            </a:r>
            <a:r>
              <a:rPr lang="en-US" dirty="0"/>
              <a:t> by </a:t>
            </a:r>
            <a:r>
              <a:rPr lang="en-US" dirty="0" err="1">
                <a:hlinkClick r:id="rId8" tooltip="Hexokinase"/>
              </a:rPr>
              <a:t>hexokinase</a:t>
            </a:r>
            <a:r>
              <a:rPr lang="en-US" dirty="0"/>
              <a:t> (whose </a:t>
            </a:r>
            <a:r>
              <a:rPr lang="en-US" dirty="0">
                <a:hlinkClick r:id="rId9" tooltip="Mitochondrial"/>
              </a:rPr>
              <a:t>mitochondrial</a:t>
            </a:r>
            <a:r>
              <a:rPr lang="en-US" dirty="0"/>
              <a:t> form is greatly elevated in rapidly-growing </a:t>
            </a:r>
            <a:r>
              <a:rPr lang="en-US" dirty="0">
                <a:hlinkClick r:id="rId10" tooltip="Malignant"/>
              </a:rPr>
              <a:t>malignant</a:t>
            </a:r>
            <a:r>
              <a:rPr lang="en-US" dirty="0"/>
              <a:t> </a:t>
            </a:r>
            <a:r>
              <a:rPr lang="en-US" dirty="0" err="1"/>
              <a:t>tumours</a:t>
            </a:r>
            <a:r>
              <a:rPr lang="en-US" dirty="0"/>
              <a:t>). A typical dose of FDG used in an </a:t>
            </a:r>
            <a:r>
              <a:rPr lang="en-US" dirty="0" err="1"/>
              <a:t>oncological</a:t>
            </a:r>
            <a:r>
              <a:rPr lang="en-US" dirty="0"/>
              <a:t> scan is 200-400 </a:t>
            </a:r>
            <a:r>
              <a:rPr lang="en-US" dirty="0" err="1"/>
              <a:t>M</a:t>
            </a:r>
            <a:r>
              <a:rPr lang="en-US" dirty="0" err="1">
                <a:hlinkClick r:id="rId11" tooltip="Becquerel"/>
              </a:rPr>
              <a:t>Bq</a:t>
            </a:r>
            <a:r>
              <a:rPr lang="en-US" dirty="0"/>
              <a:t> for an adult human. Because the </a:t>
            </a:r>
            <a:r>
              <a:rPr lang="en-US" dirty="0">
                <a:hlinkClick r:id="rId12" tooltip="Oxygen"/>
              </a:rPr>
              <a:t>oxygen</a:t>
            </a:r>
            <a:r>
              <a:rPr lang="en-US" dirty="0"/>
              <a:t> atom which is replaced by F-18 to generate FDG is required for the next step in glucose </a:t>
            </a:r>
            <a:r>
              <a:rPr lang="en-US" dirty="0">
                <a:hlinkClick r:id="rId13" tooltip="Metabolism"/>
              </a:rPr>
              <a:t>metabolism</a:t>
            </a:r>
            <a:r>
              <a:rPr lang="en-US" dirty="0"/>
              <a:t> in all cells, no further reactions occur in FDG. Furthermore, most tissues (with the notable exception of liver and kidneys) cannot remove the </a:t>
            </a:r>
            <a:r>
              <a:rPr lang="en-US" dirty="0">
                <a:hlinkClick r:id="rId14" tooltip="Phosphate"/>
              </a:rPr>
              <a:t>phosphate</a:t>
            </a:r>
            <a:r>
              <a:rPr lang="en-US" dirty="0"/>
              <a:t> added by </a:t>
            </a:r>
            <a:r>
              <a:rPr lang="en-US" dirty="0" err="1">
                <a:hlinkClick r:id="rId8" tooltip="Hexokinase"/>
              </a:rPr>
              <a:t>hexokinase</a:t>
            </a:r>
            <a:r>
              <a:rPr lang="en-US" dirty="0"/>
              <a:t>. This means that FDG is trapped in any cell which takes it up, until it decays, since </a:t>
            </a:r>
            <a:r>
              <a:rPr lang="en-US" dirty="0" err="1">
                <a:hlinkClick r:id="rId15" tooltip="Phosphorylation"/>
              </a:rPr>
              <a:t>phosphorylated</a:t>
            </a:r>
            <a:r>
              <a:rPr lang="en-US" dirty="0"/>
              <a:t> sugars, due to their ionic charge, cannot exit from the cell. This results in intense </a:t>
            </a:r>
            <a:r>
              <a:rPr lang="en-US" dirty="0" err="1"/>
              <a:t>radiolabeling</a:t>
            </a:r>
            <a:r>
              <a:rPr lang="en-US" dirty="0"/>
              <a:t> of tissues with high glucose uptake, such as the brain, the liver, and most cancers. As a result, FDG-PET can be used for diagnosis, staging, and monitoring treatment of cancers, particularly in </a:t>
            </a:r>
            <a:r>
              <a:rPr lang="en-US" dirty="0">
                <a:hlinkClick r:id="rId16" tooltip="Hodgkin's disease"/>
              </a:rPr>
              <a:t>Hodgkin's disease</a:t>
            </a:r>
            <a:r>
              <a:rPr lang="en-US" dirty="0"/>
              <a:t>, non Hodgkin's </a:t>
            </a:r>
            <a:r>
              <a:rPr lang="en-US" dirty="0">
                <a:hlinkClick r:id="rId17" tooltip="Lymphoma"/>
              </a:rPr>
              <a:t>lymphoma</a:t>
            </a:r>
            <a:r>
              <a:rPr lang="en-US" dirty="0"/>
              <a:t>, and </a:t>
            </a:r>
            <a:r>
              <a:rPr lang="en-US" dirty="0">
                <a:hlinkClick r:id="rId18" tooltip="Lung cancer"/>
              </a:rPr>
              <a:t>lung cancer</a:t>
            </a:r>
            <a:r>
              <a:rPr lang="en-US" dirty="0"/>
              <a:t>. Many other types of solid tumors will be found to be very highly labeled on a case-by-case basis-- a fact which becomes especially useful in searching for tumor </a:t>
            </a:r>
            <a:r>
              <a:rPr lang="en-US" dirty="0">
                <a:hlinkClick r:id="rId19" tooltip="Metastasis"/>
              </a:rPr>
              <a:t>metastasis</a:t>
            </a:r>
            <a:r>
              <a:rPr lang="en-US" dirty="0"/>
              <a:t>, or for recurrence after a known highly-active primary tumor is removed. Because individual PET scans are more expensive than "conventional" imaging with </a:t>
            </a:r>
            <a:r>
              <a:rPr lang="en-US" dirty="0">
                <a:hlinkClick r:id="rId20" tooltip="Computed tomography"/>
              </a:rPr>
              <a:t>computed tomography</a:t>
            </a:r>
            <a:r>
              <a:rPr lang="en-US" dirty="0"/>
              <a:t> (CT) and </a:t>
            </a:r>
            <a:r>
              <a:rPr lang="en-US" dirty="0">
                <a:hlinkClick r:id="rId21" tooltip="Magnetic resonance imaging"/>
              </a:rPr>
              <a:t>magnetic resonance imaging</a:t>
            </a:r>
            <a:r>
              <a:rPr lang="en-US" dirty="0"/>
              <a:t> (MRI), expansion of FDG-PET in cost-constrained health services will depend on proper </a:t>
            </a:r>
            <a:r>
              <a:rPr lang="en-US" dirty="0">
                <a:hlinkClick r:id="rId22" tooltip="Health technology assessment (page does not exist)"/>
              </a:rPr>
              <a:t>health technology assessment</a:t>
            </a:r>
            <a:r>
              <a:rPr lang="en-US" dirty="0"/>
              <a:t>; this problem is a difficult one because structural and functional imaging often cannot be directly compared, as they provide different information. Oncology scans using FDG make up over 90% of all PET scans in current practice.</a:t>
            </a:r>
          </a:p>
        </p:txBody>
      </p:sp>
      <p:sp>
        <p:nvSpPr>
          <p:cNvPr id="4" name="Slide Number Placeholder 3"/>
          <p:cNvSpPr>
            <a:spLocks noGrp="1"/>
          </p:cNvSpPr>
          <p:nvPr>
            <p:ph type="sldNum" sz="quarter" idx="10"/>
          </p:nvPr>
        </p:nvSpPr>
        <p:spPr/>
        <p:txBody>
          <a:bodyPr/>
          <a:lstStyle/>
          <a:p>
            <a:pPr>
              <a:defRPr/>
            </a:pPr>
            <a:fld id="{0EE1B8A4-7617-4B7B-9249-E91A4EDCBD6E}" type="slidenum">
              <a:rPr lang="en-US" smtClean="0"/>
              <a:pPr>
                <a:defRPr/>
              </a:pPr>
              <a:t>53</a:t>
            </a:fld>
            <a:endParaRPr lang="en-US"/>
          </a:p>
        </p:txBody>
      </p:sp>
    </p:spTree>
    <p:extLst>
      <p:ext uri="{BB962C8B-B14F-4D97-AF65-F5344CB8AC3E}">
        <p14:creationId xmlns:p14="http://schemas.microsoft.com/office/powerpoint/2010/main" val="12563578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a:noFill/>
        </p:spPr>
        <p:txBody>
          <a:bodyPr/>
          <a:lstStyle/>
          <a:p>
            <a:fld id="{92A95179-FC66-4C61-A7D4-34DAA15AB9BD}" type="slidenum">
              <a:rPr lang="en-US" smtClean="0"/>
              <a:pPr/>
              <a:t>54</a:t>
            </a:fld>
            <a:endParaRPr lang="en-US"/>
          </a:p>
        </p:txBody>
      </p:sp>
      <p:sp>
        <p:nvSpPr>
          <p:cNvPr id="256003" name="Rectangle 2"/>
          <p:cNvSpPr>
            <a:spLocks noGrp="1" noRot="1" noChangeAspect="1" noChangeArrowheads="1" noTextEdit="1"/>
          </p:cNvSpPr>
          <p:nvPr>
            <p:ph type="sldImg"/>
          </p:nvPr>
        </p:nvSpPr>
        <p:spPr>
          <a:ln/>
        </p:spPr>
      </p:sp>
      <p:sp>
        <p:nvSpPr>
          <p:cNvPr id="256004"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2711383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de-CH" dirty="0"/>
              <a:t>G-rays:</a:t>
            </a:r>
            <a:r>
              <a:rPr lang="de-CH" baseline="0" dirty="0"/>
              <a:t> 	&lt;10 pm</a:t>
            </a:r>
            <a:endParaRPr lang="de-CH" dirty="0"/>
          </a:p>
          <a:p>
            <a:pPr eaLnBrk="1" hangingPunct="1"/>
            <a:r>
              <a:rPr lang="de-CH" dirty="0"/>
              <a:t>X-rays: 	10 pm – 10 nm</a:t>
            </a:r>
          </a:p>
          <a:p>
            <a:pPr eaLnBrk="1" hangingPunct="1"/>
            <a:r>
              <a:rPr lang="de-CH" dirty="0"/>
              <a:t>UV: 	10 nm – 400 nm</a:t>
            </a:r>
          </a:p>
          <a:p>
            <a:pPr eaLnBrk="1" hangingPunct="1"/>
            <a:r>
              <a:rPr lang="de-CH" dirty="0"/>
              <a:t>Light:	400 nm</a:t>
            </a:r>
            <a:r>
              <a:rPr lang="de-CH" baseline="0" dirty="0"/>
              <a:t> – 750 nm</a:t>
            </a:r>
          </a:p>
          <a:p>
            <a:pPr eaLnBrk="1" hangingPunct="1"/>
            <a:r>
              <a:rPr lang="de-CH" baseline="0" dirty="0"/>
              <a:t>IR:	750 nm – 500 um</a:t>
            </a:r>
          </a:p>
          <a:p>
            <a:pPr eaLnBrk="1" hangingPunct="1"/>
            <a:r>
              <a:rPr lang="de-CH" baseline="0" dirty="0"/>
              <a:t>MW:	500 um – 10 cm</a:t>
            </a:r>
          </a:p>
          <a:p>
            <a:pPr eaLnBrk="1" hangingPunct="1"/>
            <a:r>
              <a:rPr lang="de-CH" baseline="0" dirty="0"/>
              <a:t>RF:	&gt;10 cm </a:t>
            </a:r>
          </a:p>
          <a:p>
            <a:pPr eaLnBrk="1" hangingPunct="1"/>
            <a:endParaRPr lang="de-CH" baseline="0" dirty="0"/>
          </a:p>
          <a:p>
            <a:pPr eaLnBrk="1" hangingPunct="1"/>
            <a:endParaRPr lang="de-CH" baseline="0" dirty="0"/>
          </a:p>
        </p:txBody>
      </p:sp>
      <p:sp>
        <p:nvSpPr>
          <p:cNvPr id="4" name="Slide Number Placeholder 3"/>
          <p:cNvSpPr>
            <a:spLocks noGrp="1"/>
          </p:cNvSpPr>
          <p:nvPr>
            <p:ph type="sldNum" sz="quarter" idx="10"/>
          </p:nvPr>
        </p:nvSpPr>
        <p:spPr/>
        <p:txBody>
          <a:bodyPr/>
          <a:lstStyle/>
          <a:p>
            <a:pPr>
              <a:defRPr/>
            </a:pPr>
            <a:fld id="{0EE1B8A4-7617-4B7B-9249-E91A4EDCBD6E}" type="slidenum">
              <a:rPr lang="en-US" smtClean="0"/>
              <a:pPr>
                <a:defRPr/>
              </a:pPr>
              <a:t>14</a:t>
            </a:fld>
            <a:endParaRPr lang="en-US"/>
          </a:p>
        </p:txBody>
      </p:sp>
    </p:spTree>
    <p:extLst>
      <p:ext uri="{BB962C8B-B14F-4D97-AF65-F5344CB8AC3E}">
        <p14:creationId xmlns:p14="http://schemas.microsoft.com/office/powerpoint/2010/main" val="32619899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de-CH" dirty="0"/>
              <a:t>G-rays:</a:t>
            </a:r>
            <a:r>
              <a:rPr lang="de-CH" baseline="0" dirty="0"/>
              <a:t> 	&lt;10 pm</a:t>
            </a:r>
            <a:endParaRPr lang="de-CH" dirty="0"/>
          </a:p>
          <a:p>
            <a:pPr eaLnBrk="1" hangingPunct="1"/>
            <a:r>
              <a:rPr lang="de-CH" dirty="0"/>
              <a:t>X-rays: 	10 pm – 10 nm</a:t>
            </a:r>
          </a:p>
          <a:p>
            <a:pPr eaLnBrk="1" hangingPunct="1"/>
            <a:r>
              <a:rPr lang="de-CH" dirty="0"/>
              <a:t>UV: 	10 nm – 400 nm</a:t>
            </a:r>
          </a:p>
          <a:p>
            <a:pPr eaLnBrk="1" hangingPunct="1"/>
            <a:r>
              <a:rPr lang="de-CH" dirty="0"/>
              <a:t>Light:	400 nm</a:t>
            </a:r>
            <a:r>
              <a:rPr lang="de-CH" baseline="0" dirty="0"/>
              <a:t> – 750 nm</a:t>
            </a:r>
          </a:p>
          <a:p>
            <a:pPr eaLnBrk="1" hangingPunct="1"/>
            <a:r>
              <a:rPr lang="de-CH" baseline="0" dirty="0"/>
              <a:t>IR:	750 nm – 500 um</a:t>
            </a:r>
          </a:p>
          <a:p>
            <a:pPr eaLnBrk="1" hangingPunct="1"/>
            <a:r>
              <a:rPr lang="de-CH" baseline="0" dirty="0"/>
              <a:t>MW:	500 um – 10 cm</a:t>
            </a:r>
          </a:p>
          <a:p>
            <a:pPr eaLnBrk="1" hangingPunct="1"/>
            <a:r>
              <a:rPr lang="de-CH" baseline="0" dirty="0"/>
              <a:t>RF:	&gt;10 cm </a:t>
            </a:r>
          </a:p>
        </p:txBody>
      </p:sp>
      <p:sp>
        <p:nvSpPr>
          <p:cNvPr id="4" name="Slide Number Placeholder 3"/>
          <p:cNvSpPr>
            <a:spLocks noGrp="1"/>
          </p:cNvSpPr>
          <p:nvPr>
            <p:ph type="sldNum" sz="quarter" idx="10"/>
          </p:nvPr>
        </p:nvSpPr>
        <p:spPr/>
        <p:txBody>
          <a:bodyPr/>
          <a:lstStyle/>
          <a:p>
            <a:pPr>
              <a:defRPr/>
            </a:pPr>
            <a:fld id="{0EE1B8A4-7617-4B7B-9249-E91A4EDCBD6E}" type="slidenum">
              <a:rPr lang="en-US" smtClean="0"/>
              <a:pPr>
                <a:defRPr/>
              </a:pPr>
              <a:t>55</a:t>
            </a:fld>
            <a:endParaRPr lang="en-US"/>
          </a:p>
        </p:txBody>
      </p:sp>
    </p:spTree>
    <p:extLst>
      <p:ext uri="{BB962C8B-B14F-4D97-AF65-F5344CB8AC3E}">
        <p14:creationId xmlns:p14="http://schemas.microsoft.com/office/powerpoint/2010/main" val="7900549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A8C8B113-3A2F-4D12-AC7C-83022D4E7D70}" type="slidenum">
              <a:rPr lang="en-US" smtClean="0"/>
              <a:pPr/>
              <a:t>56</a:t>
            </a:fld>
            <a:endParaRPr lang="en-US"/>
          </a:p>
        </p:txBody>
      </p:sp>
      <p:sp>
        <p:nvSpPr>
          <p:cNvPr id="151555" name="Rectangle 4"/>
          <p:cNvSpPr>
            <a:spLocks noGrp="1" noRot="1" noChangeAspect="1" noChangeArrowheads="1" noTextEdit="1"/>
          </p:cNvSpPr>
          <p:nvPr>
            <p:ph type="sldImg"/>
          </p:nvPr>
        </p:nvSpPr>
        <p:spPr>
          <a:ln/>
        </p:spPr>
      </p:sp>
      <p:sp>
        <p:nvSpPr>
          <p:cNvPr id="151556" name="Rectangle 5"/>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28422139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230299B7-395E-4368-ADE4-C7C43404C749}" type="slidenum">
              <a:rPr lang="en-US" smtClean="0"/>
              <a:pPr/>
              <a:t>57</a:t>
            </a:fld>
            <a:endParaRPr lang="en-US"/>
          </a:p>
        </p:txBody>
      </p:sp>
      <p:sp>
        <p:nvSpPr>
          <p:cNvPr id="169987" name="Rectangle 2"/>
          <p:cNvSpPr>
            <a:spLocks noGrp="1" noRot="1" noChangeAspect="1" noChangeArrowheads="1" noTextEdit="1"/>
          </p:cNvSpPr>
          <p:nvPr>
            <p:ph type="sldImg"/>
          </p:nvPr>
        </p:nvSpPr>
        <p:spPr>
          <a:solidFill>
            <a:srgbClr val="FFFFFF"/>
          </a:solidFill>
          <a:ln/>
        </p:spPr>
      </p:sp>
      <p:sp>
        <p:nvSpPr>
          <p:cNvPr id="169988"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41178711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230299B7-395E-4368-ADE4-C7C43404C749}" type="slidenum">
              <a:rPr lang="en-US" smtClean="0"/>
              <a:pPr/>
              <a:t>65</a:t>
            </a:fld>
            <a:endParaRPr lang="en-US"/>
          </a:p>
        </p:txBody>
      </p:sp>
      <p:sp>
        <p:nvSpPr>
          <p:cNvPr id="169987" name="Rectangle 2"/>
          <p:cNvSpPr>
            <a:spLocks noGrp="1" noRot="1" noChangeAspect="1" noChangeArrowheads="1" noTextEdit="1"/>
          </p:cNvSpPr>
          <p:nvPr>
            <p:ph type="sldImg"/>
          </p:nvPr>
        </p:nvSpPr>
        <p:spPr>
          <a:solidFill>
            <a:srgbClr val="FFFFFF"/>
          </a:solidFill>
          <a:ln/>
        </p:spPr>
      </p:sp>
      <p:sp>
        <p:nvSpPr>
          <p:cNvPr id="169988"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20016925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808F9FA2-AC73-4ABE-BEBB-20CF0394F0F1}" type="slidenum">
              <a:rPr lang="en-US" smtClean="0"/>
              <a:pPr/>
              <a:t>67</a:t>
            </a:fld>
            <a:endParaRPr lang="en-US"/>
          </a:p>
        </p:txBody>
      </p:sp>
      <p:sp>
        <p:nvSpPr>
          <p:cNvPr id="56323" name="Rectangle 2"/>
          <p:cNvSpPr>
            <a:spLocks noGrp="1" noRot="1" noChangeAspect="1" noChangeArrowheads="1" noTextEdit="1"/>
          </p:cNvSpPr>
          <p:nvPr>
            <p:ph type="sldImg"/>
          </p:nvPr>
        </p:nvSpPr>
        <p:spPr>
          <a:xfrm>
            <a:off x="992188" y="768350"/>
            <a:ext cx="5114925" cy="3836988"/>
          </a:xfrm>
          <a:ln/>
        </p:spPr>
      </p:sp>
      <p:sp>
        <p:nvSpPr>
          <p:cNvPr id="56324" name="Rectangle 3"/>
          <p:cNvSpPr>
            <a:spLocks noGrp="1" noChangeArrowheads="1"/>
          </p:cNvSpPr>
          <p:nvPr>
            <p:ph type="body" idx="1"/>
          </p:nvPr>
        </p:nvSpPr>
        <p:spPr>
          <a:xfrm>
            <a:off x="946016" y="4860989"/>
            <a:ext cx="5207270" cy="4605493"/>
          </a:xfrm>
          <a:noFill/>
        </p:spPr>
        <p:txBody>
          <a:bodyPr/>
          <a:lstStyle/>
          <a:p>
            <a:pPr eaLnBrk="1" hangingPunct="1"/>
            <a:r>
              <a:rPr lang="en-US"/>
              <a:t>Die Tonskala und die Frequenzskala lassen sich also ineinander umrechnen, allerdings ist der Zusammenhang nicht linear. Fortschreitende Oktavabstände (a1 - a2 - a3...) sind in der Tonskala äquidistant (man denke z.B. an die konstanten Oktavabstände auf der Klaviertastatur). Sie entsprechen jedoch nicht konstanten Frequenzintervallen, sondern die Frequenz verdoppelt sich jeweils von Oktave zu Oktave (a1 = 440 Hz, a2 = 880 Hz, a3 = 1760 Hz,...). Daraus ergibt sich folgender mathematischer Zusammenhang zwischen der Frequenz f0 eines Tones und der Frequenz fx eines um x Oktaven höheren Tones: </a:t>
            </a:r>
          </a:p>
          <a:p>
            <a:pPr eaLnBrk="1" hangingPunct="1"/>
            <a:r>
              <a:rPr lang="en-US"/>
              <a:t>fx = f0 *2^x</a:t>
            </a:r>
          </a:p>
        </p:txBody>
      </p:sp>
    </p:spTree>
    <p:extLst>
      <p:ext uri="{BB962C8B-B14F-4D97-AF65-F5344CB8AC3E}">
        <p14:creationId xmlns:p14="http://schemas.microsoft.com/office/powerpoint/2010/main" val="36352175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EE1B8A4-7617-4B7B-9249-E91A4EDCBD6E}" type="slidenum">
              <a:rPr lang="en-US" smtClean="0"/>
              <a:pPr>
                <a:defRPr/>
              </a:pPr>
              <a:t>69</a:t>
            </a:fld>
            <a:endParaRPr lang="en-US"/>
          </a:p>
        </p:txBody>
      </p:sp>
    </p:spTree>
    <p:extLst>
      <p:ext uri="{BB962C8B-B14F-4D97-AF65-F5344CB8AC3E}">
        <p14:creationId xmlns:p14="http://schemas.microsoft.com/office/powerpoint/2010/main" val="41384693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230299B7-395E-4368-ADE4-C7C43404C749}" type="slidenum">
              <a:rPr lang="en-US" smtClean="0"/>
              <a:pPr/>
              <a:t>73</a:t>
            </a:fld>
            <a:endParaRPr lang="en-US"/>
          </a:p>
        </p:txBody>
      </p:sp>
      <p:sp>
        <p:nvSpPr>
          <p:cNvPr id="169987" name="Rectangle 2"/>
          <p:cNvSpPr>
            <a:spLocks noGrp="1" noRot="1" noChangeAspect="1" noChangeArrowheads="1" noTextEdit="1"/>
          </p:cNvSpPr>
          <p:nvPr>
            <p:ph type="sldImg"/>
          </p:nvPr>
        </p:nvSpPr>
        <p:spPr>
          <a:solidFill>
            <a:srgbClr val="FFFFFF"/>
          </a:solidFill>
          <a:ln/>
        </p:spPr>
      </p:sp>
      <p:sp>
        <p:nvSpPr>
          <p:cNvPr id="169988"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38685204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A8C8B113-3A2F-4D12-AC7C-83022D4E7D70}" type="slidenum">
              <a:rPr lang="en-US" smtClean="0"/>
              <a:pPr/>
              <a:t>74</a:t>
            </a:fld>
            <a:endParaRPr lang="en-US"/>
          </a:p>
        </p:txBody>
      </p:sp>
      <p:sp>
        <p:nvSpPr>
          <p:cNvPr id="151555" name="Rectangle 4"/>
          <p:cNvSpPr>
            <a:spLocks noGrp="1" noRot="1" noChangeAspect="1" noChangeArrowheads="1" noTextEdit="1"/>
          </p:cNvSpPr>
          <p:nvPr>
            <p:ph type="sldImg"/>
          </p:nvPr>
        </p:nvSpPr>
        <p:spPr>
          <a:ln/>
        </p:spPr>
      </p:sp>
      <p:sp>
        <p:nvSpPr>
          <p:cNvPr id="151556" name="Rectangle 5"/>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42068771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de-CH" dirty="0"/>
              <a:t>G-rays:</a:t>
            </a:r>
            <a:r>
              <a:rPr lang="de-CH" baseline="0" dirty="0"/>
              <a:t> 	&lt;10 pm</a:t>
            </a:r>
            <a:endParaRPr lang="de-CH" dirty="0"/>
          </a:p>
          <a:p>
            <a:pPr eaLnBrk="1" hangingPunct="1"/>
            <a:r>
              <a:rPr lang="de-CH" dirty="0"/>
              <a:t>X-rays: 	10 pm – 10 nm</a:t>
            </a:r>
          </a:p>
          <a:p>
            <a:pPr eaLnBrk="1" hangingPunct="1"/>
            <a:r>
              <a:rPr lang="de-CH" dirty="0"/>
              <a:t>UV: 	10 nm – 400 nm</a:t>
            </a:r>
          </a:p>
          <a:p>
            <a:pPr eaLnBrk="1" hangingPunct="1"/>
            <a:r>
              <a:rPr lang="de-CH" dirty="0"/>
              <a:t>Light:	400 nm</a:t>
            </a:r>
            <a:r>
              <a:rPr lang="de-CH" baseline="0" dirty="0"/>
              <a:t> – 750 nm</a:t>
            </a:r>
          </a:p>
          <a:p>
            <a:pPr eaLnBrk="1" hangingPunct="1"/>
            <a:r>
              <a:rPr lang="de-CH" baseline="0" dirty="0"/>
              <a:t>IR:	750 nm – 500 um</a:t>
            </a:r>
          </a:p>
          <a:p>
            <a:pPr eaLnBrk="1" hangingPunct="1"/>
            <a:r>
              <a:rPr lang="de-CH" baseline="0" dirty="0"/>
              <a:t>MW:	500 um – 10 cm</a:t>
            </a:r>
          </a:p>
          <a:p>
            <a:pPr eaLnBrk="1" hangingPunct="1"/>
            <a:r>
              <a:rPr lang="de-CH" baseline="0" dirty="0"/>
              <a:t>RF:	&gt;10 cm </a:t>
            </a:r>
          </a:p>
        </p:txBody>
      </p:sp>
      <p:sp>
        <p:nvSpPr>
          <p:cNvPr id="4" name="Slide Number Placeholder 3"/>
          <p:cNvSpPr>
            <a:spLocks noGrp="1"/>
          </p:cNvSpPr>
          <p:nvPr>
            <p:ph type="sldNum" sz="quarter" idx="10"/>
          </p:nvPr>
        </p:nvSpPr>
        <p:spPr/>
        <p:txBody>
          <a:bodyPr/>
          <a:lstStyle/>
          <a:p>
            <a:pPr>
              <a:defRPr/>
            </a:pPr>
            <a:fld id="{0EE1B8A4-7617-4B7B-9249-E91A4EDCBD6E}" type="slidenum">
              <a:rPr lang="en-US" smtClean="0"/>
              <a:pPr>
                <a:defRPr/>
              </a:pPr>
              <a:t>75</a:t>
            </a:fld>
            <a:endParaRPr lang="en-US"/>
          </a:p>
        </p:txBody>
      </p:sp>
    </p:spTree>
    <p:extLst>
      <p:ext uri="{BB962C8B-B14F-4D97-AF65-F5344CB8AC3E}">
        <p14:creationId xmlns:p14="http://schemas.microsoft.com/office/powerpoint/2010/main" val="8508702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EE1B8A4-7617-4B7B-9249-E91A4EDCBD6E}" type="slidenum">
              <a:rPr lang="en-US" smtClean="0"/>
              <a:pPr>
                <a:defRPr/>
              </a:pPr>
              <a:t>76</a:t>
            </a:fld>
            <a:endParaRPr lang="en-US"/>
          </a:p>
        </p:txBody>
      </p:sp>
    </p:spTree>
    <p:extLst>
      <p:ext uri="{BB962C8B-B14F-4D97-AF65-F5344CB8AC3E}">
        <p14:creationId xmlns:p14="http://schemas.microsoft.com/office/powerpoint/2010/main" val="2194217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laser = 650 nm</a:t>
            </a:r>
          </a:p>
          <a:p>
            <a:r>
              <a:rPr lang="en-US" dirty="0"/>
              <a:t>Green laser = 530 nm</a:t>
            </a:r>
          </a:p>
        </p:txBody>
      </p:sp>
      <p:sp>
        <p:nvSpPr>
          <p:cNvPr id="4" name="Slide Number Placeholder 3"/>
          <p:cNvSpPr>
            <a:spLocks noGrp="1"/>
          </p:cNvSpPr>
          <p:nvPr>
            <p:ph type="sldNum" sz="quarter" idx="10"/>
          </p:nvPr>
        </p:nvSpPr>
        <p:spPr/>
        <p:txBody>
          <a:bodyPr/>
          <a:lstStyle/>
          <a:p>
            <a:fld id="{B2211385-217E-D34B-AC30-E1D0BF9A8529}" type="slidenum">
              <a:rPr lang="en-US" smtClean="0"/>
              <a:t>16</a:t>
            </a:fld>
            <a:endParaRPr lang="en-US"/>
          </a:p>
        </p:txBody>
      </p:sp>
    </p:spTree>
    <p:extLst>
      <p:ext uri="{BB962C8B-B14F-4D97-AF65-F5344CB8AC3E}">
        <p14:creationId xmlns:p14="http://schemas.microsoft.com/office/powerpoint/2010/main" val="3142357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de-CH" dirty="0"/>
              <a:t>G-rays:</a:t>
            </a:r>
            <a:r>
              <a:rPr lang="de-CH" baseline="0" dirty="0"/>
              <a:t> 	&lt;10 pm</a:t>
            </a:r>
            <a:endParaRPr lang="de-CH" dirty="0"/>
          </a:p>
          <a:p>
            <a:pPr eaLnBrk="1" hangingPunct="1"/>
            <a:r>
              <a:rPr lang="de-CH" dirty="0"/>
              <a:t>X-rays: 	10 pm – 10 nm</a:t>
            </a:r>
          </a:p>
          <a:p>
            <a:pPr eaLnBrk="1" hangingPunct="1"/>
            <a:r>
              <a:rPr lang="de-CH" dirty="0"/>
              <a:t>UV: 	10 nm – 400 nm</a:t>
            </a:r>
          </a:p>
          <a:p>
            <a:pPr eaLnBrk="1" hangingPunct="1"/>
            <a:r>
              <a:rPr lang="de-CH" dirty="0"/>
              <a:t>Light:	400 nm</a:t>
            </a:r>
            <a:r>
              <a:rPr lang="de-CH" baseline="0" dirty="0"/>
              <a:t> – 750 nm</a:t>
            </a:r>
          </a:p>
          <a:p>
            <a:pPr eaLnBrk="1" hangingPunct="1"/>
            <a:r>
              <a:rPr lang="de-CH" baseline="0" dirty="0"/>
              <a:t>IR:	750 nm – 500 um</a:t>
            </a:r>
          </a:p>
          <a:p>
            <a:pPr eaLnBrk="1" hangingPunct="1"/>
            <a:r>
              <a:rPr lang="de-CH" baseline="0" dirty="0"/>
              <a:t>MW:	500 um – 10 cm</a:t>
            </a:r>
          </a:p>
          <a:p>
            <a:pPr eaLnBrk="1" hangingPunct="1"/>
            <a:r>
              <a:rPr lang="de-CH" baseline="0" dirty="0"/>
              <a:t>RF:	&gt;10 cm </a:t>
            </a:r>
          </a:p>
        </p:txBody>
      </p:sp>
      <p:sp>
        <p:nvSpPr>
          <p:cNvPr id="4" name="Slide Number Placeholder 3"/>
          <p:cNvSpPr>
            <a:spLocks noGrp="1"/>
          </p:cNvSpPr>
          <p:nvPr>
            <p:ph type="sldNum" sz="quarter" idx="10"/>
          </p:nvPr>
        </p:nvSpPr>
        <p:spPr/>
        <p:txBody>
          <a:bodyPr/>
          <a:lstStyle/>
          <a:p>
            <a:pPr>
              <a:defRPr/>
            </a:pPr>
            <a:fld id="{0EE1B8A4-7617-4B7B-9249-E91A4EDCBD6E}" type="slidenum">
              <a:rPr lang="en-US" smtClean="0"/>
              <a:pPr>
                <a:defRPr/>
              </a:pPr>
              <a:t>18</a:t>
            </a:fld>
            <a:endParaRPr lang="en-US"/>
          </a:p>
        </p:txBody>
      </p:sp>
    </p:spTree>
    <p:extLst>
      <p:ext uri="{BB962C8B-B14F-4D97-AF65-F5344CB8AC3E}">
        <p14:creationId xmlns:p14="http://schemas.microsoft.com/office/powerpoint/2010/main" val="33261716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A8C8B113-3A2F-4D12-AC7C-83022D4E7D70}" type="slidenum">
              <a:rPr lang="en-US" smtClean="0"/>
              <a:pPr/>
              <a:t>19</a:t>
            </a:fld>
            <a:endParaRPr lang="en-US"/>
          </a:p>
        </p:txBody>
      </p:sp>
      <p:sp>
        <p:nvSpPr>
          <p:cNvPr id="151555" name="Rectangle 4"/>
          <p:cNvSpPr>
            <a:spLocks noGrp="1" noRot="1" noChangeAspect="1" noChangeArrowheads="1" noTextEdit="1"/>
          </p:cNvSpPr>
          <p:nvPr>
            <p:ph type="sldImg"/>
          </p:nvPr>
        </p:nvSpPr>
        <p:spPr>
          <a:ln/>
        </p:spPr>
      </p:sp>
      <p:sp>
        <p:nvSpPr>
          <p:cNvPr id="151556" name="Rectangle 5"/>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3197209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FF296CDC-8DA1-4380-8FB1-A1669FA0C6E6}" type="slidenum">
              <a:rPr lang="en-US" smtClean="0"/>
              <a:pPr/>
              <a:t>20</a:t>
            </a:fld>
            <a:endParaRPr lang="en-US"/>
          </a:p>
        </p:txBody>
      </p:sp>
      <p:sp>
        <p:nvSpPr>
          <p:cNvPr id="152579" name="Rectangle 4"/>
          <p:cNvSpPr>
            <a:spLocks noGrp="1" noRot="1" noChangeAspect="1" noChangeArrowheads="1" noTextEdit="1"/>
          </p:cNvSpPr>
          <p:nvPr>
            <p:ph type="sldImg"/>
          </p:nvPr>
        </p:nvSpPr>
        <p:spPr>
          <a:ln/>
        </p:spPr>
      </p:sp>
      <p:sp>
        <p:nvSpPr>
          <p:cNvPr id="152580" name="Rectangle 5"/>
          <p:cNvSpPr>
            <a:spLocks noGrp="1" noChangeArrowheads="1"/>
          </p:cNvSpPr>
          <p:nvPr>
            <p:ph type="body" idx="1"/>
          </p:nvPr>
        </p:nvSpPr>
        <p:spPr>
          <a:noFill/>
        </p:spPr>
        <p:txBody>
          <a:bodyPr/>
          <a:lstStyle/>
          <a:p>
            <a:pPr eaLnBrk="1" hangingPunct="1"/>
            <a:r>
              <a:rPr lang="en-US" b="1" dirty="0"/>
              <a:t>Notes</a:t>
            </a:r>
          </a:p>
          <a:p>
            <a:pPr eaLnBrk="1" hangingPunct="1"/>
            <a:r>
              <a:rPr lang="en-US" dirty="0"/>
              <a:t>When the German physicist Wilhelm Conrad </a:t>
            </a:r>
            <a:r>
              <a:rPr lang="en-US" dirty="0" err="1">
                <a:hlinkClick r:id="rId3"/>
              </a:rPr>
              <a:t>Röntgen</a:t>
            </a:r>
            <a:r>
              <a:rPr lang="en-US" dirty="0"/>
              <a:t> did experiments on Cathode ray's with a </a:t>
            </a:r>
            <a:r>
              <a:rPr lang="en-US" dirty="0">
                <a:hlinkClick r:id="rId4"/>
              </a:rPr>
              <a:t>Crookes</a:t>
            </a:r>
            <a:r>
              <a:rPr lang="en-US" dirty="0"/>
              <a:t> </a:t>
            </a:r>
            <a:r>
              <a:rPr lang="en-US" dirty="0">
                <a:hlinkClick r:id="rId4"/>
              </a:rPr>
              <a:t>tube,</a:t>
            </a:r>
            <a:r>
              <a:rPr lang="en-US" dirty="0"/>
              <a:t> he discovered while working, that a plate of barium </a:t>
            </a:r>
            <a:r>
              <a:rPr lang="en-US" dirty="0" err="1"/>
              <a:t>platinocyanide</a:t>
            </a:r>
            <a:r>
              <a:rPr lang="en-US" dirty="0"/>
              <a:t> (fluorescent crystals) on a nearby table in his workroom glowed when he activated the tube.</a:t>
            </a:r>
            <a:br>
              <a:rPr lang="en-US" dirty="0"/>
            </a:br>
            <a:r>
              <a:rPr lang="en-US" dirty="0"/>
              <a:t>Even when he covered the tube with black material it kept glowing. Roentgen named this new phenomena X-Rays.</a:t>
            </a:r>
            <a:br>
              <a:rPr lang="en-US" dirty="0"/>
            </a:br>
            <a:endParaRPr lang="en-US" dirty="0"/>
          </a:p>
          <a:p>
            <a:pPr eaLnBrk="1" hangingPunct="1"/>
            <a:r>
              <a:rPr lang="en-US" dirty="0"/>
              <a:t>Wilhelm Conrad </a:t>
            </a:r>
            <a:r>
              <a:rPr lang="en-US" dirty="0" err="1"/>
              <a:t>Röntgen</a:t>
            </a:r>
            <a:r>
              <a:rPr lang="en-US" dirty="0"/>
              <a:t> (in English: "William Conrad Roentgen") (March 27, 1845 – February 10, 1923) was a German physicist, of the University of </a:t>
            </a:r>
            <a:r>
              <a:rPr lang="en-US" dirty="0" err="1"/>
              <a:t>Würzburg</a:t>
            </a:r>
            <a:r>
              <a:rPr lang="en-US" dirty="0"/>
              <a:t>, who, on November 8, 1895, produced and detected electromagnetic radiation in a wavelength range today known as x-rays or </a:t>
            </a:r>
            <a:r>
              <a:rPr lang="en-US" dirty="0" err="1"/>
              <a:t>Röntgen</a:t>
            </a:r>
            <a:r>
              <a:rPr lang="en-US" dirty="0"/>
              <a:t> Rays, an achievement that earned him the first Nobel Prize in Physics in 1901.</a:t>
            </a:r>
          </a:p>
          <a:p>
            <a:pPr eaLnBrk="1" hangingPunct="1"/>
            <a:endParaRPr lang="en-US" dirty="0"/>
          </a:p>
          <a:p>
            <a:pPr eaLnBrk="1" hangingPunct="1"/>
            <a:r>
              <a:rPr lang="en-US" dirty="0" err="1"/>
              <a:t>Röntgen</a:t>
            </a:r>
            <a:r>
              <a:rPr lang="en-US" dirty="0"/>
              <a:t> was born in </a:t>
            </a:r>
            <a:r>
              <a:rPr lang="en-US" dirty="0" err="1"/>
              <a:t>Lennep</a:t>
            </a:r>
            <a:r>
              <a:rPr lang="en-US" dirty="0"/>
              <a:t> (now a part of Remscheid), Germany, to a </a:t>
            </a:r>
            <a:r>
              <a:rPr lang="en-US" dirty="0" err="1"/>
              <a:t>clothmaker</a:t>
            </a:r>
            <a:r>
              <a:rPr lang="en-US" dirty="0"/>
              <a:t>. His family moved to Apeldoorn in the Netherlands when he was three years old. He received his early education at the Institute of </a:t>
            </a:r>
            <a:r>
              <a:rPr lang="en-US" dirty="0" err="1"/>
              <a:t>Martinus</a:t>
            </a:r>
            <a:r>
              <a:rPr lang="en-US" dirty="0"/>
              <a:t> Herman van </a:t>
            </a:r>
            <a:r>
              <a:rPr lang="en-US" dirty="0" err="1"/>
              <a:t>Doorn</a:t>
            </a:r>
            <a:r>
              <a:rPr lang="en-US" dirty="0"/>
              <a:t>. He later attended Utrecht Technical School, from which he was expelled for producing a caricature of one of the teachers, a "crime" he claimed not to have committed.</a:t>
            </a:r>
          </a:p>
          <a:p>
            <a:pPr eaLnBrk="1" hangingPunct="1"/>
            <a:r>
              <a:rPr lang="en-US" dirty="0"/>
              <a:t>In 1865, he tried to attend the University of Utrecht without having the necessary credentials required for a regular student. Hearing that he could enter the Federal Polytechnic Institute in Zurich, today the ETH Zurich, by passing its examinations, he began studies there as a student of mechanical engineering. In 1869, he graduated with a Ph.D. from the University of Zurich.</a:t>
            </a:r>
          </a:p>
          <a:p>
            <a:pPr eaLnBrk="1" hangingPunct="1"/>
            <a:endParaRPr lang="en-US" dirty="0"/>
          </a:p>
          <a:p>
            <a:pPr eaLnBrk="1" hangingPunct="1"/>
            <a:r>
              <a:rPr lang="en-US" dirty="0"/>
              <a:t>In the next experiments he used photographic material and made his first X-Ray picture, the hand of his wife Anna Bertha!</a:t>
            </a:r>
            <a:br>
              <a:rPr lang="en-US" dirty="0"/>
            </a:br>
            <a:endParaRPr lang="en-US" dirty="0"/>
          </a:p>
          <a:p>
            <a:pPr eaLnBrk="1" hangingPunct="1"/>
            <a:endParaRPr lang="en-US" dirty="0"/>
          </a:p>
        </p:txBody>
      </p:sp>
    </p:spTree>
    <p:extLst>
      <p:ext uri="{BB962C8B-B14F-4D97-AF65-F5344CB8AC3E}">
        <p14:creationId xmlns:p14="http://schemas.microsoft.com/office/powerpoint/2010/main" val="4268750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230299B7-395E-4368-ADE4-C7C43404C749}" type="slidenum">
              <a:rPr lang="en-US" smtClean="0"/>
              <a:pPr/>
              <a:t>21</a:t>
            </a:fld>
            <a:endParaRPr lang="en-US"/>
          </a:p>
        </p:txBody>
      </p:sp>
      <p:sp>
        <p:nvSpPr>
          <p:cNvPr id="169987" name="Rectangle 2"/>
          <p:cNvSpPr>
            <a:spLocks noGrp="1" noRot="1" noChangeAspect="1" noChangeArrowheads="1" noTextEdit="1"/>
          </p:cNvSpPr>
          <p:nvPr>
            <p:ph type="sldImg"/>
          </p:nvPr>
        </p:nvSpPr>
        <p:spPr>
          <a:solidFill>
            <a:srgbClr val="FFFFFF"/>
          </a:solidFill>
          <a:ln/>
        </p:spPr>
      </p:sp>
      <p:sp>
        <p:nvSpPr>
          <p:cNvPr id="169988"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94748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49" y="4797152"/>
            <a:ext cx="8496300" cy="1440136"/>
          </a:xfrm>
          <a:solidFill>
            <a:schemeClr val="accent1"/>
          </a:solidFill>
        </p:spPr>
        <p:txBody>
          <a:bodyPr lIns="360000" tIns="108000" bIns="0" anchor="t" anchorCtr="0"/>
          <a:lstStyle>
            <a:lvl1pPr marL="0" indent="0" algn="l">
              <a:lnSpc>
                <a:spcPct val="100000"/>
              </a:lnSpc>
              <a:buNone/>
              <a:defRPr sz="1800">
                <a:solidFill>
                  <a:schemeClr val="bg1"/>
                </a:solidFill>
                <a:latin typeface="Calibri" charset="0"/>
                <a:ea typeface="Calibri" charset="0"/>
                <a:cs typeface="Calibri"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2" name="Titel 1"/>
          <p:cNvSpPr>
            <a:spLocks noGrp="1"/>
          </p:cNvSpPr>
          <p:nvPr>
            <p:ph type="ctrTitle" hasCustomPrompt="1"/>
          </p:nvPr>
        </p:nvSpPr>
        <p:spPr>
          <a:xfrm>
            <a:off x="323849" y="3429000"/>
            <a:ext cx="8496300" cy="1368152"/>
          </a:xfrm>
          <a:solidFill>
            <a:schemeClr val="accent1"/>
          </a:solidFill>
        </p:spPr>
        <p:txBody>
          <a:bodyPr wrap="square" lIns="360000" tIns="72000" anchor="ctr" anchorCtr="0"/>
          <a:lstStyle>
            <a:lvl1pPr>
              <a:lnSpc>
                <a:spcPct val="100000"/>
              </a:lnSpc>
              <a:spcBef>
                <a:spcPts val="0"/>
              </a:spcBef>
              <a:defRPr sz="3400">
                <a:solidFill>
                  <a:schemeClr val="bg1"/>
                </a:solidFill>
                <a:latin typeface="Calibri" charset="0"/>
                <a:ea typeface="Calibri" charset="0"/>
                <a:cs typeface="Calibri" charset="0"/>
              </a:defRPr>
            </a:lvl1pPr>
          </a:lstStyle>
          <a:p>
            <a:r>
              <a:rPr lang="en-GB" dirty="0"/>
              <a:t>Add title</a:t>
            </a:r>
          </a:p>
        </p:txBody>
      </p:sp>
      <p:pic>
        <p:nvPicPr>
          <p:cNvPr id="8" name="Bildplatzhalter 6"/>
          <p:cNvPicPr>
            <a:picLocks noChangeAspect="1"/>
          </p:cNvPicPr>
          <p:nvPr userDrawn="1"/>
        </p:nvPicPr>
        <p:blipFill rotWithShape="1">
          <a:blip r:embed="rId2">
            <a:extLst>
              <a:ext uri="{28A0092B-C50C-407E-A947-70E740481C1C}">
                <a14:useLocalDpi xmlns:a14="http://schemas.microsoft.com/office/drawing/2010/main" val="0"/>
              </a:ext>
            </a:extLst>
          </a:blip>
          <a:srcRect l="-1" t="26901" r="39348" b="46355"/>
          <a:stretch/>
        </p:blipFill>
        <p:spPr>
          <a:xfrm>
            <a:off x="323849" y="619200"/>
            <a:ext cx="8496301" cy="2809800"/>
          </a:xfrm>
          <a:prstGeom prst="rect">
            <a:avLst/>
          </a:prstGeom>
        </p:spPr>
      </p:pic>
      <p:sp>
        <p:nvSpPr>
          <p:cNvPr id="7" name="Textfeld 6">
            <a:extLst>
              <a:ext uri="{FF2B5EF4-FFF2-40B4-BE49-F238E27FC236}">
                <a16:creationId xmlns:a16="http://schemas.microsoft.com/office/drawing/2014/main" id="{17D76215-2842-9145-8A92-D1496CB1C553}"/>
              </a:ext>
            </a:extLst>
          </p:cNvPr>
          <p:cNvSpPr txBox="1"/>
          <p:nvPr userDrawn="1"/>
        </p:nvSpPr>
        <p:spPr>
          <a:xfrm>
            <a:off x="357968" y="6308725"/>
            <a:ext cx="2773872" cy="459775"/>
          </a:xfrm>
          <a:prstGeom prst="rect">
            <a:avLst/>
          </a:prstGeom>
          <a:noFill/>
        </p:spPr>
        <p:txBody>
          <a:bodyPr wrap="square" lIns="0" rIns="0" rtlCol="0" anchor="ctr" anchorCtr="0">
            <a:noAutofit/>
          </a:bodyPr>
          <a:lstStyle/>
          <a:p>
            <a:r>
              <a:rPr lang="en-GB" sz="1200" b="0" u="none" dirty="0">
                <a:solidFill>
                  <a:schemeClr val="tx1">
                    <a:lumMod val="75000"/>
                    <a:lumOff val="25000"/>
                  </a:schemeClr>
                </a:solidFill>
                <a:latin typeface="Calibri" charset="0"/>
                <a:ea typeface="Calibri" charset="0"/>
                <a:cs typeface="Calibri" charset="0"/>
              </a:rPr>
              <a:t>IBT Zurich – </a:t>
            </a:r>
            <a:r>
              <a:rPr lang="en-GB" sz="1200" b="0" u="none" dirty="0" err="1">
                <a:solidFill>
                  <a:schemeClr val="tx1">
                    <a:lumMod val="75000"/>
                    <a:lumOff val="25000"/>
                  </a:schemeClr>
                </a:solidFill>
                <a:latin typeface="Calibri" charset="0"/>
                <a:ea typeface="Calibri" charset="0"/>
                <a:cs typeface="Calibri" charset="0"/>
              </a:rPr>
              <a:t>www.biomed.ee.ethz.ch</a:t>
            </a:r>
            <a:endParaRPr lang="en-GB" sz="1200" b="0" u="none" baseline="0" dirty="0">
              <a:solidFill>
                <a:schemeClr val="tx1">
                  <a:lumMod val="75000"/>
                  <a:lumOff val="25000"/>
                </a:schemeClr>
              </a:solidFill>
              <a:latin typeface="Calibri" charset="0"/>
              <a:ea typeface="Calibri" charset="0"/>
              <a:cs typeface="Calibri" charset="0"/>
            </a:endParaRPr>
          </a:p>
        </p:txBody>
      </p:sp>
    </p:spTree>
    <p:extLst>
      <p:ext uri="{BB962C8B-B14F-4D97-AF65-F5344CB8AC3E}">
        <p14:creationId xmlns:p14="http://schemas.microsoft.com/office/powerpoint/2010/main" val="450009517"/>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1196752"/>
            <a:ext cx="8496300" cy="5111974"/>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7" name="Titel 6"/>
          <p:cNvSpPr>
            <a:spLocks noGrp="1"/>
          </p:cNvSpPr>
          <p:nvPr>
            <p:ph type="title" hasCustomPrompt="1"/>
          </p:nvPr>
        </p:nvSpPr>
        <p:spPr>
          <a:xfrm>
            <a:off x="323850" y="620714"/>
            <a:ext cx="8496300" cy="576038"/>
          </a:xfrm>
          <a:solidFill>
            <a:schemeClr val="bg1"/>
          </a:solidFill>
        </p:spPr>
        <p:txBody>
          <a:bodyPr/>
          <a:lstStyle>
            <a:lvl1pPr>
              <a:defRPr>
                <a:latin typeface="Calibri" charset="0"/>
                <a:ea typeface="Calibri" charset="0"/>
                <a:cs typeface="Calibri" charset="0"/>
              </a:defRPr>
            </a:lvl1pPr>
          </a:lstStyle>
          <a:p>
            <a:r>
              <a:rPr lang="en-GB" dirty="0"/>
              <a:t>Add title</a:t>
            </a:r>
          </a:p>
        </p:txBody>
      </p:sp>
    </p:spTree>
    <p:extLst>
      <p:ext uri="{BB962C8B-B14F-4D97-AF65-F5344CB8AC3E}">
        <p14:creationId xmlns:p14="http://schemas.microsoft.com/office/powerpoint/2010/main" val="13899916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7366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52169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600300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9" name="Gruppieren 8"/>
          <p:cNvGrpSpPr/>
          <p:nvPr userDrawn="1"/>
        </p:nvGrpSpPr>
        <p:grpSpPr>
          <a:xfrm>
            <a:off x="-377675" y="-385093"/>
            <a:ext cx="9379990" cy="7159750"/>
            <a:chOff x="-377675" y="-385093"/>
            <a:chExt cx="9379990" cy="7159750"/>
          </a:xfrm>
        </p:grpSpPr>
        <p:cxnSp>
          <p:nvCxnSpPr>
            <p:cNvPr id="17" name="Gerade Verbindung 16"/>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 name="Gerade Verbindung 18"/>
            <p:cNvCxnSpPr/>
            <p:nvPr/>
          </p:nvCxnSpPr>
          <p:spPr>
            <a:xfrm rot="5400000">
              <a:off x="8689266"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 name="Gerade Verbindung 19"/>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p:nvCxnSpPr>
          <p:spPr>
            <a:xfrm rot="5400000">
              <a:off x="4438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 name="Gerade Verbindung 29"/>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5" name="Gerade Verbindung 34"/>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 name="Gerade Verbindung 35"/>
            <p:cNvCxnSpPr/>
            <p:nvPr userDrawn="1"/>
          </p:nvCxnSpPr>
          <p:spPr>
            <a:xfrm rot="5400000">
              <a:off x="88704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3" name="Textplatzhalter 2"/>
          <p:cNvSpPr>
            <a:spLocks noGrp="1"/>
          </p:cNvSpPr>
          <p:nvPr userDrawn="1">
            <p:ph type="body" idx="1"/>
          </p:nvPr>
        </p:nvSpPr>
        <p:spPr>
          <a:xfrm>
            <a:off x="323850" y="1210467"/>
            <a:ext cx="8483938" cy="5098258"/>
          </a:xfrm>
          <a:prstGeom prst="rect">
            <a:avLst/>
          </a:prstGeom>
          <a:noFill/>
        </p:spPr>
        <p:txBody>
          <a:bodyPr vert="horz" lIns="140400" tIns="0" rIns="144000" bIns="0" rtlCol="0">
            <a:noAutofit/>
          </a:bodyPr>
          <a:lstStyle/>
          <a:p>
            <a:pPr lvl="0"/>
            <a:r>
              <a:rPr lang="en-GB" noProof="0" dirty="0" err="1"/>
              <a:t>Erste</a:t>
            </a:r>
            <a:r>
              <a:rPr lang="en-GB" noProof="0" dirty="0"/>
              <a:t> </a:t>
            </a:r>
            <a:r>
              <a:rPr lang="en-GB" noProof="0" dirty="0" err="1"/>
              <a:t>Ebene</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p:txBody>
      </p:sp>
      <p:sp>
        <p:nvSpPr>
          <p:cNvPr id="2" name="Titelplatzhalter 1"/>
          <p:cNvSpPr>
            <a:spLocks noGrp="1"/>
          </p:cNvSpPr>
          <p:nvPr userDrawn="1">
            <p:ph type="title"/>
          </p:nvPr>
        </p:nvSpPr>
        <p:spPr bwMode="gray">
          <a:xfrm>
            <a:off x="323850" y="620714"/>
            <a:ext cx="8496300" cy="589753"/>
          </a:xfrm>
          <a:prstGeom prst="rect">
            <a:avLst/>
          </a:prstGeom>
          <a:no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grpSp>
        <p:nvGrpSpPr>
          <p:cNvPr id="11" name="Gruppieren 10"/>
          <p:cNvGrpSpPr/>
          <p:nvPr userDrawn="1"/>
        </p:nvGrpSpPr>
        <p:grpSpPr>
          <a:xfrm>
            <a:off x="142874" y="152400"/>
            <a:ext cx="8859601" cy="612775"/>
            <a:chOff x="142874" y="152400"/>
            <a:chExt cx="8859601" cy="612775"/>
          </a:xfrm>
          <a:solidFill>
            <a:schemeClr val="tx1"/>
          </a:solidFill>
        </p:grpSpPr>
        <p:sp>
          <p:nvSpPr>
            <p:cNvPr id="24" name="Rechteck 23"/>
            <p:cNvSpPr/>
            <p:nvPr userDrawn="1"/>
          </p:nvSpPr>
          <p:spPr>
            <a:xfrm>
              <a:off x="142875" y="152400"/>
              <a:ext cx="8859600" cy="471600"/>
            </a:xfrm>
            <a:prstGeom prst="rect">
              <a:avLst/>
            </a:prstGeom>
            <a:solidFill>
              <a:srgbClr val="1269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Rechteck 24"/>
            <p:cNvSpPr/>
            <p:nvPr userDrawn="1"/>
          </p:nvSpPr>
          <p:spPr>
            <a:xfrm>
              <a:off x="142874" y="597694"/>
              <a:ext cx="187200" cy="167481"/>
            </a:xfrm>
            <a:prstGeom prst="rect">
              <a:avLst/>
            </a:prstGeom>
            <a:solidFill>
              <a:srgbClr val="1269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hteck 25"/>
            <p:cNvSpPr/>
            <p:nvPr userDrawn="1"/>
          </p:nvSpPr>
          <p:spPr>
            <a:xfrm>
              <a:off x="8814997" y="597693"/>
              <a:ext cx="187200" cy="167481"/>
            </a:xfrm>
            <a:prstGeom prst="rect">
              <a:avLst/>
            </a:prstGeom>
            <a:solidFill>
              <a:srgbClr val="1269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32" name="Bild 5" descr="eth_uzh_logo_kurz_neg_e.eps"/>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20400" y="230400"/>
            <a:ext cx="2074000" cy="306000"/>
          </a:xfrm>
          <a:prstGeom prst="rect">
            <a:avLst/>
          </a:prstGeom>
        </p:spPr>
      </p:pic>
      <p:sp>
        <p:nvSpPr>
          <p:cNvPr id="4" name="Slide Number Placeholder 3">
            <a:extLst>
              <a:ext uri="{FF2B5EF4-FFF2-40B4-BE49-F238E27FC236}">
                <a16:creationId xmlns:a16="http://schemas.microsoft.com/office/drawing/2014/main" id="{5325B329-C405-A44B-AD40-EAFC4BE1DD9B}"/>
              </a:ext>
            </a:extLst>
          </p:cNvPr>
          <p:cNvSpPr>
            <a:spLocks noGrp="1"/>
          </p:cNvSpPr>
          <p:nvPr>
            <p:ph type="sldNum" sz="quarter" idx="4"/>
          </p:nvPr>
        </p:nvSpPr>
        <p:spPr>
          <a:xfrm>
            <a:off x="8616579" y="6418070"/>
            <a:ext cx="396836" cy="365125"/>
          </a:xfrm>
          <a:prstGeom prst="rect">
            <a:avLst/>
          </a:prstGeom>
        </p:spPr>
        <p:txBody>
          <a:bodyPr vert="horz" lIns="91440" tIns="45720" rIns="91440" bIns="45720" rtlCol="0" anchor="ctr"/>
          <a:lstStyle>
            <a:lvl1pPr algn="r">
              <a:defRPr sz="1000">
                <a:solidFill>
                  <a:schemeClr val="tx1"/>
                </a:solidFill>
                <a:latin typeface="Calibri" panose="020F0502020204030204" pitchFamily="34" charset="0"/>
                <a:cs typeface="Calibri" panose="020F0502020204030204" pitchFamily="34" charset="0"/>
              </a:defRPr>
            </a:lvl1pPr>
          </a:lstStyle>
          <a:p>
            <a:fld id="{79594931-7310-8546-9CE2-0B8C244628BE}" type="slidenum">
              <a:rPr lang="en-US" smtClean="0"/>
              <a:pPr/>
              <a:t>‹#›</a:t>
            </a:fld>
            <a:endParaRPr lang="en-US"/>
          </a:p>
        </p:txBody>
      </p:sp>
    </p:spTree>
    <p:extLst>
      <p:ext uri="{BB962C8B-B14F-4D97-AF65-F5344CB8AC3E}">
        <p14:creationId xmlns:p14="http://schemas.microsoft.com/office/powerpoint/2010/main" val="1586419459"/>
      </p:ext>
    </p:extLst>
  </p:cSld>
  <p:clrMap bg1="lt1" tx1="dk1" bg2="lt2" tx2="dk2" accent1="accent1" accent2="accent2" accent3="accent3" accent4="accent4" accent5="accent5" accent6="accent6" hlink="hlink" folHlink="folHlink"/>
  <p:sldLayoutIdLst>
    <p:sldLayoutId id="2147483786" r:id="rId1"/>
    <p:sldLayoutId id="2147483782" r:id="rId2"/>
    <p:sldLayoutId id="2147483788" r:id="rId3"/>
    <p:sldLayoutId id="2147483789" r:id="rId4"/>
    <p:sldLayoutId id="2147483790" r:id="rId5"/>
  </p:sldLayoutIdLst>
  <p:transition>
    <p:fade/>
  </p:transition>
  <p:hf hdr="0" ftr="0" dt="0"/>
  <p:txStyles>
    <p:titleStyle>
      <a:lvl1pPr algn="l" defTabSz="914400" rtl="0" eaLnBrk="1" latinLnBrk="0" hangingPunct="1">
        <a:lnSpc>
          <a:spcPct val="100000"/>
        </a:lnSpc>
        <a:spcBef>
          <a:spcPct val="0"/>
        </a:spcBef>
        <a:buNone/>
        <a:defRPr sz="2800" b="1" kern="1200">
          <a:solidFill>
            <a:schemeClr val="tx1"/>
          </a:solidFill>
          <a:latin typeface="Calibri" charset="0"/>
          <a:ea typeface="Calibri" charset="0"/>
          <a:cs typeface="Calibri" charset="0"/>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Calibri" charset="0"/>
          <a:ea typeface="Calibri" charset="0"/>
          <a:cs typeface="Calibri" charset="0"/>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Calibri" charset="0"/>
          <a:ea typeface="Calibri" charset="0"/>
          <a:cs typeface="Calibri" charset="0"/>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Calibri" charset="0"/>
          <a:ea typeface="Calibri" charset="0"/>
          <a:cs typeface="Calibri" charset="0"/>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Calibri" charset="0"/>
          <a:ea typeface="Calibri" charset="0"/>
          <a:cs typeface="Calibri" charset="0"/>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Calibri" charset="0"/>
          <a:ea typeface="Calibri" charset="0"/>
          <a:cs typeface="Calibri"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04">
          <p15:clr>
            <a:srgbClr val="F26B43"/>
          </p15:clr>
        </p15:guide>
        <p15:guide id="2" pos="5556">
          <p15:clr>
            <a:srgbClr val="F26B43"/>
          </p15:clr>
        </p15:guide>
        <p15:guide id="3" pos="2880">
          <p15:clr>
            <a:srgbClr val="F26B43"/>
          </p15:clr>
        </p15:guide>
        <p15:guide id="4" orient="horz" pos="391">
          <p15:clr>
            <a:srgbClr val="F26B43"/>
          </p15:clr>
        </p15:guide>
        <p15:guide id="6" orient="horz" pos="2160">
          <p15:clr>
            <a:srgbClr val="F26B43"/>
          </p15:clr>
        </p15:guide>
        <p15:guide id="7" orient="horz" pos="3045">
          <p15:clr>
            <a:srgbClr val="F26B43"/>
          </p15:clr>
        </p15:guide>
        <p15:guide id="8" orient="horz" pos="3929">
          <p15:clr>
            <a:srgbClr val="F26B43"/>
          </p15:clr>
        </p15:guide>
        <p15:guide id="9" orient="horz" pos="754" userDrawn="1">
          <p15:clr>
            <a:srgbClr val="F26B43"/>
          </p15:clr>
        </p15:guide>
        <p15:guide id="10" orient="horz" pos="3974">
          <p15:clr>
            <a:srgbClr val="F26B43"/>
          </p15:clr>
        </p15:guide>
        <p15:guide id="11" orient="horz" pos="426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moodle-app2.let.ethz.ch/course/view.php?id=11546"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hyperlink" Target="http://www.library.ethz.ch/"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notesSlide" Target="../notesSlides/notesSlide4.xml"/><Relationship Id="rId7" Type="http://schemas.openxmlformats.org/officeDocument/2006/relationships/oleObject" Target="../embeddings/oleObject3.bin"/><Relationship Id="rId12" Type="http://schemas.openxmlformats.org/officeDocument/2006/relationships/image" Target="../media/image22.emf"/><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19.e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21.emf"/><Relationship Id="rId4" Type="http://schemas.openxmlformats.org/officeDocument/2006/relationships/image" Target="../media/image23.png"/><Relationship Id="rId9" Type="http://schemas.openxmlformats.org/officeDocument/2006/relationships/oleObject" Target="../embeddings/oleObject4.bin"/></Relationships>
</file>

<file path=ppt/slides/_rels/slide1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6.emf"/></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32.jpeg"/><Relationship Id="rId4" Type="http://schemas.openxmlformats.org/officeDocument/2006/relationships/image" Target="../media/image31.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41.png"/><Relationship Id="rId4"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3.png"/><Relationship Id="rId4" Type="http://schemas.openxmlformats.org/officeDocument/2006/relationships/notesSlide" Target="../notesSlides/notesSlide29.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45.gif"/><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3.xml"/><Relationship Id="rId1" Type="http://schemas.openxmlformats.org/officeDocument/2006/relationships/vmlDrawing" Target="../drawings/vmlDrawing3.vml"/><Relationship Id="rId4" Type="http://schemas.openxmlformats.org/officeDocument/2006/relationships/image" Target="../media/image46.w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48.emf"/></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7.jpeg"/><Relationship Id="rId7"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4.jpeg"/><Relationship Id="rId7" Type="http://schemas.openxmlformats.org/officeDocument/2006/relationships/image" Target="../media/image58.jpe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57.png"/><Relationship Id="rId5" Type="http://schemas.openxmlformats.org/officeDocument/2006/relationships/image" Target="../media/image56.wmf"/><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4.jpeg"/><Relationship Id="rId7" Type="http://schemas.openxmlformats.org/officeDocument/2006/relationships/image" Target="../media/image58.jpeg"/><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57.png"/><Relationship Id="rId5" Type="http://schemas.openxmlformats.org/officeDocument/2006/relationships/image" Target="../media/image56.wmf"/><Relationship Id="rId4" Type="http://schemas.openxmlformats.org/officeDocument/2006/relationships/image" Target="../media/image5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1.jpeg"/><Relationship Id="rId7" Type="http://schemas.openxmlformats.org/officeDocument/2006/relationships/image" Target="../media/image65.jpeg"/><Relationship Id="rId2" Type="http://schemas.openxmlformats.org/officeDocument/2006/relationships/image" Target="../media/image60.jpeg"/><Relationship Id="rId1" Type="http://schemas.openxmlformats.org/officeDocument/2006/relationships/slideLayout" Target="../slideLayouts/slideLayout5.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4.jpeg"/><Relationship Id="rId7" Type="http://schemas.openxmlformats.org/officeDocument/2006/relationships/image" Target="../media/image58.jpeg"/><Relationship Id="rId2" Type="http://schemas.openxmlformats.org/officeDocument/2006/relationships/slideLayout" Target="../slideLayouts/slideLayout5.xml"/><Relationship Id="rId1" Type="http://schemas.openxmlformats.org/officeDocument/2006/relationships/tags" Target="../tags/tag3.xml"/><Relationship Id="rId6" Type="http://schemas.openxmlformats.org/officeDocument/2006/relationships/image" Target="../media/image57.png"/><Relationship Id="rId5" Type="http://schemas.openxmlformats.org/officeDocument/2006/relationships/image" Target="../media/image56.wmf"/><Relationship Id="rId4" Type="http://schemas.openxmlformats.org/officeDocument/2006/relationships/image" Target="../media/image55.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66.wmf"/></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3.xml"/><Relationship Id="rId1" Type="http://schemas.openxmlformats.org/officeDocument/2006/relationships/tags" Target="../tags/tag5.xml"/><Relationship Id="rId4" Type="http://schemas.openxmlformats.org/officeDocument/2006/relationships/image" Target="../media/image68.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45.xml"/><Relationship Id="rId7" Type="http://schemas.openxmlformats.org/officeDocument/2006/relationships/image" Target="../media/image72.jpeg"/><Relationship Id="rId2" Type="http://schemas.openxmlformats.org/officeDocument/2006/relationships/slideLayout" Target="../slideLayouts/slideLayout3.xml"/><Relationship Id="rId1" Type="http://schemas.openxmlformats.org/officeDocument/2006/relationships/tags" Target="../tags/tag6.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73.gif"/><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file:////Users/Sebastian/Work/Talks/MOVIES/3TPCAS~1.MPG" TargetMode="External"/><Relationship Id="rId1" Type="http://schemas.microsoft.com/office/2007/relationships/media" Target="file:////Users/Sebastian/Work/Talks/MOVIES/3TPCAS~1.MPG" TargetMode="External"/><Relationship Id="rId4" Type="http://schemas.openxmlformats.org/officeDocument/2006/relationships/image" Target="../media/image74.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file://localhost/Users/Sebastian/Work/Talks/MOVIES/quad.mpg" TargetMode="External"/><Relationship Id="rId1" Type="http://schemas.microsoft.com/office/2007/relationships/media" Target="file://localhost/Users/Sebastian/Work/Talks/MOVIES/quad.mpg" TargetMode="External"/><Relationship Id="rId4" Type="http://schemas.openxmlformats.org/officeDocument/2006/relationships/image" Target="../media/image75.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file:////Users/Sebastian/Work/Teaching/BIOIMAGING/MOVIES/3d_cd_swivelai_mvr.mpg" TargetMode="External"/><Relationship Id="rId1" Type="http://schemas.microsoft.com/office/2007/relationships/media" Target="file:////Users/Sebastian/Work/Teaching/BIOIMAGING/MOVIES/3d_cd_swivelai_mvr.mpg" TargetMode="External"/><Relationship Id="rId4" Type="http://schemas.openxmlformats.org/officeDocument/2006/relationships/image" Target="../media/image79.png"/></Relationships>
</file>

<file path=ppt/slides/_rels/slide7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80.png"/></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86.emf"/><Relationship Id="rId18" Type="http://schemas.openxmlformats.org/officeDocument/2006/relationships/slide" Target="slide50.xml"/><Relationship Id="rId3" Type="http://schemas.openxmlformats.org/officeDocument/2006/relationships/image" Target="../media/image81.emf"/><Relationship Id="rId7" Type="http://schemas.openxmlformats.org/officeDocument/2006/relationships/image" Target="../media/image83.emf"/><Relationship Id="rId12" Type="http://schemas.openxmlformats.org/officeDocument/2006/relationships/slide" Target="slide40.xml"/><Relationship Id="rId17" Type="http://schemas.openxmlformats.org/officeDocument/2006/relationships/image" Target="../media/image88.emf"/><Relationship Id="rId2" Type="http://schemas.openxmlformats.org/officeDocument/2006/relationships/slide" Target="slide24.xml"/><Relationship Id="rId16" Type="http://schemas.openxmlformats.org/officeDocument/2006/relationships/slide" Target="slide49.xml"/><Relationship Id="rId1" Type="http://schemas.openxmlformats.org/officeDocument/2006/relationships/slideLayout" Target="../slideLayouts/slideLayout5.xml"/><Relationship Id="rId6" Type="http://schemas.openxmlformats.org/officeDocument/2006/relationships/slide" Target="slide21.xml"/><Relationship Id="rId11" Type="http://schemas.openxmlformats.org/officeDocument/2006/relationships/image" Target="../media/image85.emf"/><Relationship Id="rId5" Type="http://schemas.openxmlformats.org/officeDocument/2006/relationships/image" Target="../media/image82.emf"/><Relationship Id="rId15" Type="http://schemas.openxmlformats.org/officeDocument/2006/relationships/image" Target="../media/image87.emf"/><Relationship Id="rId10" Type="http://schemas.openxmlformats.org/officeDocument/2006/relationships/slide" Target="slide28.xml"/><Relationship Id="rId19" Type="http://schemas.openxmlformats.org/officeDocument/2006/relationships/image" Target="../media/image89.emf"/><Relationship Id="rId4" Type="http://schemas.openxmlformats.org/officeDocument/2006/relationships/slide" Target="slide25.xml"/><Relationship Id="rId9" Type="http://schemas.openxmlformats.org/officeDocument/2006/relationships/image" Target="../media/image84.emf"/><Relationship Id="rId14" Type="http://schemas.openxmlformats.org/officeDocument/2006/relationships/slide" Target="slide46.xml"/></Relationships>
</file>

<file path=ppt/slides/_rels/slide8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r>
              <a:rPr lang="en-GB" dirty="0"/>
              <a:t>Sebastian Kozerke</a:t>
            </a:r>
          </a:p>
          <a:p>
            <a:r>
              <a:rPr lang="en-GB" dirty="0"/>
              <a:t>Institute for Biomedical Engineering, University and ETH Zurich, Switzerland</a:t>
            </a:r>
          </a:p>
        </p:txBody>
      </p:sp>
      <p:sp>
        <p:nvSpPr>
          <p:cNvPr id="18" name="Titel 17"/>
          <p:cNvSpPr>
            <a:spLocks noGrp="1"/>
          </p:cNvSpPr>
          <p:nvPr>
            <p:ph type="ctrTitle"/>
          </p:nvPr>
        </p:nvSpPr>
        <p:spPr>
          <a:solidFill>
            <a:srgbClr val="1269B0"/>
          </a:solidFill>
        </p:spPr>
        <p:txBody>
          <a:bodyPr/>
          <a:lstStyle/>
          <a:p>
            <a:r>
              <a:rPr lang="en-US" sz="4000" dirty="0">
                <a:latin typeface="Calibri"/>
                <a:cs typeface="Calibri"/>
              </a:rPr>
              <a:t>Biomedical Imaging</a:t>
            </a:r>
            <a:br>
              <a:rPr lang="en-US" sz="3400" dirty="0">
                <a:latin typeface="Calibri"/>
                <a:cs typeface="Calibri"/>
              </a:rPr>
            </a:br>
            <a:r>
              <a:rPr lang="en-US" sz="3000" b="0" dirty="0">
                <a:latin typeface="Calibri"/>
                <a:cs typeface="Calibri"/>
              </a:rPr>
              <a:t>Introduction</a:t>
            </a:r>
            <a:endParaRPr lang="en-GB" sz="3000" b="0" dirty="0"/>
          </a:p>
        </p:txBody>
      </p:sp>
    </p:spTree>
    <p:extLst>
      <p:ext uri="{BB962C8B-B14F-4D97-AF65-F5344CB8AC3E}">
        <p14:creationId xmlns:p14="http://schemas.microsoft.com/office/powerpoint/2010/main" val="92533197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Activity</a:t>
            </a:r>
          </a:p>
        </p:txBody>
      </p:sp>
      <p:sp>
        <p:nvSpPr>
          <p:cNvPr id="4" name="TextBox 3"/>
          <p:cNvSpPr txBox="1"/>
          <p:nvPr/>
        </p:nvSpPr>
        <p:spPr>
          <a:xfrm>
            <a:off x="3742082" y="1268760"/>
            <a:ext cx="1729685" cy="4093428"/>
          </a:xfrm>
          <a:prstGeom prst="rect">
            <a:avLst/>
          </a:prstGeom>
          <a:noFill/>
        </p:spPr>
        <p:txBody>
          <a:bodyPr wrap="none" rtlCol="0">
            <a:spAutoFit/>
          </a:bodyPr>
          <a:lstStyle/>
          <a:p>
            <a:r>
              <a:rPr lang="en-US" sz="26000" baseline="0" dirty="0">
                <a:solidFill>
                  <a:schemeClr val="bg1">
                    <a:lumMod val="95000"/>
                  </a:schemeClr>
                </a:solidFill>
                <a:latin typeface="Calibri"/>
                <a:cs typeface="Calibri"/>
              </a:rPr>
              <a:t>?</a:t>
            </a:r>
          </a:p>
        </p:txBody>
      </p:sp>
      <p:sp>
        <p:nvSpPr>
          <p:cNvPr id="12" name="Slide Number Placeholder 11">
            <a:extLst>
              <a:ext uri="{FF2B5EF4-FFF2-40B4-BE49-F238E27FC236}">
                <a16:creationId xmlns:a16="http://schemas.microsoft.com/office/drawing/2014/main" id="{75F3A185-2AED-8745-9E57-3346E05298DA}"/>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10</a:t>
            </a:fld>
            <a:endParaRPr lang="en-US"/>
          </a:p>
        </p:txBody>
      </p:sp>
      <p:pic>
        <p:nvPicPr>
          <p:cNvPr id="13" name="Picture 4" descr="Image result for eth edu app">
            <a:extLst>
              <a:ext uri="{FF2B5EF4-FFF2-40B4-BE49-F238E27FC236}">
                <a16:creationId xmlns:a16="http://schemas.microsoft.com/office/drawing/2014/main" id="{FE73F3C9-48EB-8E4E-9729-582F782FDA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524" y="5658606"/>
            <a:ext cx="822525" cy="8363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7D9703CA-75AF-EB44-813A-69AD8C124730}"/>
              </a:ext>
            </a:extLst>
          </p:cNvPr>
          <p:cNvPicPr>
            <a:picLocks noChangeAspect="1"/>
          </p:cNvPicPr>
          <p:nvPr/>
        </p:nvPicPr>
        <p:blipFill>
          <a:blip r:embed="rId3">
            <a:extLst>
              <a:ext uri="{BEBA8EAE-BF5A-486C-A8C5-ECC9F3942E4B}">
                <a14:imgProps xmlns:a14="http://schemas.microsoft.com/office/drawing/2010/main">
                  <a14:imgLayer>
                    <a14:imgEffect>
                      <a14:brightnessContrast bright="14000"/>
                    </a14:imgEffect>
                  </a14:imgLayer>
                </a14:imgProps>
              </a:ext>
            </a:extLst>
          </a:blip>
          <a:stretch>
            <a:fillRect/>
          </a:stretch>
        </p:blipFill>
        <p:spPr>
          <a:xfrm>
            <a:off x="7804149" y="5752471"/>
            <a:ext cx="1220592" cy="922767"/>
          </a:xfrm>
          <a:prstGeom prst="rect">
            <a:avLst/>
          </a:prstGeom>
        </p:spPr>
      </p:pic>
      <p:sp>
        <p:nvSpPr>
          <p:cNvPr id="3" name="Rectangle 2">
            <a:extLst>
              <a:ext uri="{FF2B5EF4-FFF2-40B4-BE49-F238E27FC236}">
                <a16:creationId xmlns:a16="http://schemas.microsoft.com/office/drawing/2014/main" id="{35E29052-F678-BE42-84BC-A9BB790B3FC7}"/>
              </a:ext>
            </a:extLst>
          </p:cNvPr>
          <p:cNvSpPr/>
          <p:nvPr/>
        </p:nvSpPr>
        <p:spPr>
          <a:xfrm>
            <a:off x="385972" y="1556792"/>
            <a:ext cx="8109892" cy="461665"/>
          </a:xfrm>
          <a:prstGeom prst="rect">
            <a:avLst/>
          </a:prstGeom>
        </p:spPr>
        <p:txBody>
          <a:bodyPr wrap="square">
            <a:spAutoFit/>
          </a:bodyPr>
          <a:lstStyle/>
          <a:p>
            <a:r>
              <a:rPr lang="en-US" sz="2400" b="1" dirty="0">
                <a:solidFill>
                  <a:srgbClr val="1269B0"/>
                </a:solidFill>
                <a:latin typeface="Calibri" panose="020F0502020204030204" pitchFamily="34" charset="0"/>
                <a:cs typeface="Calibri" panose="020F0502020204030204" pitchFamily="34" charset="0"/>
              </a:rPr>
              <a:t>My expertise in </a:t>
            </a:r>
            <a:r>
              <a:rPr lang="en-US" sz="2400" b="1" dirty="0" err="1">
                <a:solidFill>
                  <a:srgbClr val="1269B0"/>
                </a:solidFill>
                <a:latin typeface="Calibri" panose="020F0502020204030204" pitchFamily="34" charset="0"/>
                <a:cs typeface="Calibri" panose="020F0502020204030204" pitchFamily="34" charset="0"/>
              </a:rPr>
              <a:t>Matlab</a:t>
            </a:r>
            <a:r>
              <a:rPr lang="en-US" sz="2400" b="1" dirty="0">
                <a:solidFill>
                  <a:srgbClr val="1269B0"/>
                </a:solidFill>
                <a:latin typeface="Calibri" panose="020F0502020204030204" pitchFamily="34" charset="0"/>
                <a:cs typeface="Calibri" panose="020F0502020204030204" pitchFamily="34" charset="0"/>
              </a:rPr>
              <a:t> programming is ...</a:t>
            </a:r>
          </a:p>
        </p:txBody>
      </p:sp>
      <p:pic>
        <p:nvPicPr>
          <p:cNvPr id="6" name="Picture 5">
            <a:extLst>
              <a:ext uri="{FF2B5EF4-FFF2-40B4-BE49-F238E27FC236}">
                <a16:creationId xmlns:a16="http://schemas.microsoft.com/office/drawing/2014/main" id="{B3B4D84E-AF48-9942-A25F-7C9696BEA7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2350" y="2561803"/>
            <a:ext cx="2019300" cy="1625600"/>
          </a:xfrm>
          <a:prstGeom prst="rect">
            <a:avLst/>
          </a:prstGeom>
        </p:spPr>
      </p:pic>
      <p:sp>
        <p:nvSpPr>
          <p:cNvPr id="11" name="Rectangle 10">
            <a:extLst>
              <a:ext uri="{FF2B5EF4-FFF2-40B4-BE49-F238E27FC236}">
                <a16:creationId xmlns:a16="http://schemas.microsoft.com/office/drawing/2014/main" id="{A3947607-ED3E-9747-A5A6-6B21C61833AD}"/>
              </a:ext>
            </a:extLst>
          </p:cNvPr>
          <p:cNvSpPr/>
          <p:nvPr/>
        </p:nvSpPr>
        <p:spPr>
          <a:xfrm>
            <a:off x="3131840" y="4392760"/>
            <a:ext cx="3744416" cy="1569660"/>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1269B0"/>
                </a:solidFill>
                <a:latin typeface="Calibri" panose="020F0502020204030204" pitchFamily="34" charset="0"/>
                <a:cs typeface="Calibri" panose="020F0502020204030204" pitchFamily="34" charset="0"/>
              </a:rPr>
              <a:t>Basic</a:t>
            </a:r>
          </a:p>
          <a:p>
            <a:pPr marL="342900" indent="-342900">
              <a:buFont typeface="Arial" panose="020B0604020202020204" pitchFamily="34" charset="0"/>
              <a:buChar char="•"/>
            </a:pPr>
            <a:r>
              <a:rPr lang="en-US" sz="2400" dirty="0">
                <a:solidFill>
                  <a:srgbClr val="1269B0"/>
                </a:solidFill>
                <a:latin typeface="Calibri" panose="020F0502020204030204" pitchFamily="34" charset="0"/>
                <a:cs typeface="Calibri" panose="020F0502020204030204" pitchFamily="34" charset="0"/>
              </a:rPr>
              <a:t>Intermediate</a:t>
            </a:r>
          </a:p>
          <a:p>
            <a:pPr marL="342900" indent="-342900">
              <a:buFont typeface="Arial" panose="020B0604020202020204" pitchFamily="34" charset="0"/>
              <a:buChar char="•"/>
            </a:pPr>
            <a:r>
              <a:rPr lang="en-US" sz="2400" dirty="0">
                <a:solidFill>
                  <a:srgbClr val="1269B0"/>
                </a:solidFill>
                <a:latin typeface="Calibri" panose="020F0502020204030204" pitchFamily="34" charset="0"/>
                <a:cs typeface="Calibri" panose="020F0502020204030204" pitchFamily="34" charset="0"/>
              </a:rPr>
              <a:t>Excellent </a:t>
            </a:r>
          </a:p>
          <a:p>
            <a:pPr marL="342900" indent="-342900">
              <a:buFont typeface="Arial" panose="020B0604020202020204" pitchFamily="34" charset="0"/>
              <a:buChar char="•"/>
            </a:pPr>
            <a:r>
              <a:rPr lang="en-US" sz="2400" dirty="0">
                <a:solidFill>
                  <a:srgbClr val="1269B0"/>
                </a:solidFill>
                <a:latin typeface="Calibri" panose="020F0502020204030204" pitchFamily="34" charset="0"/>
                <a:cs typeface="Calibri" panose="020F0502020204030204" pitchFamily="34" charset="0"/>
              </a:rPr>
              <a:t>What is </a:t>
            </a:r>
            <a:r>
              <a:rPr lang="en-US" sz="2400" dirty="0" err="1">
                <a:solidFill>
                  <a:srgbClr val="1269B0"/>
                </a:solidFill>
                <a:latin typeface="Calibri" panose="020F0502020204030204" pitchFamily="34" charset="0"/>
                <a:cs typeface="Calibri" panose="020F0502020204030204" pitchFamily="34" charset="0"/>
              </a:rPr>
              <a:t>Matlab</a:t>
            </a:r>
            <a:r>
              <a:rPr lang="en-US" sz="2400" dirty="0">
                <a:solidFill>
                  <a:srgbClr val="1269B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807651007"/>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Calibri" charset="0"/>
                <a:cs typeface="Calibri" charset="0"/>
              </a:rPr>
              <a:t>Exam</a:t>
            </a:r>
          </a:p>
        </p:txBody>
      </p:sp>
      <p:sp>
        <p:nvSpPr>
          <p:cNvPr id="3" name="Content Placeholder 2"/>
          <p:cNvSpPr txBox="1">
            <a:spLocks/>
          </p:cNvSpPr>
          <p:nvPr/>
        </p:nvSpPr>
        <p:spPr>
          <a:xfrm>
            <a:off x="549006" y="1916832"/>
            <a:ext cx="7916863" cy="5360988"/>
          </a:xfrm>
          <a:prstGeom prst="rect">
            <a:avLst/>
          </a:prstGeom>
        </p:spPr>
        <p:txBody>
          <a:bodyPr/>
          <a:lstStyle>
            <a:lvl1pPr marL="342900" indent="-342900" algn="l" rtl="0" eaLnBrk="0" fontAlgn="base" hangingPunct="0">
              <a:lnSpc>
                <a:spcPts val="4000"/>
              </a:lnSpc>
              <a:spcBef>
                <a:spcPts val="800"/>
              </a:spcBef>
              <a:spcAft>
                <a:spcPct val="0"/>
              </a:spcAft>
              <a:buClr>
                <a:srgbClr val="2A6AB3"/>
              </a:buClr>
              <a:buSzPct val="110000"/>
              <a:buFont typeface="Wingdings" pitchFamily="2" charset="2"/>
              <a:buChar char="•"/>
              <a:defRPr sz="2000" b="1">
                <a:solidFill>
                  <a:srgbClr val="4D4D4D"/>
                </a:solidFill>
                <a:latin typeface="+mn-lt"/>
                <a:ea typeface="+mn-ea"/>
                <a:cs typeface="+mn-cs"/>
              </a:defRPr>
            </a:lvl1pPr>
            <a:lvl2pPr marL="742950" indent="-285750" algn="l" rtl="0" eaLnBrk="0" fontAlgn="base" hangingPunct="0">
              <a:lnSpc>
                <a:spcPts val="3200"/>
              </a:lnSpc>
              <a:spcBef>
                <a:spcPts val="400"/>
              </a:spcBef>
              <a:spcAft>
                <a:spcPct val="0"/>
              </a:spcAft>
              <a:buClr>
                <a:schemeClr val="folHlink"/>
              </a:buClr>
              <a:buSzPct val="80000"/>
              <a:buFont typeface="Wingdings" pitchFamily="2" charset="2"/>
              <a:buChar char="–"/>
              <a:defRPr sz="2800" b="1">
                <a:solidFill>
                  <a:srgbClr val="4D4D4D"/>
                </a:solidFill>
                <a:latin typeface="+mn-lt"/>
              </a:defRPr>
            </a:lvl2pPr>
            <a:lvl3pPr marL="1143000" indent="-228600" algn="l" rtl="0" eaLnBrk="0" fontAlgn="base" hangingPunct="0">
              <a:lnSpc>
                <a:spcPts val="2400"/>
              </a:lnSpc>
              <a:spcBef>
                <a:spcPts val="400"/>
              </a:spcBef>
              <a:spcAft>
                <a:spcPct val="0"/>
              </a:spcAft>
              <a:buChar char="•"/>
              <a:defRPr sz="1600" b="1">
                <a:solidFill>
                  <a:srgbClr val="4D4D4D"/>
                </a:solidFill>
                <a:latin typeface="+mn-lt"/>
              </a:defRPr>
            </a:lvl3pPr>
            <a:lvl4pPr marL="1600200" indent="-228600" algn="l" rtl="0" eaLnBrk="0" fontAlgn="base" hangingPunct="0">
              <a:lnSpc>
                <a:spcPts val="1800"/>
              </a:lnSpc>
              <a:spcBef>
                <a:spcPts val="400"/>
              </a:spcBef>
              <a:spcAft>
                <a:spcPct val="0"/>
              </a:spcAft>
              <a:buFont typeface="Times" pitchFamily="18" charset="0"/>
              <a:buChar char="–"/>
              <a:defRPr sz="1400" b="1">
                <a:solidFill>
                  <a:srgbClr val="4D4D4D"/>
                </a:solidFill>
                <a:latin typeface="+mn-lt"/>
              </a:defRPr>
            </a:lvl4pPr>
            <a:lvl5pPr marL="2057400" indent="-228600" algn="l" rtl="0" eaLnBrk="0" fontAlgn="base" hangingPunct="0">
              <a:spcBef>
                <a:spcPct val="20000"/>
              </a:spcBef>
              <a:spcAft>
                <a:spcPct val="0"/>
              </a:spcAft>
              <a:buSzPct val="60000"/>
              <a:buChar char="»"/>
              <a:defRPr sz="1600">
                <a:solidFill>
                  <a:srgbClr val="4D4D4D"/>
                </a:solidFill>
                <a:latin typeface="+mn-lt"/>
              </a:defRPr>
            </a:lvl5pPr>
            <a:lvl6pPr marL="2514600" indent="-228600" algn="l" rtl="0" fontAlgn="base">
              <a:spcBef>
                <a:spcPct val="20000"/>
              </a:spcBef>
              <a:spcAft>
                <a:spcPct val="0"/>
              </a:spcAft>
              <a:buSzPct val="60000"/>
              <a:defRPr sz="1600">
                <a:solidFill>
                  <a:srgbClr val="4D4D4D"/>
                </a:solidFill>
                <a:latin typeface="+mn-lt"/>
              </a:defRPr>
            </a:lvl6pPr>
            <a:lvl7pPr marL="2971800" indent="-228600" algn="l" rtl="0" fontAlgn="base">
              <a:spcBef>
                <a:spcPct val="20000"/>
              </a:spcBef>
              <a:spcAft>
                <a:spcPct val="0"/>
              </a:spcAft>
              <a:buSzPct val="60000"/>
              <a:defRPr sz="1600">
                <a:solidFill>
                  <a:srgbClr val="4D4D4D"/>
                </a:solidFill>
                <a:latin typeface="+mn-lt"/>
              </a:defRPr>
            </a:lvl7pPr>
            <a:lvl8pPr marL="3429000" indent="-228600" algn="l" rtl="0" fontAlgn="base">
              <a:spcBef>
                <a:spcPct val="20000"/>
              </a:spcBef>
              <a:spcAft>
                <a:spcPct val="0"/>
              </a:spcAft>
              <a:buSzPct val="60000"/>
              <a:defRPr sz="1600">
                <a:solidFill>
                  <a:srgbClr val="4D4D4D"/>
                </a:solidFill>
                <a:latin typeface="+mn-lt"/>
              </a:defRPr>
            </a:lvl8pPr>
            <a:lvl9pPr marL="3886200" indent="-228600" algn="l" rtl="0" fontAlgn="base">
              <a:spcBef>
                <a:spcPct val="20000"/>
              </a:spcBef>
              <a:spcAft>
                <a:spcPct val="0"/>
              </a:spcAft>
              <a:buSzPct val="60000"/>
              <a:defRPr sz="1600">
                <a:solidFill>
                  <a:srgbClr val="4D4D4D"/>
                </a:solidFill>
                <a:latin typeface="+mn-lt"/>
              </a:defRPr>
            </a:lvl9pPr>
          </a:lstStyle>
          <a:p>
            <a:pPr marL="0" indent="0">
              <a:lnSpc>
                <a:spcPct val="100000"/>
              </a:lnSpc>
              <a:spcBef>
                <a:spcPts val="0"/>
              </a:spcBef>
              <a:buFont typeface="Wingdings" pitchFamily="2" charset="2"/>
              <a:buNone/>
            </a:pPr>
            <a:r>
              <a:rPr lang="en-US" kern="0" baseline="0" dirty="0">
                <a:solidFill>
                  <a:schemeClr val="tx1">
                    <a:lumMod val="75000"/>
                    <a:lumOff val="25000"/>
                  </a:schemeClr>
                </a:solidFill>
                <a:latin typeface="Calibri"/>
                <a:cs typeface="Calibri"/>
              </a:rPr>
              <a:t>Type</a:t>
            </a:r>
            <a:r>
              <a:rPr lang="en-US" kern="0" baseline="0" dirty="0">
                <a:solidFill>
                  <a:srgbClr val="2A6AB3"/>
                </a:solidFill>
                <a:latin typeface="Calibri"/>
                <a:cs typeface="Calibri"/>
              </a:rPr>
              <a:t>		</a:t>
            </a:r>
            <a:r>
              <a:rPr lang="en-US" sz="1800" kern="0" baseline="0" dirty="0">
                <a:solidFill>
                  <a:srgbClr val="2A6AB3"/>
                </a:solidFill>
                <a:latin typeface="Calibri"/>
                <a:cs typeface="Calibri"/>
              </a:rPr>
              <a:t>Written, closed-book</a:t>
            </a:r>
            <a:br>
              <a:rPr lang="en-US" sz="1800" kern="0" baseline="0" dirty="0">
                <a:solidFill>
                  <a:srgbClr val="2A6AB3"/>
                </a:solidFill>
                <a:latin typeface="Calibri"/>
                <a:cs typeface="Calibri"/>
              </a:rPr>
            </a:br>
            <a:r>
              <a:rPr lang="en-US" sz="1800" kern="0" baseline="0" dirty="0">
                <a:solidFill>
                  <a:srgbClr val="2A6AB3"/>
                </a:solidFill>
                <a:latin typeface="Calibri"/>
                <a:cs typeface="Calibri"/>
              </a:rPr>
              <a:t>		Personal 2-page formulary </a:t>
            </a:r>
            <a:br>
              <a:rPr lang="en-US" sz="1600" kern="0" baseline="0" dirty="0">
                <a:solidFill>
                  <a:srgbClr val="2A6AB3"/>
                </a:solidFill>
                <a:latin typeface="Calibri"/>
                <a:cs typeface="Calibri"/>
              </a:rPr>
            </a:br>
            <a:r>
              <a:rPr lang="en-US" kern="0" baseline="0" dirty="0">
                <a:solidFill>
                  <a:schemeClr val="tx1">
                    <a:lumMod val="75000"/>
                    <a:lumOff val="25000"/>
                  </a:schemeClr>
                </a:solidFill>
                <a:latin typeface="Calibri"/>
                <a:cs typeface="Calibri"/>
              </a:rPr>
              <a:t>		</a:t>
            </a:r>
          </a:p>
          <a:p>
            <a:pPr marL="0" indent="0">
              <a:lnSpc>
                <a:spcPct val="100000"/>
              </a:lnSpc>
              <a:spcBef>
                <a:spcPts val="0"/>
              </a:spcBef>
              <a:buNone/>
            </a:pPr>
            <a:r>
              <a:rPr lang="en-US" kern="0" baseline="0" dirty="0">
                <a:solidFill>
                  <a:schemeClr val="tx1">
                    <a:lumMod val="75000"/>
                    <a:lumOff val="25000"/>
                  </a:schemeClr>
                </a:solidFill>
                <a:latin typeface="Calibri"/>
                <a:cs typeface="Calibri"/>
              </a:rPr>
              <a:t>Duration</a:t>
            </a:r>
            <a:r>
              <a:rPr lang="en-US" kern="0" baseline="0" dirty="0">
                <a:solidFill>
                  <a:srgbClr val="2A6AB3"/>
                </a:solidFill>
                <a:latin typeface="Calibri"/>
                <a:cs typeface="Calibri"/>
              </a:rPr>
              <a:t>	</a:t>
            </a:r>
            <a:r>
              <a:rPr lang="en-US" sz="1800" kern="0" baseline="0" dirty="0">
                <a:solidFill>
                  <a:srgbClr val="2A6AB3"/>
                </a:solidFill>
                <a:latin typeface="Calibri"/>
                <a:cs typeface="Calibri"/>
              </a:rPr>
              <a:t>120 min</a:t>
            </a:r>
            <a:br>
              <a:rPr lang="en-US" kern="0" baseline="0" dirty="0">
                <a:solidFill>
                  <a:schemeClr val="tx1">
                    <a:lumMod val="75000"/>
                    <a:lumOff val="25000"/>
                  </a:schemeClr>
                </a:solidFill>
                <a:latin typeface="Calibri"/>
                <a:cs typeface="Calibri"/>
              </a:rPr>
            </a:br>
            <a:endParaRPr lang="en-US" kern="0" baseline="0" dirty="0">
              <a:solidFill>
                <a:schemeClr val="tx1">
                  <a:lumMod val="75000"/>
                  <a:lumOff val="25000"/>
                </a:schemeClr>
              </a:solidFill>
              <a:latin typeface="Calibri"/>
              <a:cs typeface="Calibri"/>
            </a:endParaRPr>
          </a:p>
          <a:p>
            <a:pPr marL="0" indent="0">
              <a:lnSpc>
                <a:spcPct val="100000"/>
              </a:lnSpc>
              <a:spcBef>
                <a:spcPts val="0"/>
              </a:spcBef>
              <a:buNone/>
            </a:pPr>
            <a:r>
              <a:rPr lang="en-US" kern="0" baseline="0" dirty="0">
                <a:solidFill>
                  <a:schemeClr val="tx1">
                    <a:lumMod val="75000"/>
                    <a:lumOff val="25000"/>
                  </a:schemeClr>
                </a:solidFill>
                <a:latin typeface="Calibri"/>
                <a:cs typeface="Calibri"/>
              </a:rPr>
              <a:t>Grading	</a:t>
            </a:r>
            <a:r>
              <a:rPr lang="en-US" kern="0" baseline="0" dirty="0">
                <a:solidFill>
                  <a:srgbClr val="2A6AB3"/>
                </a:solidFill>
                <a:latin typeface="Calibri"/>
                <a:cs typeface="Calibri"/>
              </a:rPr>
              <a:t>	</a:t>
            </a:r>
            <a:r>
              <a:rPr lang="en-US" sz="1800" kern="0" dirty="0">
                <a:solidFill>
                  <a:srgbClr val="2A6AB3"/>
                </a:solidFill>
                <a:latin typeface="Calibri"/>
                <a:cs typeface="Calibri"/>
              </a:rPr>
              <a:t>Submitted exercise results are graded. </a:t>
            </a:r>
          </a:p>
          <a:p>
            <a:pPr marL="0" indent="0">
              <a:lnSpc>
                <a:spcPct val="100000"/>
              </a:lnSpc>
              <a:spcBef>
                <a:spcPts val="0"/>
              </a:spcBef>
              <a:buNone/>
            </a:pPr>
            <a:r>
              <a:rPr lang="en-US" sz="1800" kern="0" dirty="0">
                <a:solidFill>
                  <a:srgbClr val="2A6AB3"/>
                </a:solidFill>
                <a:latin typeface="Calibri"/>
                <a:cs typeface="Calibri"/>
              </a:rPr>
              <a:t>		A maximum bonus of 0.25 can be achieved and is added to 		the exam grade if a minimum of 9 exercises has successfully 		been accomplished. </a:t>
            </a:r>
            <a:r>
              <a:rPr lang="en-US" kern="0" baseline="0" dirty="0">
                <a:solidFill>
                  <a:srgbClr val="2A6AB3"/>
                </a:solidFill>
                <a:latin typeface="Calibri"/>
                <a:cs typeface="Calibri"/>
              </a:rPr>
              <a:t>		</a:t>
            </a:r>
          </a:p>
        </p:txBody>
      </p:sp>
      <p:pic>
        <p:nvPicPr>
          <p:cNvPr id="353284" name="Picture 4" descr="ildergebnis für written ex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8996" y="5229200"/>
            <a:ext cx="1749828" cy="1164729"/>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3337F030-EED7-404B-9445-A84D838A7BA4}"/>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11</a:t>
            </a:fld>
            <a:endParaRPr lang="en-US"/>
          </a:p>
        </p:txBody>
      </p:sp>
    </p:spTree>
    <p:extLst>
      <p:ext uri="{BB962C8B-B14F-4D97-AF65-F5344CB8AC3E}">
        <p14:creationId xmlns:p14="http://schemas.microsoft.com/office/powerpoint/2010/main" val="1415411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body" idx="4294967295"/>
          </p:nvPr>
        </p:nvSpPr>
        <p:spPr>
          <a:xfrm>
            <a:off x="539750" y="1340768"/>
            <a:ext cx="8353425" cy="5214938"/>
          </a:xfrm>
        </p:spPr>
        <p:txBody>
          <a:bodyPr/>
          <a:lstStyle/>
          <a:p>
            <a:pPr eaLnBrk="1" hangingPunct="1">
              <a:lnSpc>
                <a:spcPct val="100000"/>
              </a:lnSpc>
              <a:spcBef>
                <a:spcPts val="300"/>
              </a:spcBef>
              <a:buNone/>
            </a:pPr>
            <a:r>
              <a:rPr lang="en-US" sz="2800" dirty="0">
                <a:solidFill>
                  <a:schemeClr val="tx1">
                    <a:lumMod val="75000"/>
                    <a:lumOff val="25000"/>
                  </a:schemeClr>
                </a:solidFill>
                <a:latin typeface="Calibri"/>
                <a:cs typeface="Calibri"/>
              </a:rPr>
              <a:t>Handouts + Exercises </a:t>
            </a:r>
          </a:p>
          <a:p>
            <a:pPr>
              <a:spcBef>
                <a:spcPts val="300"/>
              </a:spcBef>
              <a:buNone/>
            </a:pPr>
            <a:r>
              <a:rPr lang="en-US" dirty="0">
                <a:solidFill>
                  <a:schemeClr val="tx1">
                    <a:lumMod val="75000"/>
                    <a:lumOff val="25000"/>
                  </a:schemeClr>
                </a:solidFill>
                <a:latin typeface="Calibri"/>
                <a:cs typeface="Calibri"/>
                <a:hlinkClick r:id="rId3"/>
              </a:rPr>
              <a:t>https://moodle-app2.let.ethz.ch/course/view.php?id=11546</a:t>
            </a:r>
            <a:endParaRPr lang="en-US" dirty="0">
              <a:solidFill>
                <a:schemeClr val="tx1">
                  <a:lumMod val="75000"/>
                  <a:lumOff val="25000"/>
                </a:schemeClr>
              </a:solidFill>
              <a:latin typeface="Calibri"/>
              <a:cs typeface="Calibri"/>
            </a:endParaRPr>
          </a:p>
          <a:p>
            <a:pPr eaLnBrk="1" hangingPunct="1">
              <a:lnSpc>
                <a:spcPct val="100000"/>
              </a:lnSpc>
              <a:spcBef>
                <a:spcPts val="300"/>
              </a:spcBef>
              <a:buNone/>
            </a:pPr>
            <a:endParaRPr lang="en-US" sz="2800" dirty="0">
              <a:solidFill>
                <a:schemeClr val="tx1">
                  <a:lumMod val="75000"/>
                  <a:lumOff val="25000"/>
                </a:schemeClr>
              </a:solidFill>
              <a:latin typeface="Calibri"/>
              <a:cs typeface="Calibri"/>
            </a:endParaRPr>
          </a:p>
          <a:p>
            <a:pPr eaLnBrk="1" hangingPunct="1">
              <a:lnSpc>
                <a:spcPct val="100000"/>
              </a:lnSpc>
              <a:spcBef>
                <a:spcPts val="300"/>
              </a:spcBef>
              <a:buNone/>
            </a:pPr>
            <a:r>
              <a:rPr lang="en-US" sz="2800" dirty="0">
                <a:solidFill>
                  <a:schemeClr val="tx1">
                    <a:lumMod val="75000"/>
                    <a:lumOff val="25000"/>
                  </a:schemeClr>
                </a:solidFill>
                <a:latin typeface="Calibri"/>
                <a:cs typeface="Calibri"/>
              </a:rPr>
              <a:t>Book </a:t>
            </a:r>
          </a:p>
          <a:p>
            <a:pPr eaLnBrk="1" hangingPunct="1">
              <a:lnSpc>
                <a:spcPct val="100000"/>
              </a:lnSpc>
              <a:spcBef>
                <a:spcPts val="300"/>
              </a:spcBef>
              <a:buNone/>
            </a:pPr>
            <a:r>
              <a:rPr lang="en-US" dirty="0">
                <a:solidFill>
                  <a:schemeClr val="tx1">
                    <a:lumMod val="75000"/>
                    <a:lumOff val="25000"/>
                  </a:schemeClr>
                </a:solidFill>
                <a:latin typeface="Calibri"/>
                <a:cs typeface="Calibri"/>
              </a:rPr>
              <a:t>Introduction to Medical Imaging </a:t>
            </a:r>
          </a:p>
          <a:p>
            <a:pPr eaLnBrk="1" hangingPunct="1">
              <a:lnSpc>
                <a:spcPct val="100000"/>
              </a:lnSpc>
              <a:spcBef>
                <a:spcPts val="300"/>
              </a:spcBef>
              <a:buNone/>
            </a:pPr>
            <a:r>
              <a:rPr lang="en-US" dirty="0">
                <a:solidFill>
                  <a:schemeClr val="tx1">
                    <a:lumMod val="75000"/>
                    <a:lumOff val="25000"/>
                  </a:schemeClr>
                </a:solidFill>
                <a:latin typeface="Calibri"/>
                <a:cs typeface="Calibri"/>
              </a:rPr>
              <a:t>Cambridge University Press</a:t>
            </a:r>
          </a:p>
          <a:p>
            <a:pPr eaLnBrk="1" hangingPunct="1">
              <a:lnSpc>
                <a:spcPct val="100000"/>
              </a:lnSpc>
              <a:spcBef>
                <a:spcPts val="300"/>
              </a:spcBef>
              <a:buNone/>
            </a:pPr>
            <a:r>
              <a:rPr lang="en-US" dirty="0">
                <a:solidFill>
                  <a:schemeClr val="tx1">
                    <a:lumMod val="75000"/>
                    <a:lumOff val="25000"/>
                  </a:schemeClr>
                </a:solidFill>
                <a:latin typeface="Calibri"/>
                <a:cs typeface="Calibri"/>
              </a:rPr>
              <a:t>Nadine Barrie Smith, Andrew Webb</a:t>
            </a:r>
          </a:p>
          <a:p>
            <a:pPr eaLnBrk="1" hangingPunct="1">
              <a:lnSpc>
                <a:spcPct val="100000"/>
              </a:lnSpc>
              <a:spcBef>
                <a:spcPts val="300"/>
              </a:spcBef>
              <a:buNone/>
            </a:pPr>
            <a:r>
              <a:rPr lang="en-US" dirty="0">
                <a:solidFill>
                  <a:schemeClr val="tx1">
                    <a:lumMod val="75000"/>
                    <a:lumOff val="25000"/>
                  </a:schemeClr>
                </a:solidFill>
                <a:latin typeface="Calibri"/>
                <a:cs typeface="Calibri"/>
                <a:hlinkClick r:id="rId4"/>
              </a:rPr>
              <a:t>www.library.ethz.ch</a:t>
            </a:r>
            <a:r>
              <a:rPr lang="en-US" dirty="0">
                <a:solidFill>
                  <a:schemeClr val="tx1">
                    <a:lumMod val="75000"/>
                    <a:lumOff val="25000"/>
                  </a:schemeClr>
                </a:solidFill>
                <a:latin typeface="Calibri"/>
                <a:cs typeface="Calibri"/>
              </a:rPr>
              <a:t> </a:t>
            </a:r>
            <a:r>
              <a:rPr lang="en-US" b="0" dirty="0">
                <a:solidFill>
                  <a:schemeClr val="tx1">
                    <a:lumMod val="75000"/>
                    <a:lumOff val="25000"/>
                  </a:schemeClr>
                </a:solidFill>
                <a:latin typeface="Wingdings"/>
                <a:ea typeface="Wingdings"/>
                <a:cs typeface="Wingdings"/>
                <a:sym typeface="Wingdings"/>
              </a:rPr>
              <a:t></a:t>
            </a:r>
            <a:r>
              <a:rPr lang="en-US" b="0" dirty="0">
                <a:solidFill>
                  <a:schemeClr val="tx1">
                    <a:lumMod val="75000"/>
                    <a:lumOff val="25000"/>
                  </a:schemeClr>
                </a:solidFill>
                <a:latin typeface="Calibri"/>
                <a:ea typeface="Wingdings"/>
                <a:cs typeface="Calibri"/>
                <a:sym typeface="Wingdings"/>
              </a:rPr>
              <a:t> online access</a:t>
            </a:r>
            <a:endParaRPr lang="en-US" b="0" dirty="0">
              <a:solidFill>
                <a:schemeClr val="tx1">
                  <a:lumMod val="75000"/>
                  <a:lumOff val="25000"/>
                </a:schemeClr>
              </a:solidFill>
              <a:latin typeface="Calibri"/>
              <a:cs typeface="Calibri"/>
            </a:endParaRPr>
          </a:p>
          <a:p>
            <a:pPr eaLnBrk="1" hangingPunct="1">
              <a:lnSpc>
                <a:spcPct val="100000"/>
              </a:lnSpc>
              <a:spcBef>
                <a:spcPts val="300"/>
              </a:spcBef>
              <a:buNone/>
            </a:pPr>
            <a:endParaRPr lang="en-US" dirty="0">
              <a:solidFill>
                <a:schemeClr val="tx1">
                  <a:lumMod val="75000"/>
                  <a:lumOff val="25000"/>
                </a:schemeClr>
              </a:solidFill>
              <a:latin typeface="Calibri"/>
              <a:cs typeface="Calibri"/>
            </a:endParaRPr>
          </a:p>
          <a:p>
            <a:pPr eaLnBrk="1" hangingPunct="1">
              <a:lnSpc>
                <a:spcPct val="100000"/>
              </a:lnSpc>
              <a:spcBef>
                <a:spcPts val="300"/>
              </a:spcBef>
              <a:buNone/>
            </a:pPr>
            <a:endParaRPr lang="en-US" dirty="0">
              <a:solidFill>
                <a:schemeClr val="tx1">
                  <a:lumMod val="75000"/>
                  <a:lumOff val="25000"/>
                </a:schemeClr>
              </a:solidFill>
              <a:latin typeface="Calibri"/>
              <a:cs typeface="Calibri"/>
            </a:endParaRPr>
          </a:p>
          <a:p>
            <a:pPr eaLnBrk="1" hangingPunct="1">
              <a:lnSpc>
                <a:spcPct val="100000"/>
              </a:lnSpc>
              <a:spcBef>
                <a:spcPts val="300"/>
              </a:spcBef>
              <a:buNone/>
            </a:pPr>
            <a:endParaRPr lang="en-US" dirty="0">
              <a:solidFill>
                <a:schemeClr val="tx1">
                  <a:lumMod val="75000"/>
                  <a:lumOff val="25000"/>
                </a:schemeClr>
              </a:solidFill>
              <a:latin typeface="Calibri"/>
              <a:cs typeface="Calibri"/>
            </a:endParaRPr>
          </a:p>
        </p:txBody>
      </p:sp>
      <p:sp>
        <p:nvSpPr>
          <p:cNvPr id="10243" name="Rectangle 3"/>
          <p:cNvSpPr>
            <a:spLocks noGrp="1" noChangeArrowheads="1"/>
          </p:cNvSpPr>
          <p:nvPr>
            <p:ph type="title"/>
          </p:nvPr>
        </p:nvSpPr>
        <p:spPr/>
        <p:txBody>
          <a:bodyPr/>
          <a:lstStyle/>
          <a:p>
            <a:pPr eaLnBrk="1" hangingPunct="1"/>
            <a:r>
              <a:rPr lang="en-US" dirty="0">
                <a:latin typeface="Calibri"/>
                <a:cs typeface="Calibri"/>
              </a:rPr>
              <a:t>Lecture notes</a:t>
            </a:r>
          </a:p>
        </p:txBody>
      </p:sp>
      <p:pic>
        <p:nvPicPr>
          <p:cNvPr id="3" name="Picture 2"/>
          <p:cNvPicPr>
            <a:picLocks noChangeAspect="1"/>
          </p:cNvPicPr>
          <p:nvPr/>
        </p:nvPicPr>
        <p:blipFill>
          <a:blip r:embed="rId5"/>
          <a:stretch>
            <a:fillRect/>
          </a:stretch>
        </p:blipFill>
        <p:spPr>
          <a:xfrm rot="373286">
            <a:off x="5598961" y="2757276"/>
            <a:ext cx="2391747" cy="3135670"/>
          </a:xfrm>
          <a:prstGeom prst="rect">
            <a:avLst/>
          </a:prstGeom>
          <a:effectLst>
            <a:outerShdw blurRad="101600" dist="76200" dir="2700000" algn="tl" rotWithShape="0">
              <a:srgbClr val="000000">
                <a:alpha val="43000"/>
              </a:srgbClr>
            </a:outerShdw>
          </a:effectLst>
        </p:spPr>
      </p:pic>
      <p:sp>
        <p:nvSpPr>
          <p:cNvPr id="4" name="Slide Number Placeholder 3">
            <a:extLst>
              <a:ext uri="{FF2B5EF4-FFF2-40B4-BE49-F238E27FC236}">
                <a16:creationId xmlns:a16="http://schemas.microsoft.com/office/drawing/2014/main" id="{DA5BCF40-51C7-5A42-AB1C-4BCD6E6A57E4}"/>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12</a:t>
            </a:fld>
            <a:endParaRPr lang="en-US"/>
          </a:p>
        </p:txBody>
      </p:sp>
    </p:spTree>
    <p:extLst>
      <p:ext uri="{BB962C8B-B14F-4D97-AF65-F5344CB8AC3E}">
        <p14:creationId xmlns:p14="http://schemas.microsoft.com/office/powerpoint/2010/main" val="78348086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Book</a:t>
            </a:r>
          </a:p>
        </p:txBody>
      </p:sp>
      <p:pic>
        <p:nvPicPr>
          <p:cNvPr id="12" name="Picture 11"/>
          <p:cNvPicPr>
            <a:picLocks noChangeAspect="1"/>
          </p:cNvPicPr>
          <p:nvPr/>
        </p:nvPicPr>
        <p:blipFill>
          <a:blip r:embed="rId2"/>
          <a:stretch>
            <a:fillRect/>
          </a:stretch>
        </p:blipFill>
        <p:spPr>
          <a:xfrm rot="373286">
            <a:off x="2934898" y="1563909"/>
            <a:ext cx="3274204" cy="4292604"/>
          </a:xfrm>
          <a:prstGeom prst="rect">
            <a:avLst/>
          </a:prstGeom>
          <a:effectLst>
            <a:outerShdw blurRad="101600" dist="76200" dir="2700000" algn="tl" rotWithShape="0">
              <a:srgbClr val="000000">
                <a:alpha val="43000"/>
              </a:srgbClr>
            </a:outerShdw>
          </a:effectLst>
        </p:spPr>
      </p:pic>
      <p:sp>
        <p:nvSpPr>
          <p:cNvPr id="13" name="TextBox 12"/>
          <p:cNvSpPr txBox="1"/>
          <p:nvPr/>
        </p:nvSpPr>
        <p:spPr>
          <a:xfrm>
            <a:off x="7740352" y="260648"/>
            <a:ext cx="1055610" cy="714380"/>
          </a:xfrm>
          <a:prstGeom prst="roundRect">
            <a:avLst/>
          </a:prstGeom>
          <a:solidFill>
            <a:srgbClr val="C00000"/>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chemeClr val="bg1"/>
                </a:solidFill>
                <a:latin typeface="Calibri"/>
                <a:cs typeface="Calibri"/>
              </a:rPr>
              <a:t>Chapter</a:t>
            </a:r>
            <a:br>
              <a:rPr lang="de-CH" sz="1600" baseline="0" dirty="0">
                <a:solidFill>
                  <a:schemeClr val="bg1"/>
                </a:solidFill>
                <a:latin typeface="Calibri"/>
                <a:cs typeface="Calibri"/>
              </a:rPr>
            </a:br>
            <a:r>
              <a:rPr lang="de-CH" sz="1600" baseline="0" dirty="0">
                <a:solidFill>
                  <a:schemeClr val="bg1"/>
                </a:solidFill>
                <a:latin typeface="Calibri"/>
                <a:cs typeface="Calibri"/>
              </a:rPr>
              <a:t>2.2-2.3</a:t>
            </a:r>
            <a:endParaRPr lang="en-US" sz="1600" baseline="0" dirty="0">
              <a:solidFill>
                <a:schemeClr val="bg1"/>
              </a:solidFill>
              <a:latin typeface="Calibri"/>
              <a:cs typeface="Calibri"/>
            </a:endParaRPr>
          </a:p>
        </p:txBody>
      </p:sp>
      <p:sp>
        <p:nvSpPr>
          <p:cNvPr id="5" name="Right Arrow 4"/>
          <p:cNvSpPr/>
          <p:nvPr/>
        </p:nvSpPr>
        <p:spPr bwMode="auto">
          <a:xfrm rot="19794243">
            <a:off x="6755243" y="1075741"/>
            <a:ext cx="518292" cy="518292"/>
          </a:xfrm>
          <a:prstGeom prst="rightArrow">
            <a:avLst/>
          </a:prstGeom>
          <a:solidFill>
            <a:srgbClr val="CC0000"/>
          </a:solidFill>
          <a:ln w="9525" cap="flat" cmpd="sng" algn="ctr">
            <a:noFill/>
            <a:prstDash val="solid"/>
            <a:round/>
            <a:headEnd type="none" w="med" len="med"/>
            <a:tailEnd type="none" w="med" len="med"/>
          </a:ln>
          <a:effectLst>
            <a:outerShdw blurRad="101600" dist="76200" dir="2700000" algn="tl" rotWithShape="0">
              <a:srgbClr val="000000">
                <a:alpha val="43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30000">
              <a:ln>
                <a:noFill/>
              </a:ln>
              <a:solidFill>
                <a:srgbClr val="4D4D4D"/>
              </a:solidFill>
              <a:effectLst/>
              <a:latin typeface="Calibri"/>
              <a:cs typeface="Calibri"/>
            </a:endParaRPr>
          </a:p>
        </p:txBody>
      </p:sp>
      <p:sp>
        <p:nvSpPr>
          <p:cNvPr id="4" name="Slide Number Placeholder 3">
            <a:extLst>
              <a:ext uri="{FF2B5EF4-FFF2-40B4-BE49-F238E27FC236}">
                <a16:creationId xmlns:a16="http://schemas.microsoft.com/office/drawing/2014/main" id="{9DFB17BC-5137-5E46-96EB-7CE98DA9B130}"/>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13</a:t>
            </a:fld>
            <a:endParaRPr lang="en-US"/>
          </a:p>
        </p:txBody>
      </p:sp>
    </p:spTree>
    <p:extLst>
      <p:ext uri="{BB962C8B-B14F-4D97-AF65-F5344CB8AC3E}">
        <p14:creationId xmlns:p14="http://schemas.microsoft.com/office/powerpoint/2010/main" val="101442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rrowheads="1"/>
          </p:cNvPicPr>
          <p:nvPr/>
        </p:nvPicPr>
        <p:blipFill>
          <a:blip r:embed="rId4"/>
          <a:srcRect t="7500" b="26874"/>
          <a:stretch>
            <a:fillRect/>
          </a:stretch>
        </p:blipFill>
        <p:spPr bwMode="auto">
          <a:xfrm>
            <a:off x="1142976" y="1400113"/>
            <a:ext cx="6429375" cy="2500330"/>
          </a:xfrm>
          <a:prstGeom prst="rect">
            <a:avLst/>
          </a:prstGeom>
          <a:noFill/>
          <a:ln w="12700">
            <a:noFill/>
            <a:miter lim="800000"/>
            <a:headEnd/>
            <a:tailEnd/>
          </a:ln>
        </p:spPr>
      </p:pic>
      <p:sp>
        <p:nvSpPr>
          <p:cNvPr id="2" name="Title 1"/>
          <p:cNvSpPr>
            <a:spLocks noGrp="1"/>
          </p:cNvSpPr>
          <p:nvPr>
            <p:ph type="title"/>
          </p:nvPr>
        </p:nvSpPr>
        <p:spPr/>
        <p:txBody>
          <a:bodyPr/>
          <a:lstStyle/>
          <a:p>
            <a:r>
              <a:rPr lang="en-GB" dirty="0">
                <a:latin typeface="Calibri"/>
                <a:cs typeface="Calibri"/>
              </a:rPr>
              <a:t>Electromagnetic radiation</a:t>
            </a:r>
          </a:p>
        </p:txBody>
      </p:sp>
      <p:pic>
        <p:nvPicPr>
          <p:cNvPr id="4" name="Picture 4"/>
          <p:cNvPicPr>
            <a:picLocks noChangeArrowheads="1"/>
          </p:cNvPicPr>
          <p:nvPr/>
        </p:nvPicPr>
        <p:blipFill>
          <a:blip r:embed="rId4">
            <a:grayscl/>
          </a:blip>
          <a:srcRect t="7500" b="43749"/>
          <a:stretch>
            <a:fillRect/>
          </a:stretch>
        </p:blipFill>
        <p:spPr bwMode="auto">
          <a:xfrm>
            <a:off x="1142976" y="1400113"/>
            <a:ext cx="6429375" cy="1857388"/>
          </a:xfrm>
          <a:prstGeom prst="rect">
            <a:avLst/>
          </a:prstGeom>
          <a:noFill/>
          <a:ln w="12700">
            <a:noFill/>
            <a:miter lim="800000"/>
            <a:headEnd/>
            <a:tailEnd/>
          </a:ln>
        </p:spPr>
      </p:pic>
      <p:grpSp>
        <p:nvGrpSpPr>
          <p:cNvPr id="19" name="Group 18"/>
          <p:cNvGrpSpPr/>
          <p:nvPr/>
        </p:nvGrpSpPr>
        <p:grpSpPr>
          <a:xfrm>
            <a:off x="3143240" y="1257237"/>
            <a:ext cx="2857520" cy="785818"/>
            <a:chOff x="3143240" y="928670"/>
            <a:chExt cx="2857520" cy="785818"/>
          </a:xfrm>
        </p:grpSpPr>
        <p:sp>
          <p:nvSpPr>
            <p:cNvPr id="9" name="Rectangle 8"/>
            <p:cNvSpPr/>
            <p:nvPr/>
          </p:nvSpPr>
          <p:spPr bwMode="auto">
            <a:xfrm>
              <a:off x="3143240" y="928670"/>
              <a:ext cx="1357322" cy="785818"/>
            </a:xfrm>
            <a:prstGeom prst="rect">
              <a:avLst/>
            </a:prstGeom>
            <a:gradFill flip="none" rotWithShape="1">
              <a:gsLst>
                <a:gs pos="0">
                  <a:srgbClr val="C00000">
                    <a:alpha val="0"/>
                  </a:srgbClr>
                </a:gs>
                <a:gs pos="10000">
                  <a:srgbClr val="C00000"/>
                </a:gs>
                <a:gs pos="88000">
                  <a:srgbClr val="C00000"/>
                </a:gs>
                <a:gs pos="100000">
                  <a:srgbClr val="C00000">
                    <a:alpha val="0"/>
                  </a:srgbClr>
                </a:gs>
              </a:gsLst>
              <a:lin ang="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30000" dirty="0">
                <a:ln>
                  <a:noFill/>
                </a:ln>
                <a:solidFill>
                  <a:srgbClr val="4D4D4D"/>
                </a:solidFill>
                <a:effectLst/>
                <a:latin typeface="Calibri"/>
                <a:cs typeface="Calibri"/>
              </a:endParaRPr>
            </a:p>
          </p:txBody>
        </p:sp>
        <p:sp>
          <p:nvSpPr>
            <p:cNvPr id="10" name="Rectangle 9"/>
            <p:cNvSpPr/>
            <p:nvPr/>
          </p:nvSpPr>
          <p:spPr bwMode="auto">
            <a:xfrm>
              <a:off x="4429124" y="928670"/>
              <a:ext cx="1571636" cy="785818"/>
            </a:xfrm>
            <a:prstGeom prst="rect">
              <a:avLst/>
            </a:prstGeom>
            <a:gradFill flip="none" rotWithShape="1">
              <a:gsLst>
                <a:gs pos="0">
                  <a:srgbClr val="C00000">
                    <a:alpha val="0"/>
                  </a:srgbClr>
                </a:gs>
                <a:gs pos="10000">
                  <a:srgbClr val="C00000"/>
                </a:gs>
                <a:gs pos="88000">
                  <a:srgbClr val="C00000"/>
                </a:gs>
                <a:gs pos="100000">
                  <a:srgbClr val="C00000">
                    <a:alpha val="0"/>
                  </a:srgbClr>
                </a:gs>
              </a:gsLst>
              <a:lin ang="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30000">
                <a:ln>
                  <a:noFill/>
                </a:ln>
                <a:solidFill>
                  <a:srgbClr val="4D4D4D"/>
                </a:solidFill>
                <a:effectLst/>
                <a:latin typeface="Calibri"/>
                <a:cs typeface="Calibri"/>
              </a:endParaRPr>
            </a:p>
          </p:txBody>
        </p:sp>
        <p:sp>
          <p:nvSpPr>
            <p:cNvPr id="17" name="TextBox 16"/>
            <p:cNvSpPr txBox="1"/>
            <p:nvPr/>
          </p:nvSpPr>
          <p:spPr>
            <a:xfrm>
              <a:off x="3313010" y="1142984"/>
              <a:ext cx="2500330" cy="400110"/>
            </a:xfrm>
            <a:prstGeom prst="rect">
              <a:avLst/>
            </a:prstGeom>
            <a:noFill/>
          </p:spPr>
          <p:txBody>
            <a:bodyPr wrap="square" rtlCol="0">
              <a:spAutoFit/>
            </a:bodyPr>
            <a:lstStyle/>
            <a:p>
              <a:r>
                <a:rPr lang="de-CH" baseline="0" dirty="0">
                  <a:solidFill>
                    <a:schemeClr val="bg1"/>
                  </a:solidFill>
                  <a:effectLst>
                    <a:outerShdw blurRad="38100" dist="38100" dir="2700000" algn="tl">
                      <a:srgbClr val="000000">
                        <a:alpha val="43137"/>
                      </a:srgbClr>
                    </a:outerShdw>
                  </a:effectLst>
                  <a:latin typeface="Calibri"/>
                  <a:cs typeface="Calibri"/>
                </a:rPr>
                <a:t>Radiation absorption</a:t>
              </a:r>
              <a:endParaRPr lang="en-US" baseline="0" dirty="0">
                <a:solidFill>
                  <a:schemeClr val="bg1"/>
                </a:solidFill>
                <a:effectLst>
                  <a:outerShdw blurRad="38100" dist="38100" dir="2700000" algn="tl">
                    <a:srgbClr val="000000">
                      <a:alpha val="43137"/>
                    </a:srgbClr>
                  </a:outerShdw>
                </a:effectLst>
                <a:latin typeface="Calibri"/>
                <a:cs typeface="Calibri"/>
              </a:endParaRPr>
            </a:p>
          </p:txBody>
        </p:sp>
      </p:grpSp>
      <p:sp>
        <p:nvSpPr>
          <p:cNvPr id="20" name="Rectangle 41"/>
          <p:cNvSpPr>
            <a:spLocks noChangeArrowheads="1"/>
          </p:cNvSpPr>
          <p:nvPr/>
        </p:nvSpPr>
        <p:spPr bwMode="auto">
          <a:xfrm flipV="1">
            <a:off x="5890944" y="1257237"/>
            <a:ext cx="1417360" cy="785818"/>
          </a:xfrm>
          <a:prstGeom prst="rect">
            <a:avLst/>
          </a:prstGeom>
          <a:solidFill>
            <a:srgbClr val="92D050">
              <a:alpha val="79999"/>
            </a:srgbClr>
          </a:solidFill>
          <a:ln w="9525">
            <a:noFill/>
            <a:miter lim="800000"/>
            <a:headEnd/>
            <a:tailEnd/>
          </a:ln>
        </p:spPr>
        <p:txBody>
          <a:bodyPr rot="10800000" wrap="none" anchor="ctr"/>
          <a:lstStyle/>
          <a:p>
            <a:pPr algn="ctr"/>
            <a:endParaRPr lang="en-US" sz="1800" b="0" baseline="0">
              <a:latin typeface="Calibri"/>
              <a:cs typeface="Calibri"/>
            </a:endParaRPr>
          </a:p>
        </p:txBody>
      </p:sp>
      <p:sp>
        <p:nvSpPr>
          <p:cNvPr id="21" name="Rectangle 41"/>
          <p:cNvSpPr>
            <a:spLocks noChangeArrowheads="1"/>
          </p:cNvSpPr>
          <p:nvPr/>
        </p:nvSpPr>
        <p:spPr bwMode="auto">
          <a:xfrm flipV="1">
            <a:off x="2843808" y="1259510"/>
            <a:ext cx="337240" cy="785818"/>
          </a:xfrm>
          <a:prstGeom prst="rect">
            <a:avLst/>
          </a:prstGeom>
          <a:solidFill>
            <a:srgbClr val="92D050">
              <a:alpha val="79999"/>
            </a:srgbClr>
          </a:solidFill>
          <a:ln w="9525">
            <a:noFill/>
            <a:miter lim="800000"/>
            <a:headEnd/>
            <a:tailEnd/>
          </a:ln>
        </p:spPr>
        <p:txBody>
          <a:bodyPr rot="10800000" wrap="none" anchor="ctr"/>
          <a:lstStyle/>
          <a:p>
            <a:pPr algn="ctr"/>
            <a:endParaRPr lang="en-US" sz="1800" b="0" baseline="0">
              <a:latin typeface="Calibri"/>
              <a:cs typeface="Calibri"/>
            </a:endParaRPr>
          </a:p>
        </p:txBody>
      </p:sp>
      <p:sp>
        <p:nvSpPr>
          <p:cNvPr id="22" name="Rectangle 41"/>
          <p:cNvSpPr>
            <a:spLocks noChangeArrowheads="1"/>
          </p:cNvSpPr>
          <p:nvPr/>
        </p:nvSpPr>
        <p:spPr bwMode="auto">
          <a:xfrm flipV="1">
            <a:off x="4442400" y="1251766"/>
            <a:ext cx="57592" cy="785818"/>
          </a:xfrm>
          <a:prstGeom prst="rect">
            <a:avLst/>
          </a:prstGeom>
          <a:solidFill>
            <a:srgbClr val="92D050">
              <a:alpha val="79999"/>
            </a:srgbClr>
          </a:solidFill>
          <a:ln w="9525">
            <a:noFill/>
            <a:miter lim="800000"/>
            <a:headEnd/>
            <a:tailEnd/>
          </a:ln>
        </p:spPr>
        <p:txBody>
          <a:bodyPr rot="10800000" wrap="none" anchor="ctr"/>
          <a:lstStyle/>
          <a:p>
            <a:pPr algn="ctr"/>
            <a:endParaRPr lang="en-US" sz="1800" b="0" baseline="0">
              <a:latin typeface="Calibri"/>
              <a:cs typeface="Calibri"/>
            </a:endParaRPr>
          </a:p>
        </p:txBody>
      </p:sp>
      <p:graphicFrame>
        <p:nvGraphicFramePr>
          <p:cNvPr id="23" name="Object 22"/>
          <p:cNvGraphicFramePr>
            <a:graphicFrameLocks noChangeAspect="1"/>
          </p:cNvGraphicFramePr>
          <p:nvPr>
            <p:extLst/>
          </p:nvPr>
        </p:nvGraphicFramePr>
        <p:xfrm>
          <a:off x="2219325" y="4287838"/>
          <a:ext cx="1947863" cy="795337"/>
        </p:xfrm>
        <a:graphic>
          <a:graphicData uri="http://schemas.openxmlformats.org/presentationml/2006/ole">
            <mc:AlternateContent xmlns:mc="http://schemas.openxmlformats.org/markup-compatibility/2006">
              <mc:Choice xmlns:v="urn:schemas-microsoft-com:vml" Requires="v">
                <p:oleObj spid="_x0000_s21613" name="Equation" r:id="rId5" imgW="1117600" imgH="457200" progId="Equation.DSMT4">
                  <p:embed/>
                </p:oleObj>
              </mc:Choice>
              <mc:Fallback>
                <p:oleObj name="Equation" r:id="rId5" imgW="1117600" imgH="457200" progId="Equation.DSMT4">
                  <p:embed/>
                  <p:pic>
                    <p:nvPicPr>
                      <p:cNvPr id="23" name="Object 22"/>
                      <p:cNvPicPr>
                        <a:picLocks noChangeAspect="1" noChangeArrowheads="1"/>
                      </p:cNvPicPr>
                      <p:nvPr/>
                    </p:nvPicPr>
                    <p:blipFill>
                      <a:blip r:embed="rId6"/>
                      <a:srcRect/>
                      <a:stretch>
                        <a:fillRect/>
                      </a:stretch>
                    </p:blipFill>
                    <p:spPr bwMode="auto">
                      <a:xfrm>
                        <a:off x="2219325" y="4287838"/>
                        <a:ext cx="1947863" cy="795337"/>
                      </a:xfrm>
                      <a:prstGeom prst="rect">
                        <a:avLst/>
                      </a:prstGeom>
                      <a:noFill/>
                      <a:ln w="9525">
                        <a:noFill/>
                        <a:miter lim="800000"/>
                        <a:headEnd/>
                        <a:tailEnd/>
                      </a:ln>
                      <a:extLst/>
                    </p:spPr>
                  </p:pic>
                </p:oleObj>
              </mc:Fallback>
            </mc:AlternateContent>
          </a:graphicData>
        </a:graphic>
      </p:graphicFrame>
      <p:sp>
        <p:nvSpPr>
          <p:cNvPr id="3" name="TextBox 2"/>
          <p:cNvSpPr txBox="1"/>
          <p:nvPr/>
        </p:nvSpPr>
        <p:spPr>
          <a:xfrm>
            <a:off x="755576" y="4502670"/>
            <a:ext cx="1560243" cy="400110"/>
          </a:xfrm>
          <a:prstGeom prst="rect">
            <a:avLst/>
          </a:prstGeom>
          <a:noFill/>
        </p:spPr>
        <p:txBody>
          <a:bodyPr wrap="none" rtlCol="0">
            <a:spAutoFit/>
          </a:bodyPr>
          <a:lstStyle/>
          <a:p>
            <a:r>
              <a:rPr lang="en-US" baseline="0" dirty="0">
                <a:latin typeface="Calibri"/>
                <a:cs typeface="Calibri"/>
              </a:rPr>
              <a:t>Electric field:</a:t>
            </a:r>
          </a:p>
        </p:txBody>
      </p:sp>
      <p:graphicFrame>
        <p:nvGraphicFramePr>
          <p:cNvPr id="24" name="Object 23"/>
          <p:cNvGraphicFramePr>
            <a:graphicFrameLocks noChangeAspect="1"/>
          </p:cNvGraphicFramePr>
          <p:nvPr>
            <p:extLst/>
          </p:nvPr>
        </p:nvGraphicFramePr>
        <p:xfrm>
          <a:off x="6413500" y="4287838"/>
          <a:ext cx="1970088" cy="795337"/>
        </p:xfrm>
        <a:graphic>
          <a:graphicData uri="http://schemas.openxmlformats.org/presentationml/2006/ole">
            <mc:AlternateContent xmlns:mc="http://schemas.openxmlformats.org/markup-compatibility/2006">
              <mc:Choice xmlns:v="urn:schemas-microsoft-com:vml" Requires="v">
                <p:oleObj spid="_x0000_s21614" name="Equation" r:id="rId7" imgW="1130300" imgH="457200" progId="Equation.DSMT4">
                  <p:embed/>
                </p:oleObj>
              </mc:Choice>
              <mc:Fallback>
                <p:oleObj name="Equation" r:id="rId7" imgW="1130300" imgH="457200" progId="Equation.DSMT4">
                  <p:embed/>
                  <p:pic>
                    <p:nvPicPr>
                      <p:cNvPr id="24" name="Object 23"/>
                      <p:cNvPicPr>
                        <a:picLocks noChangeAspect="1" noChangeArrowheads="1"/>
                      </p:cNvPicPr>
                      <p:nvPr/>
                    </p:nvPicPr>
                    <p:blipFill>
                      <a:blip r:embed="rId8"/>
                      <a:srcRect/>
                      <a:stretch>
                        <a:fillRect/>
                      </a:stretch>
                    </p:blipFill>
                    <p:spPr bwMode="auto">
                      <a:xfrm>
                        <a:off x="6413500" y="4287838"/>
                        <a:ext cx="1970088" cy="795337"/>
                      </a:xfrm>
                      <a:prstGeom prst="rect">
                        <a:avLst/>
                      </a:prstGeom>
                      <a:noFill/>
                      <a:ln w="9525">
                        <a:noFill/>
                        <a:miter lim="800000"/>
                        <a:headEnd/>
                        <a:tailEnd/>
                      </a:ln>
                      <a:extLst/>
                    </p:spPr>
                  </p:pic>
                </p:oleObj>
              </mc:Fallback>
            </mc:AlternateContent>
          </a:graphicData>
        </a:graphic>
      </p:graphicFrame>
      <p:sp>
        <p:nvSpPr>
          <p:cNvPr id="25" name="TextBox 24"/>
          <p:cNvSpPr txBox="1"/>
          <p:nvPr/>
        </p:nvSpPr>
        <p:spPr>
          <a:xfrm>
            <a:off x="4674344" y="4502670"/>
            <a:ext cx="1781908" cy="400110"/>
          </a:xfrm>
          <a:prstGeom prst="rect">
            <a:avLst/>
          </a:prstGeom>
          <a:noFill/>
        </p:spPr>
        <p:txBody>
          <a:bodyPr wrap="none" rtlCol="0">
            <a:spAutoFit/>
          </a:bodyPr>
          <a:lstStyle/>
          <a:p>
            <a:r>
              <a:rPr lang="en-US" baseline="0" dirty="0">
                <a:latin typeface="Calibri"/>
                <a:cs typeface="Calibri"/>
              </a:rPr>
              <a:t>Magnetic field:</a:t>
            </a:r>
          </a:p>
        </p:txBody>
      </p:sp>
      <p:sp>
        <p:nvSpPr>
          <p:cNvPr id="26" name="TextBox 25"/>
          <p:cNvSpPr txBox="1"/>
          <p:nvPr/>
        </p:nvSpPr>
        <p:spPr>
          <a:xfrm>
            <a:off x="755576" y="5470712"/>
            <a:ext cx="1558740" cy="400110"/>
          </a:xfrm>
          <a:prstGeom prst="rect">
            <a:avLst/>
          </a:prstGeom>
          <a:noFill/>
        </p:spPr>
        <p:txBody>
          <a:bodyPr wrap="none" rtlCol="0">
            <a:spAutoFit/>
          </a:bodyPr>
          <a:lstStyle/>
          <a:p>
            <a:r>
              <a:rPr lang="en-US" baseline="0" dirty="0">
                <a:latin typeface="Calibri"/>
                <a:cs typeface="Calibri"/>
              </a:rPr>
              <a:t>Wave speed:</a:t>
            </a:r>
          </a:p>
        </p:txBody>
      </p:sp>
      <p:graphicFrame>
        <p:nvGraphicFramePr>
          <p:cNvPr id="27" name="Object 26"/>
          <p:cNvGraphicFramePr>
            <a:graphicFrameLocks noChangeAspect="1"/>
          </p:cNvGraphicFramePr>
          <p:nvPr>
            <p:extLst/>
          </p:nvPr>
        </p:nvGraphicFramePr>
        <p:xfrm>
          <a:off x="2286000" y="5281066"/>
          <a:ext cx="1966913" cy="884238"/>
        </p:xfrm>
        <a:graphic>
          <a:graphicData uri="http://schemas.openxmlformats.org/presentationml/2006/ole">
            <mc:AlternateContent xmlns:mc="http://schemas.openxmlformats.org/markup-compatibility/2006">
              <mc:Choice xmlns:v="urn:schemas-microsoft-com:vml" Requires="v">
                <p:oleObj spid="_x0000_s21615" name="Equation" r:id="rId9" imgW="1130300" imgH="508000" progId="Equation.DSMT4">
                  <p:embed/>
                </p:oleObj>
              </mc:Choice>
              <mc:Fallback>
                <p:oleObj name="Equation" r:id="rId9" imgW="1130300" imgH="508000" progId="Equation.DSMT4">
                  <p:embed/>
                  <p:pic>
                    <p:nvPicPr>
                      <p:cNvPr id="27" name="Object 26"/>
                      <p:cNvPicPr>
                        <a:picLocks noChangeAspect="1" noChangeArrowheads="1"/>
                      </p:cNvPicPr>
                      <p:nvPr/>
                    </p:nvPicPr>
                    <p:blipFill>
                      <a:blip r:embed="rId10"/>
                      <a:srcRect/>
                      <a:stretch>
                        <a:fillRect/>
                      </a:stretch>
                    </p:blipFill>
                    <p:spPr bwMode="auto">
                      <a:xfrm>
                        <a:off x="2286000" y="5281066"/>
                        <a:ext cx="1966913" cy="884238"/>
                      </a:xfrm>
                      <a:prstGeom prst="rect">
                        <a:avLst/>
                      </a:prstGeom>
                      <a:noFill/>
                      <a:ln w="9525">
                        <a:noFill/>
                        <a:miter lim="800000"/>
                        <a:headEnd/>
                        <a:tailEnd/>
                      </a:ln>
                      <a:extLst/>
                    </p:spPr>
                  </p:pic>
                </p:oleObj>
              </mc:Fallback>
            </mc:AlternateContent>
          </a:graphicData>
        </a:graphic>
      </p:graphicFrame>
      <p:sp>
        <p:nvSpPr>
          <p:cNvPr id="28" name="TextBox 27"/>
          <p:cNvSpPr txBox="1"/>
          <p:nvPr/>
        </p:nvSpPr>
        <p:spPr>
          <a:xfrm>
            <a:off x="4674344" y="5470712"/>
            <a:ext cx="981534" cy="400110"/>
          </a:xfrm>
          <a:prstGeom prst="rect">
            <a:avLst/>
          </a:prstGeom>
          <a:noFill/>
        </p:spPr>
        <p:txBody>
          <a:bodyPr wrap="none" rtlCol="0">
            <a:spAutoFit/>
          </a:bodyPr>
          <a:lstStyle/>
          <a:p>
            <a:r>
              <a:rPr lang="en-US" baseline="0" dirty="0">
                <a:latin typeface="Calibri"/>
                <a:cs typeface="Calibri"/>
              </a:rPr>
              <a:t>Energy:</a:t>
            </a:r>
          </a:p>
        </p:txBody>
      </p:sp>
      <p:graphicFrame>
        <p:nvGraphicFramePr>
          <p:cNvPr id="29" name="Object 28"/>
          <p:cNvGraphicFramePr>
            <a:graphicFrameLocks noChangeAspect="1"/>
          </p:cNvGraphicFramePr>
          <p:nvPr>
            <p:extLst/>
          </p:nvPr>
        </p:nvGraphicFramePr>
        <p:xfrm>
          <a:off x="6516216" y="5295354"/>
          <a:ext cx="1706562" cy="728662"/>
        </p:xfrm>
        <a:graphic>
          <a:graphicData uri="http://schemas.openxmlformats.org/presentationml/2006/ole">
            <mc:AlternateContent xmlns:mc="http://schemas.openxmlformats.org/markup-compatibility/2006">
              <mc:Choice xmlns:v="urn:schemas-microsoft-com:vml" Requires="v">
                <p:oleObj spid="_x0000_s21616" name="Equation" r:id="rId11" imgW="977900" imgH="419100" progId="Equation.DSMT4">
                  <p:embed/>
                </p:oleObj>
              </mc:Choice>
              <mc:Fallback>
                <p:oleObj name="Equation" r:id="rId11" imgW="977900" imgH="419100" progId="Equation.DSMT4">
                  <p:embed/>
                  <p:pic>
                    <p:nvPicPr>
                      <p:cNvPr id="29" name="Object 28"/>
                      <p:cNvPicPr>
                        <a:picLocks noChangeAspect="1" noChangeArrowheads="1"/>
                      </p:cNvPicPr>
                      <p:nvPr/>
                    </p:nvPicPr>
                    <p:blipFill>
                      <a:blip r:embed="rId12"/>
                      <a:srcRect/>
                      <a:stretch>
                        <a:fillRect/>
                      </a:stretch>
                    </p:blipFill>
                    <p:spPr bwMode="auto">
                      <a:xfrm>
                        <a:off x="6516216" y="5295354"/>
                        <a:ext cx="1706562" cy="728662"/>
                      </a:xfrm>
                      <a:prstGeom prst="rect">
                        <a:avLst/>
                      </a:prstGeom>
                      <a:noFill/>
                      <a:ln w="9525">
                        <a:noFill/>
                        <a:miter lim="800000"/>
                        <a:headEnd/>
                        <a:tailEnd/>
                      </a:ln>
                      <a:extLst/>
                    </p:spPr>
                  </p:pic>
                </p:oleObj>
              </mc:Fallback>
            </mc:AlternateContent>
          </a:graphicData>
        </a:graphic>
      </p:graphicFrame>
      <p:cxnSp>
        <p:nvCxnSpPr>
          <p:cNvPr id="7" name="Straight Connector 6"/>
          <p:cNvCxnSpPr/>
          <p:nvPr/>
        </p:nvCxnSpPr>
        <p:spPr bwMode="auto">
          <a:xfrm>
            <a:off x="539552" y="4077072"/>
            <a:ext cx="8064896"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8" name="Slide Number Placeholder 7">
            <a:extLst>
              <a:ext uri="{FF2B5EF4-FFF2-40B4-BE49-F238E27FC236}">
                <a16:creationId xmlns:a16="http://schemas.microsoft.com/office/drawing/2014/main" id="{8B6302FF-1F3C-1C44-A24B-C6EA134035CA}"/>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14</a:t>
            </a:fld>
            <a:endParaRPr lang="en-US"/>
          </a:p>
        </p:txBody>
      </p:sp>
    </p:spTree>
    <p:extLst>
      <p:ext uri="{BB962C8B-B14F-4D97-AF65-F5344CB8AC3E}">
        <p14:creationId xmlns:p14="http://schemas.microsoft.com/office/powerpoint/2010/main" val="208583561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10" presetClass="entr" presetSubtype="0" fill="hold"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3" grpId="0"/>
      <p:bldP spid="25" grpId="0"/>
      <p:bldP spid="26" grpId="0"/>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1" name="Rounded Rectangle 30">
                <a:extLst>
                  <a:ext uri="{FF2B5EF4-FFF2-40B4-BE49-F238E27FC236}">
                    <a16:creationId xmlns:a16="http://schemas.microsoft.com/office/drawing/2014/main" id="{6AA55652-65F0-4F40-9067-4CBBA0DCD601}"/>
                  </a:ext>
                </a:extLst>
              </p:cNvPr>
              <p:cNvSpPr/>
              <p:nvPr/>
            </p:nvSpPr>
            <p:spPr>
              <a:xfrm>
                <a:off x="3591371" y="5149521"/>
                <a:ext cx="2061312" cy="424539"/>
              </a:xfrm>
              <a:prstGeom prst="roundRect">
                <a:avLst/>
              </a:prstGeom>
              <a:solidFill>
                <a:srgbClr val="1269B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
                    </m:oMathParaPr>
                    <m:oMath xmlns:m="http://schemas.openxmlformats.org/officeDocument/2006/math">
                      <m:r>
                        <m:rPr>
                          <m:sty m:val="p"/>
                        </m:rPr>
                        <a:rPr lang="de-CH" sz="2251" smtClean="0">
                          <a:latin typeface="Cambria Math" panose="02040503050406030204" pitchFamily="18" charset="0"/>
                        </a:rPr>
                        <m:t>E</m:t>
                      </m:r>
                      <m:r>
                        <a:rPr lang="de-CH" sz="2251" smtClean="0">
                          <a:latin typeface="Cambria Math" panose="02040503050406030204" pitchFamily="18" charset="0"/>
                        </a:rPr>
                        <m:t>=</m:t>
                      </m:r>
                      <m:sSub>
                        <m:sSubPr>
                          <m:ctrlPr>
                            <a:rPr lang="de-CH" sz="2251" i="1">
                              <a:latin typeface="Cambria Math" panose="02040503050406030204" pitchFamily="18" charset="0"/>
                            </a:rPr>
                          </m:ctrlPr>
                        </m:sSubPr>
                        <m:e>
                          <m:r>
                            <m:rPr>
                              <m:sty m:val="p"/>
                            </m:rPr>
                            <a:rPr lang="de-CH" sz="2251">
                              <a:latin typeface="Cambria Math" panose="02040503050406030204" pitchFamily="18" charset="0"/>
                            </a:rPr>
                            <m:t>E</m:t>
                          </m:r>
                        </m:e>
                        <m:sub>
                          <m:r>
                            <a:rPr lang="de-CH" sz="2251">
                              <a:latin typeface="Cambria Math" panose="02040503050406030204" pitchFamily="18" charset="0"/>
                            </a:rPr>
                            <m:t>0</m:t>
                          </m:r>
                        </m:sub>
                      </m:sSub>
                      <m:sSup>
                        <m:sSupPr>
                          <m:ctrlPr>
                            <a:rPr lang="de-CH" sz="2251" i="1">
                              <a:latin typeface="Cambria Math" panose="02040503050406030204" pitchFamily="18" charset="0"/>
                            </a:rPr>
                          </m:ctrlPr>
                        </m:sSupPr>
                        <m:e>
                          <m:r>
                            <m:rPr>
                              <m:sty m:val="p"/>
                            </m:rPr>
                            <a:rPr lang="de-CH" sz="2251">
                              <a:latin typeface="Cambria Math" panose="02040503050406030204" pitchFamily="18" charset="0"/>
                            </a:rPr>
                            <m:t>e</m:t>
                          </m:r>
                        </m:e>
                        <m:sup>
                          <m:r>
                            <a:rPr lang="de-CH" sz="2251">
                              <a:latin typeface="Cambria Math" panose="02040503050406030204" pitchFamily="18" charset="0"/>
                            </a:rPr>
                            <m:t>−</m:t>
                          </m:r>
                          <m:r>
                            <a:rPr lang="de-CH" sz="2251" i="1">
                              <a:latin typeface="Cambria Math" panose="02040503050406030204" pitchFamily="18" charset="0"/>
                              <a:ea typeface="Cambria Math" panose="02040503050406030204" pitchFamily="18" charset="0"/>
                            </a:rPr>
                            <m:t>𝜇</m:t>
                          </m:r>
                          <m:d>
                            <m:dPr>
                              <m:ctrlPr>
                                <a:rPr lang="de-CH" sz="2251" i="1">
                                  <a:latin typeface="Cambria Math" panose="02040503050406030204" pitchFamily="18" charset="0"/>
                                </a:rPr>
                              </m:ctrlPr>
                            </m:dPr>
                            <m:e>
                              <m:r>
                                <m:rPr>
                                  <m:sty m:val="p"/>
                                </m:rPr>
                                <a:rPr lang="de-CH" sz="2251" b="0" i="0" smtClean="0">
                                  <a:latin typeface="Cambria Math" panose="02040503050406030204" pitchFamily="18" charset="0"/>
                                </a:rPr>
                                <m:t>f</m:t>
                              </m:r>
                            </m:e>
                          </m:d>
                          <m:r>
                            <m:rPr>
                              <m:sty m:val="p"/>
                            </m:rPr>
                            <a:rPr lang="de-CH" sz="2251">
                              <a:latin typeface="Cambria Math" panose="02040503050406030204" pitchFamily="18" charset="0"/>
                            </a:rPr>
                            <m:t>z</m:t>
                          </m:r>
                        </m:sup>
                      </m:sSup>
                    </m:oMath>
                  </m:oMathPara>
                </a14:m>
                <a:endParaRPr lang="en-US" sz="2251" dirty="0">
                  <a:latin typeface="Calibri" panose="020F0502020204030204" pitchFamily="34" charset="0"/>
                  <a:cs typeface="Calibri" panose="020F0502020204030204" pitchFamily="34" charset="0"/>
                </a:endParaRPr>
              </a:p>
            </p:txBody>
          </p:sp>
        </mc:Choice>
        <mc:Fallback>
          <p:sp>
            <p:nvSpPr>
              <p:cNvPr id="31" name="Rounded Rectangle 30">
                <a:extLst>
                  <a:ext uri="{FF2B5EF4-FFF2-40B4-BE49-F238E27FC236}">
                    <a16:creationId xmlns:a16="http://schemas.microsoft.com/office/drawing/2014/main" id="{6AA55652-65F0-4F40-9067-4CBBA0DCD601}"/>
                  </a:ext>
                </a:extLst>
              </p:cNvPr>
              <p:cNvSpPr>
                <a:spLocks noRot="1" noChangeAspect="1" noMove="1" noResize="1" noEditPoints="1" noAdjustHandles="1" noChangeArrowheads="1" noChangeShapeType="1" noTextEdit="1"/>
              </p:cNvSpPr>
              <p:nvPr/>
            </p:nvSpPr>
            <p:spPr>
              <a:xfrm>
                <a:off x="3591371" y="5149521"/>
                <a:ext cx="2061312" cy="424539"/>
              </a:xfrm>
              <a:prstGeom prst="roundRect">
                <a:avLst/>
              </a:prstGeom>
              <a:blipFill>
                <a:blip r:embed="rId2"/>
                <a:stretch>
                  <a:fillRect b="-8571"/>
                </a:stretch>
              </a:blipFill>
              <a:ln>
                <a:noFill/>
              </a:ln>
              <a:effectLst/>
            </p:spPr>
            <p:txBody>
              <a:bodyPr/>
              <a:lstStyle/>
              <a:p>
                <a:r>
                  <a:rPr lang="en-US">
                    <a:noFill/>
                  </a:rPr>
                  <a:t> </a:t>
                </a:r>
              </a:p>
            </p:txBody>
          </p:sp>
        </mc:Fallback>
      </mc:AlternateContent>
      <p:pic>
        <p:nvPicPr>
          <p:cNvPr id="17" name="Picture 16">
            <a:extLst>
              <a:ext uri="{FF2B5EF4-FFF2-40B4-BE49-F238E27FC236}">
                <a16:creationId xmlns:a16="http://schemas.microsoft.com/office/drawing/2014/main" id="{B77BCA21-5DC1-7F4F-9922-640C72D09A78}"/>
              </a:ext>
            </a:extLst>
          </p:cNvPr>
          <p:cNvPicPr>
            <a:picLocks noChangeAspect="1"/>
          </p:cNvPicPr>
          <p:nvPr/>
        </p:nvPicPr>
        <p:blipFill>
          <a:blip r:embed="rId3"/>
          <a:stretch>
            <a:fillRect/>
          </a:stretch>
        </p:blipFill>
        <p:spPr>
          <a:xfrm>
            <a:off x="47925" y="2206763"/>
            <a:ext cx="3859635" cy="2573090"/>
          </a:xfrm>
          <a:prstGeom prst="rect">
            <a:avLst/>
          </a:prstGeom>
        </p:spPr>
      </p:pic>
      <p:sp>
        <p:nvSpPr>
          <p:cNvPr id="4" name="Title 3">
            <a:extLst>
              <a:ext uri="{FF2B5EF4-FFF2-40B4-BE49-F238E27FC236}">
                <a16:creationId xmlns:a16="http://schemas.microsoft.com/office/drawing/2014/main" id="{9DE76BBB-4F27-0543-B5AA-5B38A7EE2D1A}"/>
              </a:ext>
            </a:extLst>
          </p:cNvPr>
          <p:cNvSpPr>
            <a:spLocks noGrp="1"/>
          </p:cNvSpPr>
          <p:nvPr>
            <p:ph type="title"/>
          </p:nvPr>
        </p:nvSpPr>
        <p:spPr/>
        <p:txBody>
          <a:bodyPr/>
          <a:lstStyle/>
          <a:p>
            <a:r>
              <a:rPr lang="en-US" dirty="0"/>
              <a:t>Electromagnetic wave attenuation</a:t>
            </a:r>
          </a:p>
        </p:txBody>
      </p:sp>
      <p:sp>
        <p:nvSpPr>
          <p:cNvPr id="3" name="Slide Number Placeholder 2">
            <a:extLst>
              <a:ext uri="{FF2B5EF4-FFF2-40B4-BE49-F238E27FC236}">
                <a16:creationId xmlns:a16="http://schemas.microsoft.com/office/drawing/2014/main" id="{0B749673-7B40-DF47-932B-C08CB2002469}"/>
              </a:ext>
            </a:extLst>
          </p:cNvPr>
          <p:cNvSpPr>
            <a:spLocks noGrp="1"/>
          </p:cNvSpPr>
          <p:nvPr>
            <p:ph type="sldNum" sz="quarter" idx="4294967295"/>
          </p:nvPr>
        </p:nvSpPr>
        <p:spPr/>
        <p:txBody>
          <a:bodyPr/>
          <a:lstStyle/>
          <a:p>
            <a:fld id="{6C6AE60A-B69C-4790-82F7-3882EDF23186}" type="slidenum">
              <a:rPr lang="en-GB" smtClean="0"/>
              <a:t>15</a:t>
            </a:fld>
            <a:endParaRPr lang="en-GB" dirty="0"/>
          </a:p>
        </p:txBody>
      </p:sp>
      <p:grpSp>
        <p:nvGrpSpPr>
          <p:cNvPr id="10" name="Group 9">
            <a:extLst>
              <a:ext uri="{FF2B5EF4-FFF2-40B4-BE49-F238E27FC236}">
                <a16:creationId xmlns:a16="http://schemas.microsoft.com/office/drawing/2014/main" id="{50D27A1C-44E6-DE43-B9AA-7C7563BA090E}"/>
              </a:ext>
            </a:extLst>
          </p:cNvPr>
          <p:cNvGrpSpPr/>
          <p:nvPr/>
        </p:nvGrpSpPr>
        <p:grpSpPr>
          <a:xfrm>
            <a:off x="4031659" y="2206764"/>
            <a:ext cx="918580" cy="2513780"/>
            <a:chOff x="5084713" y="2249047"/>
            <a:chExt cx="1224136" cy="3349961"/>
          </a:xfrm>
        </p:grpSpPr>
        <p:sp>
          <p:nvSpPr>
            <p:cNvPr id="6" name="Oval 5">
              <a:extLst>
                <a:ext uri="{FF2B5EF4-FFF2-40B4-BE49-F238E27FC236}">
                  <a16:creationId xmlns:a16="http://schemas.microsoft.com/office/drawing/2014/main" id="{B2288F62-C0D9-8142-9A05-F7964FCDDBB7}"/>
                </a:ext>
              </a:extLst>
            </p:cNvPr>
            <p:cNvSpPr>
              <a:spLocks noChangeArrowheads="1"/>
            </p:cNvSpPr>
            <p:nvPr/>
          </p:nvSpPr>
          <p:spPr bwMode="auto">
            <a:xfrm>
              <a:off x="5084713" y="3140968"/>
              <a:ext cx="1224136" cy="2458040"/>
            </a:xfrm>
            <a:prstGeom prst="ellipse">
              <a:avLst/>
            </a:prstGeom>
            <a:gradFill rotWithShape="1">
              <a:gsLst>
                <a:gs pos="0">
                  <a:srgbClr val="C0C0C0"/>
                </a:gs>
                <a:gs pos="100000">
                  <a:srgbClr val="595959"/>
                </a:gs>
              </a:gsLst>
              <a:path path="shape">
                <a:fillToRect l="50000" t="50000" r="50000" b="50000"/>
              </a:path>
            </a:gradFill>
            <a:ln w="9525">
              <a:solidFill>
                <a:srgbClr val="000000"/>
              </a:solidFill>
              <a:round/>
              <a:headEnd/>
              <a:tailEnd/>
            </a:ln>
          </p:spPr>
          <p:txBody>
            <a:bodyPr/>
            <a:lstStyle/>
            <a:p>
              <a:endParaRPr lang="en-US" sz="1351">
                <a:latin typeface="Calibri"/>
                <a:cs typeface="Calibri"/>
              </a:endParaRPr>
            </a:p>
          </p:txBody>
        </p:sp>
        <p:sp>
          <p:nvSpPr>
            <p:cNvPr id="5" name="Oval 4">
              <a:extLst>
                <a:ext uri="{FF2B5EF4-FFF2-40B4-BE49-F238E27FC236}">
                  <a16:creationId xmlns:a16="http://schemas.microsoft.com/office/drawing/2014/main" id="{6E71F34F-36E8-6743-AD94-E8386BBB2AC0}"/>
                </a:ext>
              </a:extLst>
            </p:cNvPr>
            <p:cNvSpPr>
              <a:spLocks noChangeArrowheads="1"/>
            </p:cNvSpPr>
            <p:nvPr/>
          </p:nvSpPr>
          <p:spPr bwMode="auto">
            <a:xfrm>
              <a:off x="5156721" y="2249047"/>
              <a:ext cx="1152128" cy="1161320"/>
            </a:xfrm>
            <a:prstGeom prst="ellipse">
              <a:avLst/>
            </a:prstGeom>
            <a:gradFill rotWithShape="1">
              <a:gsLst>
                <a:gs pos="0">
                  <a:srgbClr val="C0C0C0"/>
                </a:gs>
                <a:gs pos="100000">
                  <a:srgbClr val="595959"/>
                </a:gs>
              </a:gsLst>
              <a:path path="shape">
                <a:fillToRect l="50000" t="50000" r="50000" b="50000"/>
              </a:path>
            </a:gradFill>
            <a:ln w="9525">
              <a:solidFill>
                <a:srgbClr val="000000"/>
              </a:solidFill>
              <a:round/>
              <a:headEnd/>
              <a:tailEnd/>
            </a:ln>
          </p:spPr>
          <p:txBody>
            <a:bodyPr/>
            <a:lstStyle/>
            <a:p>
              <a:endParaRPr lang="en-US" sz="1351">
                <a:latin typeface="Calibri"/>
                <a:cs typeface="Calibri"/>
              </a:endParaRPr>
            </a:p>
          </p:txBody>
        </p:sp>
        <p:sp>
          <p:nvSpPr>
            <p:cNvPr id="9" name="Oval 8">
              <a:extLst>
                <a:ext uri="{FF2B5EF4-FFF2-40B4-BE49-F238E27FC236}">
                  <a16:creationId xmlns:a16="http://schemas.microsoft.com/office/drawing/2014/main" id="{AE545835-8EC3-6940-AB5A-C0393E0816CC}"/>
                </a:ext>
              </a:extLst>
            </p:cNvPr>
            <p:cNvSpPr>
              <a:spLocks noChangeArrowheads="1"/>
            </p:cNvSpPr>
            <p:nvPr/>
          </p:nvSpPr>
          <p:spPr bwMode="auto">
            <a:xfrm>
              <a:off x="5084713" y="2779779"/>
              <a:ext cx="144016" cy="145165"/>
            </a:xfrm>
            <a:prstGeom prst="ellipse">
              <a:avLst/>
            </a:prstGeom>
            <a:gradFill rotWithShape="1">
              <a:gsLst>
                <a:gs pos="0">
                  <a:srgbClr val="C0C0C0"/>
                </a:gs>
                <a:gs pos="100000">
                  <a:srgbClr val="595959"/>
                </a:gs>
              </a:gsLst>
              <a:path path="shape">
                <a:fillToRect l="50000" t="50000" r="50000" b="50000"/>
              </a:path>
            </a:gradFill>
            <a:ln w="9525">
              <a:solidFill>
                <a:srgbClr val="000000"/>
              </a:solidFill>
              <a:round/>
              <a:headEnd/>
              <a:tailEnd/>
            </a:ln>
          </p:spPr>
          <p:txBody>
            <a:bodyPr/>
            <a:lstStyle/>
            <a:p>
              <a:endParaRPr lang="en-US" sz="1351">
                <a:latin typeface="Calibri"/>
                <a:cs typeface="Calibri"/>
              </a:endParaRPr>
            </a:p>
          </p:txBody>
        </p:sp>
      </p:grpSp>
      <p:pic>
        <p:nvPicPr>
          <p:cNvPr id="13" name="Picture 12">
            <a:extLst>
              <a:ext uri="{FF2B5EF4-FFF2-40B4-BE49-F238E27FC236}">
                <a16:creationId xmlns:a16="http://schemas.microsoft.com/office/drawing/2014/main" id="{4898E0D1-0F64-7444-9B15-92B8D40CD722}"/>
              </a:ext>
            </a:extLst>
          </p:cNvPr>
          <p:cNvPicPr>
            <a:picLocks noChangeAspect="1"/>
          </p:cNvPicPr>
          <p:nvPr/>
        </p:nvPicPr>
        <p:blipFill>
          <a:blip r:embed="rId4"/>
          <a:stretch>
            <a:fillRect/>
          </a:stretch>
        </p:blipFill>
        <p:spPr>
          <a:xfrm>
            <a:off x="5004273" y="2206763"/>
            <a:ext cx="3859635" cy="2573090"/>
          </a:xfrm>
          <a:prstGeom prst="rect">
            <a:avLst/>
          </a:prstGeom>
        </p:spPr>
      </p:pic>
      <p:cxnSp>
        <p:nvCxnSpPr>
          <p:cNvPr id="19" name="Straight Connector 18">
            <a:extLst>
              <a:ext uri="{FF2B5EF4-FFF2-40B4-BE49-F238E27FC236}">
                <a16:creationId xmlns:a16="http://schemas.microsoft.com/office/drawing/2014/main" id="{84983787-2B92-BA4F-BF54-CA0B96D421AD}"/>
              </a:ext>
            </a:extLst>
          </p:cNvPr>
          <p:cNvCxnSpPr>
            <a:cxnSpLocks/>
          </p:cNvCxnSpPr>
          <p:nvPr/>
        </p:nvCxnSpPr>
        <p:spPr>
          <a:xfrm>
            <a:off x="592836" y="2876053"/>
            <a:ext cx="7834951" cy="0"/>
          </a:xfrm>
          <a:prstGeom prst="line">
            <a:avLst/>
          </a:prstGeom>
          <a:ln w="12700" cap="sq">
            <a:solidFill>
              <a:schemeClr val="tx1"/>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5C8D5E3-7A0C-C548-BDA5-219B51174DBA}"/>
              </a:ext>
            </a:extLst>
          </p:cNvPr>
          <p:cNvCxnSpPr>
            <a:cxnSpLocks/>
          </p:cNvCxnSpPr>
          <p:nvPr/>
        </p:nvCxnSpPr>
        <p:spPr>
          <a:xfrm>
            <a:off x="549379" y="4012787"/>
            <a:ext cx="7834951" cy="0"/>
          </a:xfrm>
          <a:prstGeom prst="line">
            <a:avLst/>
          </a:prstGeom>
          <a:ln w="12700" cap="sq">
            <a:solidFill>
              <a:schemeClr val="tx1"/>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8245D93-C7CF-2041-8ED5-C967B15D2A24}"/>
              </a:ext>
            </a:extLst>
          </p:cNvPr>
          <p:cNvSpPr txBox="1"/>
          <p:nvPr/>
        </p:nvSpPr>
        <p:spPr>
          <a:xfrm flipH="1">
            <a:off x="403552" y="2390425"/>
            <a:ext cx="1574191" cy="300210"/>
          </a:xfrm>
          <a:prstGeom prst="rect">
            <a:avLst/>
          </a:prstGeom>
          <a:noFill/>
        </p:spPr>
        <p:txBody>
          <a:bodyPr wrap="square" rtlCol="0">
            <a:spAutoFit/>
          </a:bodyPr>
          <a:lstStyle/>
          <a:p>
            <a:pPr algn="ctr"/>
            <a:r>
              <a:rPr lang="en-US" sz="1351" dirty="0">
                <a:latin typeface="Calibri" panose="020F0502020204030204" pitchFamily="34" charset="0"/>
                <a:cs typeface="Calibri" panose="020F0502020204030204" pitchFamily="34" charset="0"/>
              </a:rPr>
              <a:t>Electric field E</a:t>
            </a:r>
            <a:r>
              <a:rPr lang="en-US" sz="1351" baseline="-25000" dirty="0">
                <a:latin typeface="Calibri" panose="020F0502020204030204" pitchFamily="34" charset="0"/>
                <a:cs typeface="Calibri" panose="020F0502020204030204" pitchFamily="34" charset="0"/>
              </a:rPr>
              <a:t>0</a:t>
            </a:r>
          </a:p>
        </p:txBody>
      </p:sp>
      <p:sp>
        <p:nvSpPr>
          <p:cNvPr id="24" name="Triangle 23">
            <a:extLst>
              <a:ext uri="{FF2B5EF4-FFF2-40B4-BE49-F238E27FC236}">
                <a16:creationId xmlns:a16="http://schemas.microsoft.com/office/drawing/2014/main" id="{CB49D60D-33DA-C449-B3BD-8B3C4AA155C7}"/>
              </a:ext>
            </a:extLst>
          </p:cNvPr>
          <p:cNvSpPr/>
          <p:nvPr/>
        </p:nvSpPr>
        <p:spPr>
          <a:xfrm>
            <a:off x="473260" y="2724870"/>
            <a:ext cx="152239" cy="151055"/>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6" name="TextBox 25">
            <a:extLst>
              <a:ext uri="{FF2B5EF4-FFF2-40B4-BE49-F238E27FC236}">
                <a16:creationId xmlns:a16="http://schemas.microsoft.com/office/drawing/2014/main" id="{E6D481D9-DCDC-2E49-9F5F-0E16589441BC}"/>
              </a:ext>
            </a:extLst>
          </p:cNvPr>
          <p:cNvSpPr txBox="1"/>
          <p:nvPr/>
        </p:nvSpPr>
        <p:spPr>
          <a:xfrm>
            <a:off x="1569813" y="5167920"/>
            <a:ext cx="2042675" cy="392543"/>
          </a:xfrm>
          <a:prstGeom prst="rect">
            <a:avLst/>
          </a:prstGeom>
          <a:noFill/>
        </p:spPr>
        <p:txBody>
          <a:bodyPr wrap="none" rtlCol="0">
            <a:spAutoFit/>
          </a:bodyPr>
          <a:lstStyle/>
          <a:p>
            <a:r>
              <a:rPr lang="en-US" sz="1951" b="1" dirty="0">
                <a:solidFill>
                  <a:srgbClr val="1269B0"/>
                </a:solidFill>
                <a:latin typeface="Calibri" panose="020F0502020204030204" pitchFamily="34" charset="0"/>
                <a:cs typeface="Calibri" panose="020F0502020204030204" pitchFamily="34" charset="0"/>
              </a:rPr>
              <a:t>Wave attenuation</a:t>
            </a:r>
          </a:p>
        </p:txBody>
      </p:sp>
      <p:sp>
        <p:nvSpPr>
          <p:cNvPr id="28" name="TextBox 27">
            <a:extLst>
              <a:ext uri="{FF2B5EF4-FFF2-40B4-BE49-F238E27FC236}">
                <a16:creationId xmlns:a16="http://schemas.microsoft.com/office/drawing/2014/main" id="{3F64895F-93B0-3F46-B79B-C8AA2A1BE828}"/>
              </a:ext>
            </a:extLst>
          </p:cNvPr>
          <p:cNvSpPr txBox="1"/>
          <p:nvPr/>
        </p:nvSpPr>
        <p:spPr>
          <a:xfrm flipH="1">
            <a:off x="5368943" y="2402828"/>
            <a:ext cx="1540095" cy="300210"/>
          </a:xfrm>
          <a:prstGeom prst="rect">
            <a:avLst/>
          </a:prstGeom>
          <a:noFill/>
        </p:spPr>
        <p:txBody>
          <a:bodyPr wrap="square" rtlCol="0">
            <a:spAutoFit/>
          </a:bodyPr>
          <a:lstStyle/>
          <a:p>
            <a:pPr algn="ctr"/>
            <a:r>
              <a:rPr lang="en-US" sz="1351">
                <a:latin typeface="Calibri" panose="020F0502020204030204" pitchFamily="34" charset="0"/>
                <a:cs typeface="Calibri" panose="020F0502020204030204" pitchFamily="34" charset="0"/>
              </a:rPr>
              <a:t>Electric field E</a:t>
            </a:r>
          </a:p>
        </p:txBody>
      </p:sp>
      <p:sp>
        <p:nvSpPr>
          <p:cNvPr id="29" name="Triangle 28">
            <a:extLst>
              <a:ext uri="{FF2B5EF4-FFF2-40B4-BE49-F238E27FC236}">
                <a16:creationId xmlns:a16="http://schemas.microsoft.com/office/drawing/2014/main" id="{C8E4C2A5-3274-624E-9EC4-7B4606EDC000}"/>
              </a:ext>
            </a:extLst>
          </p:cNvPr>
          <p:cNvSpPr/>
          <p:nvPr/>
        </p:nvSpPr>
        <p:spPr>
          <a:xfrm rot="5400000">
            <a:off x="8472914" y="3375558"/>
            <a:ext cx="152239" cy="151055"/>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0" name="Triangle 29">
            <a:extLst>
              <a:ext uri="{FF2B5EF4-FFF2-40B4-BE49-F238E27FC236}">
                <a16:creationId xmlns:a16="http://schemas.microsoft.com/office/drawing/2014/main" id="{C1A17724-3E0E-9D44-9C12-80D94F5BE86D}"/>
              </a:ext>
            </a:extLst>
          </p:cNvPr>
          <p:cNvSpPr/>
          <p:nvPr/>
        </p:nvSpPr>
        <p:spPr>
          <a:xfrm>
            <a:off x="5438072" y="2718570"/>
            <a:ext cx="152239" cy="151055"/>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42" name="Rounded Rectangular Callout 41">
            <a:extLst>
              <a:ext uri="{FF2B5EF4-FFF2-40B4-BE49-F238E27FC236}">
                <a16:creationId xmlns:a16="http://schemas.microsoft.com/office/drawing/2014/main" id="{D1DD716F-C97A-A149-ADAD-50CA9FA475FA}"/>
              </a:ext>
            </a:extLst>
          </p:cNvPr>
          <p:cNvSpPr/>
          <p:nvPr/>
        </p:nvSpPr>
        <p:spPr>
          <a:xfrm>
            <a:off x="5760750" y="5142864"/>
            <a:ext cx="756478" cy="358751"/>
          </a:xfrm>
          <a:prstGeom prst="wedgeRoundRectCallout">
            <a:avLst>
              <a:gd name="adj1" fmla="val -83295"/>
              <a:gd name="adj2" fmla="val 2180"/>
              <a:gd name="adj3" fmla="val 16667"/>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1269B0"/>
                </a:solidFill>
              </a:rPr>
              <a:t>Position</a:t>
            </a:r>
          </a:p>
        </p:txBody>
      </p:sp>
      <p:sp>
        <p:nvSpPr>
          <p:cNvPr id="43" name="Right Brace 42">
            <a:extLst>
              <a:ext uri="{FF2B5EF4-FFF2-40B4-BE49-F238E27FC236}">
                <a16:creationId xmlns:a16="http://schemas.microsoft.com/office/drawing/2014/main" id="{9C948338-DE0D-F948-96FC-F4112C433C9A}"/>
              </a:ext>
            </a:extLst>
          </p:cNvPr>
          <p:cNvSpPr/>
          <p:nvPr/>
        </p:nvSpPr>
        <p:spPr>
          <a:xfrm>
            <a:off x="3545352" y="2875925"/>
            <a:ext cx="494322" cy="1136862"/>
          </a:xfrm>
          <a:prstGeom prst="rightBrac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1"/>
          </a:p>
        </p:txBody>
      </p:sp>
      <p:sp>
        <p:nvSpPr>
          <p:cNvPr id="44" name="Right Brace 43">
            <a:extLst>
              <a:ext uri="{FF2B5EF4-FFF2-40B4-BE49-F238E27FC236}">
                <a16:creationId xmlns:a16="http://schemas.microsoft.com/office/drawing/2014/main" id="{4BEDF6C2-9AAA-F541-A6C5-61D6FE5C9522}"/>
              </a:ext>
            </a:extLst>
          </p:cNvPr>
          <p:cNvSpPr/>
          <p:nvPr/>
        </p:nvSpPr>
        <p:spPr>
          <a:xfrm flipH="1">
            <a:off x="4990457" y="2875925"/>
            <a:ext cx="494322" cy="1136862"/>
          </a:xfrm>
          <a:prstGeom prst="rightBrac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1"/>
          </a:p>
        </p:txBody>
      </p:sp>
      <p:cxnSp>
        <p:nvCxnSpPr>
          <p:cNvPr id="46" name="Straight Arrow Connector 45">
            <a:extLst>
              <a:ext uri="{FF2B5EF4-FFF2-40B4-BE49-F238E27FC236}">
                <a16:creationId xmlns:a16="http://schemas.microsoft.com/office/drawing/2014/main" id="{B3B5F7ED-0D34-2F40-A6DE-188FE481EB9B}"/>
              </a:ext>
            </a:extLst>
          </p:cNvPr>
          <p:cNvCxnSpPr>
            <a:cxnSpLocks/>
          </p:cNvCxnSpPr>
          <p:nvPr/>
        </p:nvCxnSpPr>
        <p:spPr>
          <a:xfrm>
            <a:off x="4139727" y="3444356"/>
            <a:ext cx="756478" cy="0"/>
          </a:xfrm>
          <a:prstGeom prst="straightConnector1">
            <a:avLst/>
          </a:prstGeom>
          <a:ln w="57150" cap="sq">
            <a:solidFill>
              <a:schemeClr val="bg1"/>
            </a:solidFill>
            <a:round/>
            <a:headEnd type="diamond"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07E6734F-A472-AE45-98AC-6444BB9101AE}"/>
                  </a:ext>
                </a:extLst>
              </p:cNvPr>
              <p:cNvSpPr/>
              <p:nvPr/>
            </p:nvSpPr>
            <p:spPr>
              <a:xfrm>
                <a:off x="4337462" y="3405952"/>
                <a:ext cx="352982" cy="3694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de-CH" sz="1801">
                          <a:solidFill>
                            <a:schemeClr val="bg1"/>
                          </a:solidFill>
                          <a:latin typeface="Cambria Math" panose="02040503050406030204" pitchFamily="18" charset="0"/>
                        </a:rPr>
                        <m:t>z</m:t>
                      </m:r>
                    </m:oMath>
                  </m:oMathPara>
                </a14:m>
                <a:endParaRPr lang="en-US" sz="1351" dirty="0">
                  <a:solidFill>
                    <a:schemeClr val="bg1"/>
                  </a:solidFill>
                </a:endParaRPr>
              </a:p>
            </p:txBody>
          </p:sp>
        </mc:Choice>
        <mc:Fallback xmlns="">
          <p:sp>
            <p:nvSpPr>
              <p:cNvPr id="49" name="Rectangle 48">
                <a:extLst>
                  <a:ext uri="{FF2B5EF4-FFF2-40B4-BE49-F238E27FC236}">
                    <a16:creationId xmlns:a16="http://schemas.microsoft.com/office/drawing/2014/main" id="{07E6734F-A472-AE45-98AC-6444BB9101AE}"/>
                  </a:ext>
                </a:extLst>
              </p:cNvPr>
              <p:cNvSpPr>
                <a:spLocks noRot="1" noChangeAspect="1" noMove="1" noResize="1" noEditPoints="1" noAdjustHandles="1" noChangeArrowheads="1" noChangeShapeType="1" noTextEdit="1"/>
              </p:cNvSpPr>
              <p:nvPr/>
            </p:nvSpPr>
            <p:spPr>
              <a:xfrm>
                <a:off x="4337462" y="3405952"/>
                <a:ext cx="352982" cy="369460"/>
              </a:xfrm>
              <a:prstGeom prst="rect">
                <a:avLst/>
              </a:prstGeom>
              <a:blipFill>
                <a:blip r:embed="rId5"/>
                <a:stretch>
                  <a:fillRect/>
                </a:stretch>
              </a:blipFill>
            </p:spPr>
            <p:txBody>
              <a:bodyPr/>
              <a:lstStyle/>
              <a:p>
                <a:r>
                  <a:rPr lang="en-US">
                    <a:noFill/>
                  </a:rPr>
                  <a:t> </a:t>
                </a:r>
              </a:p>
            </p:txBody>
          </p:sp>
        </mc:Fallback>
      </mc:AlternateContent>
      <p:sp>
        <p:nvSpPr>
          <p:cNvPr id="27" name="Rounded Rectangular Callout 26">
            <a:extLst>
              <a:ext uri="{FF2B5EF4-FFF2-40B4-BE49-F238E27FC236}">
                <a16:creationId xmlns:a16="http://schemas.microsoft.com/office/drawing/2014/main" id="{BE98A826-A8C1-8649-8913-182B52E641FC}"/>
              </a:ext>
            </a:extLst>
          </p:cNvPr>
          <p:cNvSpPr/>
          <p:nvPr/>
        </p:nvSpPr>
        <p:spPr>
          <a:xfrm>
            <a:off x="4797003" y="4656999"/>
            <a:ext cx="1341987" cy="358751"/>
          </a:xfrm>
          <a:prstGeom prst="wedgeRoundRectCallout">
            <a:avLst>
              <a:gd name="adj1" fmla="val -30189"/>
              <a:gd name="adj2" fmla="val 75743"/>
              <a:gd name="adj3" fmla="val 16667"/>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1269B0"/>
                </a:solidFill>
              </a:rPr>
              <a:t>Frequency dependent attenuation coefficient</a:t>
            </a:r>
          </a:p>
        </p:txBody>
      </p:sp>
    </p:spTree>
    <p:extLst>
      <p:ext uri="{BB962C8B-B14F-4D97-AF65-F5344CB8AC3E}">
        <p14:creationId xmlns:p14="http://schemas.microsoft.com/office/powerpoint/2010/main" val="11377199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fade">
                                      <p:cBhvr>
                                        <p:cTn id="1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6" grpId="0"/>
      <p:bldP spid="42" grpId="0" animBg="1"/>
      <p:bldP spid="2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Attenuation</a:t>
            </a:r>
          </a:p>
        </p:txBody>
      </p:sp>
      <p:grpSp>
        <p:nvGrpSpPr>
          <p:cNvPr id="3" name="Group 2">
            <a:extLst>
              <a:ext uri="{FF2B5EF4-FFF2-40B4-BE49-F238E27FC236}">
                <a16:creationId xmlns:a16="http://schemas.microsoft.com/office/drawing/2014/main" id="{7CE68A9E-128D-0244-B595-88C09D12FB9B}"/>
              </a:ext>
            </a:extLst>
          </p:cNvPr>
          <p:cNvGrpSpPr/>
          <p:nvPr/>
        </p:nvGrpSpPr>
        <p:grpSpPr>
          <a:xfrm>
            <a:off x="1946060" y="1578278"/>
            <a:ext cx="6349640" cy="4375547"/>
            <a:chOff x="2734840" y="2224320"/>
            <a:chExt cx="4188629" cy="2886391"/>
          </a:xfrm>
        </p:grpSpPr>
        <p:pic>
          <p:nvPicPr>
            <p:cNvPr id="1028" name="Picture 4" descr="Bildergebnis für wavelength dependent absorption of light in tissue">
              <a:extLst>
                <a:ext uri="{FF2B5EF4-FFF2-40B4-BE49-F238E27FC236}">
                  <a16:creationId xmlns:a16="http://schemas.microsoft.com/office/drawing/2014/main" id="{671BD07C-2966-204C-97D9-ECF70159B7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842"/>
            <a:stretch/>
          </p:blipFill>
          <p:spPr bwMode="auto">
            <a:xfrm>
              <a:off x="2734840" y="2294283"/>
              <a:ext cx="3831223" cy="281642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B4981D5-3F36-A649-BC98-61F342FA14BF}"/>
                    </a:ext>
                  </a:extLst>
                </p:cNvPr>
                <p:cNvSpPr txBox="1"/>
                <p:nvPr/>
              </p:nvSpPr>
              <p:spPr>
                <a:xfrm flipH="1">
                  <a:off x="4894588" y="2224320"/>
                  <a:ext cx="2028881" cy="223332"/>
                </a:xfrm>
                <a:prstGeom prst="rect">
                  <a:avLst/>
                </a:prstGeom>
                <a:noFill/>
              </p:spPr>
              <p:txBody>
                <a:bodyPr wrap="square" rtlCol="0">
                  <a:spAutoFit/>
                </a:bodyPr>
                <a:lstStyle/>
                <a:p>
                  <a:pPr algn="ctr"/>
                  <a:r>
                    <a:rPr lang="en-US" sz="1600" b="1" dirty="0">
                      <a:solidFill>
                        <a:schemeClr val="tx1">
                          <a:lumMod val="75000"/>
                          <a:lumOff val="25000"/>
                        </a:schemeClr>
                      </a:solidFill>
                      <a:latin typeface="Calibri" panose="020F0502020204030204" pitchFamily="34" charset="0"/>
                      <a:cs typeface="Calibri" panose="020F0502020204030204" pitchFamily="34" charset="0"/>
                    </a:rPr>
                    <a:t>Wavelength </a:t>
                  </a:r>
                  <a14:m>
                    <m:oMath xmlns:m="http://schemas.openxmlformats.org/officeDocument/2006/math">
                      <m:r>
                        <a:rPr lang="el-GR" sz="1600" b="1" i="1">
                          <a:solidFill>
                            <a:schemeClr val="tx1">
                              <a:lumMod val="75000"/>
                              <a:lumOff val="25000"/>
                            </a:schemeClr>
                          </a:solidFill>
                          <a:latin typeface="Cambria Math" panose="02040503050406030204" pitchFamily="18" charset="0"/>
                          <a:ea typeface="Cambria Math" panose="02040503050406030204" pitchFamily="18" charset="0"/>
                        </a:rPr>
                        <m:t>𝝀</m:t>
                      </m:r>
                    </m:oMath>
                  </a14:m>
                  <a:r>
                    <a:rPr lang="en-US" sz="1600" b="1" dirty="0">
                      <a:solidFill>
                        <a:schemeClr val="tx1">
                          <a:lumMod val="75000"/>
                          <a:lumOff val="25000"/>
                        </a:schemeClr>
                      </a:solidFill>
                      <a:latin typeface="Calibri" panose="020F0502020204030204" pitchFamily="34" charset="0"/>
                      <a:cs typeface="Calibri" panose="020F0502020204030204" pitchFamily="34" charset="0"/>
                    </a:rPr>
                    <a:t> [nm]</a:t>
                  </a:r>
                </a:p>
              </p:txBody>
            </p:sp>
          </mc:Choice>
          <mc:Fallback xmlns="">
            <p:sp>
              <p:nvSpPr>
                <p:cNvPr id="7" name="TextBox 6">
                  <a:extLst>
                    <a:ext uri="{FF2B5EF4-FFF2-40B4-BE49-F238E27FC236}">
                      <a16:creationId xmlns:a16="http://schemas.microsoft.com/office/drawing/2014/main" id="{AB4981D5-3F36-A649-BC98-61F342FA14BF}"/>
                    </a:ext>
                  </a:extLst>
                </p:cNvPr>
                <p:cNvSpPr txBox="1">
                  <a:spLocks noRot="1" noChangeAspect="1" noMove="1" noResize="1" noEditPoints="1" noAdjustHandles="1" noChangeArrowheads="1" noChangeShapeType="1" noTextEdit="1"/>
                </p:cNvSpPr>
                <p:nvPr/>
              </p:nvSpPr>
              <p:spPr>
                <a:xfrm flipH="1">
                  <a:off x="4894588" y="2224320"/>
                  <a:ext cx="2028881" cy="223332"/>
                </a:xfrm>
                <a:prstGeom prst="rect">
                  <a:avLst/>
                </a:prstGeom>
                <a:blipFill>
                  <a:blip r:embed="rId4"/>
                  <a:stretch>
                    <a:fillRect t="-3571" b="-17857"/>
                  </a:stretch>
                </a:blipFill>
              </p:spPr>
              <p:txBody>
                <a:bodyPr/>
                <a:lstStyle/>
                <a:p>
                  <a:r>
                    <a:rPr lang="en-US">
                      <a:noFill/>
                    </a:rPr>
                    <a:t> </a:t>
                  </a:r>
                </a:p>
              </p:txBody>
            </p:sp>
          </mc:Fallback>
        </mc:AlternateContent>
      </p:grpSp>
      <p:pic>
        <p:nvPicPr>
          <p:cNvPr id="8" name="Picture 7">
            <a:extLst>
              <a:ext uri="{FF2B5EF4-FFF2-40B4-BE49-F238E27FC236}">
                <a16:creationId xmlns:a16="http://schemas.microsoft.com/office/drawing/2014/main" id="{AD3E2AF8-4303-A94F-9AAB-15DD6DE1643B}"/>
              </a:ext>
            </a:extLst>
          </p:cNvPr>
          <p:cNvPicPr>
            <a:picLocks noChangeAspect="1"/>
          </p:cNvPicPr>
          <p:nvPr/>
        </p:nvPicPr>
        <p:blipFill>
          <a:blip r:embed="rId5">
            <a:extLst>
              <a:ext uri="{BEBA8EAE-BF5A-486C-A8C5-ECC9F3942E4B}">
                <a14:imgProps xmlns:a14="http://schemas.microsoft.com/office/drawing/2010/main">
                  <a14:imgLayer>
                    <a14:imgEffect>
                      <a14:brightnessContrast bright="14000"/>
                    </a14:imgEffect>
                  </a14:imgLayer>
                </a14:imgProps>
              </a:ext>
            </a:extLst>
          </a:blip>
          <a:stretch>
            <a:fillRect/>
          </a:stretch>
        </p:blipFill>
        <p:spPr>
          <a:xfrm>
            <a:off x="7804149" y="5752471"/>
            <a:ext cx="1220592" cy="922767"/>
          </a:xfrm>
          <a:prstGeom prst="rect">
            <a:avLst/>
          </a:prstGeom>
        </p:spPr>
      </p:pic>
    </p:spTree>
    <p:extLst>
      <p:ext uri="{BB962C8B-B14F-4D97-AF65-F5344CB8AC3E}">
        <p14:creationId xmlns:p14="http://schemas.microsoft.com/office/powerpoint/2010/main" val="313681099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AD37AA-CA7D-CA4C-ABCD-A1E54A7AAE69}"/>
              </a:ext>
            </a:extLst>
          </p:cNvPr>
          <p:cNvSpPr>
            <a:spLocks noGrp="1"/>
          </p:cNvSpPr>
          <p:nvPr>
            <p:ph type="title"/>
          </p:nvPr>
        </p:nvSpPr>
        <p:spPr/>
        <p:txBody>
          <a:bodyPr/>
          <a:lstStyle/>
          <a:p>
            <a:r>
              <a:rPr lang="en-US" dirty="0"/>
              <a:t>Attenuation</a:t>
            </a:r>
          </a:p>
        </p:txBody>
      </p:sp>
      <p:sp>
        <p:nvSpPr>
          <p:cNvPr id="3" name="Slide Number Placeholder 2">
            <a:extLst>
              <a:ext uri="{FF2B5EF4-FFF2-40B4-BE49-F238E27FC236}">
                <a16:creationId xmlns:a16="http://schemas.microsoft.com/office/drawing/2014/main" id="{4B909C9C-BFAD-FA4F-93D4-8E1123A9AD81}"/>
              </a:ext>
            </a:extLst>
          </p:cNvPr>
          <p:cNvSpPr>
            <a:spLocks noGrp="1"/>
          </p:cNvSpPr>
          <p:nvPr>
            <p:ph type="sldNum" sz="quarter" idx="4294967295"/>
          </p:nvPr>
        </p:nvSpPr>
        <p:spPr/>
        <p:txBody>
          <a:bodyPr/>
          <a:lstStyle/>
          <a:p>
            <a:fld id="{6C6AE60A-B69C-4790-82F7-3882EDF23186}" type="slidenum">
              <a:rPr lang="en-GB" smtClean="0"/>
              <a:t>17</a:t>
            </a:fld>
            <a:endParaRPr lang="en-GB" dirty="0"/>
          </a:p>
        </p:txBody>
      </p:sp>
      <p:pic>
        <p:nvPicPr>
          <p:cNvPr id="23" name="Picture 22">
            <a:extLst>
              <a:ext uri="{FF2B5EF4-FFF2-40B4-BE49-F238E27FC236}">
                <a16:creationId xmlns:a16="http://schemas.microsoft.com/office/drawing/2014/main" id="{CD4D19D3-8E4D-AD49-9F11-56C533EB611F}"/>
              </a:ext>
            </a:extLst>
          </p:cNvPr>
          <p:cNvPicPr>
            <a:picLocks noChangeAspect="1"/>
          </p:cNvPicPr>
          <p:nvPr/>
        </p:nvPicPr>
        <p:blipFill>
          <a:blip r:embed="rId2">
            <a:extLst>
              <a:ext uri="{BEBA8EAE-BF5A-486C-A8C5-ECC9F3942E4B}">
                <a14:imgProps xmlns:a14="http://schemas.microsoft.com/office/drawing/2010/main">
                  <a14:imgLayer>
                    <a14:imgEffect>
                      <a14:saturation sat="0"/>
                    </a14:imgEffect>
                  </a14:imgLayer>
                </a14:imgProps>
              </a:ext>
            </a:extLst>
          </a:blip>
          <a:stretch>
            <a:fillRect/>
          </a:stretch>
        </p:blipFill>
        <p:spPr>
          <a:xfrm>
            <a:off x="539552" y="1809402"/>
            <a:ext cx="7781392" cy="3816424"/>
          </a:xfrm>
          <a:prstGeom prst="rect">
            <a:avLst/>
          </a:prstGeom>
        </p:spPr>
      </p:pic>
      <p:sp>
        <p:nvSpPr>
          <p:cNvPr id="30" name="Rectangle 29">
            <a:extLst>
              <a:ext uri="{FF2B5EF4-FFF2-40B4-BE49-F238E27FC236}">
                <a16:creationId xmlns:a16="http://schemas.microsoft.com/office/drawing/2014/main" id="{E319EACA-EDA2-4846-9241-F96CA6BD5303}"/>
              </a:ext>
            </a:extLst>
          </p:cNvPr>
          <p:cNvSpPr/>
          <p:nvPr/>
        </p:nvSpPr>
        <p:spPr>
          <a:xfrm>
            <a:off x="300851" y="6398237"/>
            <a:ext cx="3468194" cy="277000"/>
          </a:xfrm>
          <a:prstGeom prst="rect">
            <a:avLst/>
          </a:prstGeom>
        </p:spPr>
        <p:txBody>
          <a:bodyPr wrap="none">
            <a:spAutoFit/>
          </a:bodyPr>
          <a:lstStyle/>
          <a:p>
            <a:r>
              <a:rPr lang="en-US" sz="1200" dirty="0">
                <a:latin typeface="Calibri" panose="020F0502020204030204" pitchFamily="34" charset="0"/>
                <a:cs typeface="Calibri" panose="020F0502020204030204" pitchFamily="34" charset="0"/>
              </a:rPr>
              <a:t>https://</a:t>
            </a:r>
            <a:r>
              <a:rPr lang="en-US" sz="1200" dirty="0" err="1">
                <a:latin typeface="Calibri" panose="020F0502020204030204" pitchFamily="34" charset="0"/>
                <a:cs typeface="Calibri" panose="020F0502020204030204" pitchFamily="34" charset="0"/>
              </a:rPr>
              <a:t>www.osa-opn.org</a:t>
            </a:r>
            <a:r>
              <a:rPr lang="en-US" sz="1200" dirty="0">
                <a:latin typeface="Calibri" panose="020F0502020204030204" pitchFamily="34" charset="0"/>
                <a:cs typeface="Calibri" panose="020F0502020204030204" pitchFamily="34" charset="0"/>
              </a:rPr>
              <a:t>/home/articles/volume_26</a:t>
            </a:r>
          </a:p>
        </p:txBody>
      </p:sp>
      <p:pic>
        <p:nvPicPr>
          <p:cNvPr id="20" name="Picture 19">
            <a:extLst>
              <a:ext uri="{FF2B5EF4-FFF2-40B4-BE49-F238E27FC236}">
                <a16:creationId xmlns:a16="http://schemas.microsoft.com/office/drawing/2014/main" id="{214961F4-1564-4C4A-B3E4-555A0B2EEC03}"/>
              </a:ext>
            </a:extLst>
          </p:cNvPr>
          <p:cNvPicPr>
            <a:picLocks noChangeAspect="1"/>
          </p:cNvPicPr>
          <p:nvPr/>
        </p:nvPicPr>
        <p:blipFill>
          <a:blip r:embed="rId3">
            <a:extLst>
              <a:ext uri="{BEBA8EAE-BF5A-486C-A8C5-ECC9F3942E4B}">
                <a14:imgProps xmlns:a14="http://schemas.microsoft.com/office/drawing/2010/main">
                  <a14:imgLayer>
                    <a14:imgEffect>
                      <a14:brightnessContrast bright="14000"/>
                    </a14:imgEffect>
                  </a14:imgLayer>
                </a14:imgProps>
              </a:ext>
            </a:extLst>
          </a:blip>
          <a:stretch>
            <a:fillRect/>
          </a:stretch>
        </p:blipFill>
        <p:spPr>
          <a:xfrm>
            <a:off x="7804149" y="5752471"/>
            <a:ext cx="1220592" cy="922767"/>
          </a:xfrm>
          <a:prstGeom prst="rect">
            <a:avLst/>
          </a:prstGeom>
        </p:spPr>
      </p:pic>
    </p:spTree>
    <p:extLst>
      <p:ext uri="{BB962C8B-B14F-4D97-AF65-F5344CB8AC3E}">
        <p14:creationId xmlns:p14="http://schemas.microsoft.com/office/powerpoint/2010/main" val="409771546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latin typeface="Calibri"/>
                <a:cs typeface="Calibri"/>
              </a:rPr>
              <a:t>Biomedical Imaging</a:t>
            </a:r>
            <a:endParaRPr lang="en-US" dirty="0">
              <a:latin typeface="Calibri"/>
              <a:cs typeface="Calibri"/>
            </a:endParaRPr>
          </a:p>
        </p:txBody>
      </p:sp>
      <p:pic>
        <p:nvPicPr>
          <p:cNvPr id="4" name="Picture 4"/>
          <p:cNvPicPr>
            <a:picLocks noChangeArrowheads="1"/>
          </p:cNvPicPr>
          <p:nvPr/>
        </p:nvPicPr>
        <p:blipFill>
          <a:blip r:embed="rId3">
            <a:grayscl/>
          </a:blip>
          <a:srcRect t="7500" b="43749"/>
          <a:stretch>
            <a:fillRect/>
          </a:stretch>
        </p:blipFill>
        <p:spPr bwMode="auto">
          <a:xfrm>
            <a:off x="1142976" y="1427596"/>
            <a:ext cx="6429375" cy="1857388"/>
          </a:xfrm>
          <a:prstGeom prst="rect">
            <a:avLst/>
          </a:prstGeom>
          <a:noFill/>
          <a:ln w="12700">
            <a:noFill/>
            <a:miter lim="800000"/>
            <a:headEnd/>
            <a:tailEnd/>
          </a:ln>
        </p:spPr>
      </p:pic>
      <p:sp>
        <p:nvSpPr>
          <p:cNvPr id="12" name="Text Box 10"/>
          <p:cNvSpPr txBox="1">
            <a:spLocks noChangeArrowheads="1"/>
          </p:cNvSpPr>
          <p:nvPr/>
        </p:nvSpPr>
        <p:spPr bwMode="auto">
          <a:xfrm>
            <a:off x="3455988" y="4286256"/>
            <a:ext cx="2268537" cy="396875"/>
          </a:xfrm>
          <a:prstGeom prst="rect">
            <a:avLst/>
          </a:prstGeom>
          <a:no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baseline="0" dirty="0">
                <a:latin typeface="Calibri"/>
                <a:cs typeface="Calibri"/>
              </a:rPr>
              <a:t>X-ray Imaging</a:t>
            </a:r>
          </a:p>
        </p:txBody>
      </p:sp>
      <p:pic>
        <p:nvPicPr>
          <p:cNvPr id="16" name="Picture 6"/>
          <p:cNvPicPr>
            <a:picLocks noChangeArrowheads="1"/>
          </p:cNvPicPr>
          <p:nvPr/>
        </p:nvPicPr>
        <p:blipFill>
          <a:blip r:embed="rId4"/>
          <a:srcRect/>
          <a:stretch>
            <a:fillRect/>
          </a:stretch>
        </p:blipFill>
        <p:spPr bwMode="auto">
          <a:xfrm>
            <a:off x="3708000" y="4643446"/>
            <a:ext cx="1728000" cy="1800000"/>
          </a:xfrm>
          <a:prstGeom prst="rect">
            <a:avLst/>
          </a:prstGeom>
          <a:noFill/>
          <a:ln w="9525">
            <a:solidFill>
              <a:schemeClr val="bg2"/>
            </a:solidFill>
            <a:miter lim="800000"/>
            <a:headEnd/>
            <a:tailEnd/>
          </a:ln>
          <a:effectLst>
            <a:outerShdw blurRad="50800" dist="38100" dir="2700000" algn="tl" rotWithShape="0">
              <a:prstClr val="black">
                <a:alpha val="40000"/>
              </a:prstClr>
            </a:outerShdw>
          </a:effectLst>
        </p:spPr>
      </p:pic>
      <p:sp>
        <p:nvSpPr>
          <p:cNvPr id="20" name="Rectangle 41"/>
          <p:cNvSpPr>
            <a:spLocks noChangeArrowheads="1"/>
          </p:cNvSpPr>
          <p:nvPr/>
        </p:nvSpPr>
        <p:spPr bwMode="auto">
          <a:xfrm flipV="1">
            <a:off x="6072198" y="1284720"/>
            <a:ext cx="571504" cy="785818"/>
          </a:xfrm>
          <a:prstGeom prst="rect">
            <a:avLst/>
          </a:prstGeom>
          <a:solidFill>
            <a:srgbClr val="92D050">
              <a:alpha val="79999"/>
            </a:srgbClr>
          </a:solidFill>
          <a:ln w="9525">
            <a:noFill/>
            <a:miter lim="800000"/>
            <a:headEnd/>
            <a:tailEnd/>
          </a:ln>
        </p:spPr>
        <p:txBody>
          <a:bodyPr rot="10800000" wrap="none" anchor="ctr"/>
          <a:lstStyle/>
          <a:p>
            <a:pPr algn="ctr"/>
            <a:endParaRPr lang="en-US" sz="1800" b="0" baseline="0">
              <a:latin typeface="Calibri"/>
              <a:cs typeface="Calibri"/>
            </a:endParaRPr>
          </a:p>
        </p:txBody>
      </p:sp>
      <p:grpSp>
        <p:nvGrpSpPr>
          <p:cNvPr id="9" name="Group 8"/>
          <p:cNvGrpSpPr/>
          <p:nvPr/>
        </p:nvGrpSpPr>
        <p:grpSpPr>
          <a:xfrm>
            <a:off x="3143240" y="1284720"/>
            <a:ext cx="2857520" cy="785818"/>
            <a:chOff x="3143240" y="928670"/>
            <a:chExt cx="2857520" cy="785818"/>
          </a:xfrm>
        </p:grpSpPr>
        <p:sp>
          <p:nvSpPr>
            <p:cNvPr id="10" name="Rectangle 9"/>
            <p:cNvSpPr/>
            <p:nvPr/>
          </p:nvSpPr>
          <p:spPr bwMode="auto">
            <a:xfrm>
              <a:off x="3143240" y="928670"/>
              <a:ext cx="1357322" cy="785818"/>
            </a:xfrm>
            <a:prstGeom prst="rect">
              <a:avLst/>
            </a:prstGeom>
            <a:gradFill flip="none" rotWithShape="1">
              <a:gsLst>
                <a:gs pos="0">
                  <a:srgbClr val="C00000">
                    <a:alpha val="0"/>
                  </a:srgbClr>
                </a:gs>
                <a:gs pos="10000">
                  <a:srgbClr val="C00000"/>
                </a:gs>
                <a:gs pos="88000">
                  <a:srgbClr val="C00000"/>
                </a:gs>
                <a:gs pos="100000">
                  <a:srgbClr val="C00000">
                    <a:alpha val="0"/>
                  </a:srgbClr>
                </a:gs>
              </a:gsLst>
              <a:lin ang="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30000" dirty="0">
                <a:ln>
                  <a:noFill/>
                </a:ln>
                <a:solidFill>
                  <a:srgbClr val="4D4D4D"/>
                </a:solidFill>
                <a:effectLst/>
                <a:latin typeface="Calibri"/>
                <a:cs typeface="Calibri"/>
              </a:endParaRPr>
            </a:p>
          </p:txBody>
        </p:sp>
        <p:sp>
          <p:nvSpPr>
            <p:cNvPr id="11" name="Rectangle 10"/>
            <p:cNvSpPr/>
            <p:nvPr/>
          </p:nvSpPr>
          <p:spPr bwMode="auto">
            <a:xfrm>
              <a:off x="4429124" y="928670"/>
              <a:ext cx="1571636" cy="785818"/>
            </a:xfrm>
            <a:prstGeom prst="rect">
              <a:avLst/>
            </a:prstGeom>
            <a:gradFill flip="none" rotWithShape="1">
              <a:gsLst>
                <a:gs pos="0">
                  <a:srgbClr val="C00000">
                    <a:alpha val="0"/>
                  </a:srgbClr>
                </a:gs>
                <a:gs pos="10000">
                  <a:srgbClr val="C00000"/>
                </a:gs>
                <a:gs pos="88000">
                  <a:srgbClr val="C00000"/>
                </a:gs>
                <a:gs pos="100000">
                  <a:srgbClr val="C00000">
                    <a:alpha val="0"/>
                  </a:srgbClr>
                </a:gs>
              </a:gsLst>
              <a:lin ang="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30000">
                <a:ln>
                  <a:noFill/>
                </a:ln>
                <a:solidFill>
                  <a:srgbClr val="4D4D4D"/>
                </a:solidFill>
                <a:effectLst/>
                <a:latin typeface="Calibri"/>
                <a:cs typeface="Calibri"/>
              </a:endParaRPr>
            </a:p>
          </p:txBody>
        </p:sp>
        <p:sp>
          <p:nvSpPr>
            <p:cNvPr id="13" name="TextBox 12"/>
            <p:cNvSpPr txBox="1"/>
            <p:nvPr/>
          </p:nvSpPr>
          <p:spPr>
            <a:xfrm>
              <a:off x="3313010" y="1142984"/>
              <a:ext cx="2500330" cy="400110"/>
            </a:xfrm>
            <a:prstGeom prst="rect">
              <a:avLst/>
            </a:prstGeom>
            <a:noFill/>
          </p:spPr>
          <p:txBody>
            <a:bodyPr wrap="square" rtlCol="0">
              <a:spAutoFit/>
            </a:bodyPr>
            <a:lstStyle/>
            <a:p>
              <a:r>
                <a:rPr lang="de-CH" baseline="0" dirty="0">
                  <a:solidFill>
                    <a:schemeClr val="bg1"/>
                  </a:solidFill>
                  <a:effectLst>
                    <a:outerShdw blurRad="38100" dist="38100" dir="2700000" algn="tl">
                      <a:srgbClr val="000000">
                        <a:alpha val="43137"/>
                      </a:srgbClr>
                    </a:outerShdw>
                  </a:effectLst>
                  <a:latin typeface="Calibri"/>
                  <a:cs typeface="Calibri"/>
                </a:rPr>
                <a:t>Radiation absorption</a:t>
              </a:r>
              <a:endParaRPr lang="en-US" baseline="0" dirty="0">
                <a:solidFill>
                  <a:schemeClr val="bg1"/>
                </a:solidFill>
                <a:effectLst>
                  <a:outerShdw blurRad="38100" dist="38100" dir="2700000" algn="tl">
                    <a:srgbClr val="000000">
                      <a:alpha val="43137"/>
                    </a:srgbClr>
                  </a:outerShdw>
                </a:effectLst>
                <a:latin typeface="Calibri"/>
                <a:cs typeface="Calibri"/>
              </a:endParaRPr>
            </a:p>
          </p:txBody>
        </p:sp>
      </p:grpSp>
      <p:sp>
        <p:nvSpPr>
          <p:cNvPr id="5" name="Slide Number Placeholder 4">
            <a:extLst>
              <a:ext uri="{FF2B5EF4-FFF2-40B4-BE49-F238E27FC236}">
                <a16:creationId xmlns:a16="http://schemas.microsoft.com/office/drawing/2014/main" id="{FFC6C892-91EF-BA4E-80B8-374DB38FF200}"/>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18</a:t>
            </a:fld>
            <a:endParaRPr lang="en-US"/>
          </a:p>
        </p:txBody>
      </p:sp>
    </p:spTree>
    <p:extLst>
      <p:ext uri="{BB962C8B-B14F-4D97-AF65-F5344CB8AC3E}">
        <p14:creationId xmlns:p14="http://schemas.microsoft.com/office/powerpoint/2010/main" val="1452619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16"/>
                                        </p:tgtEl>
                                      </p:cBhvr>
                                      <p:by x="150000" y="150000"/>
                                    </p:animScale>
                                  </p:childTnLst>
                                </p:cTn>
                              </p:par>
                              <p:par>
                                <p:cTn id="7" presetID="64" presetClass="path" presetSubtype="0" accel="50000" decel="50000" fill="hold" nodeType="withEffect">
                                  <p:stCondLst>
                                    <p:cond delay="0"/>
                                  </p:stCondLst>
                                  <p:childTnLst>
                                    <p:animMotion origin="layout" path="M 0 -3.33333E-6 L 0 -0.08773 " pathEditMode="relative" rAng="0" ptsTypes="AA">
                                      <p:cBhvr>
                                        <p:cTn id="8" dur="500" fill="hold"/>
                                        <p:tgtEl>
                                          <p:spTgt spid="16"/>
                                        </p:tgtEl>
                                        <p:attrNameLst>
                                          <p:attrName>ppt_x</p:attrName>
                                          <p:attrName>ppt_y</p:attrName>
                                        </p:attrNameLst>
                                      </p:cBhvr>
                                      <p:rCtr x="0" y="-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9"/>
          <p:cNvSpPr>
            <a:spLocks noGrp="1" noChangeArrowheads="1"/>
          </p:cNvSpPr>
          <p:nvPr>
            <p:ph type="title"/>
          </p:nvPr>
        </p:nvSpPr>
        <p:spPr/>
        <p:txBody>
          <a:bodyPr/>
          <a:lstStyle/>
          <a:p>
            <a:pPr eaLnBrk="1" hangingPunct="1"/>
            <a:r>
              <a:rPr lang="en-US" dirty="0">
                <a:latin typeface="Calibri"/>
                <a:cs typeface="Calibri"/>
              </a:rPr>
              <a:t>Biomedical Imaging</a:t>
            </a:r>
          </a:p>
        </p:txBody>
      </p:sp>
      <p:sp>
        <p:nvSpPr>
          <p:cNvPr id="5" name="Rectangle 5"/>
          <p:cNvSpPr>
            <a:spLocks noChangeArrowheads="1"/>
          </p:cNvSpPr>
          <p:nvPr/>
        </p:nvSpPr>
        <p:spPr bwMode="auto">
          <a:xfrm>
            <a:off x="642910" y="1500174"/>
            <a:ext cx="8135937" cy="4878404"/>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pPr>
            <a:r>
              <a:rPr lang="en-GB" sz="2400" baseline="0" dirty="0">
                <a:latin typeface="Calibri"/>
                <a:cs typeface="Calibri"/>
              </a:rPr>
              <a:t>Imaging Mode:	</a:t>
            </a:r>
            <a:r>
              <a:rPr lang="en-GB" sz="3000" baseline="0" dirty="0">
                <a:solidFill>
                  <a:srgbClr val="2A6AB3"/>
                </a:solidFill>
                <a:latin typeface="Calibri"/>
                <a:cs typeface="Calibri"/>
              </a:rPr>
              <a:t>X-ray Imaging</a:t>
            </a:r>
          </a:p>
          <a:p>
            <a:pPr marL="342900" indent="-342900">
              <a:spcBef>
                <a:spcPts val="800"/>
              </a:spcBef>
              <a:buClr>
                <a:srgbClr val="2A6AB3"/>
              </a:buClr>
              <a:buSzPct val="110000"/>
              <a:buFont typeface="Wingdings" pitchFamily="2" charset="2"/>
              <a:buChar char="§"/>
            </a:pPr>
            <a:endParaRPr lang="en-GB" baseline="0" dirty="0">
              <a:latin typeface="Calibri"/>
              <a:cs typeface="Calibri"/>
            </a:endParaRPr>
          </a:p>
          <a:p>
            <a:pPr marL="342900" indent="-342900">
              <a:spcBef>
                <a:spcPts val="800"/>
              </a:spcBef>
              <a:buClr>
                <a:srgbClr val="2A6AB3"/>
              </a:buClr>
              <a:buSzPct val="110000"/>
              <a:buFont typeface="Wingdings" pitchFamily="2" charset="2"/>
              <a:buChar char="§"/>
            </a:pPr>
            <a:r>
              <a:rPr lang="en-GB" baseline="0" dirty="0">
                <a:latin typeface="Calibri"/>
                <a:cs typeface="Calibri"/>
              </a:rPr>
              <a:t>Probe:		</a:t>
            </a:r>
            <a:r>
              <a:rPr lang="en-GB" baseline="0" dirty="0">
                <a:solidFill>
                  <a:srgbClr val="2A6AB3"/>
                </a:solidFill>
                <a:latin typeface="Calibri"/>
                <a:cs typeface="Calibri"/>
              </a:rPr>
              <a:t>X-ray photons</a:t>
            </a:r>
          </a:p>
          <a:p>
            <a:pPr marL="342900" indent="-342900">
              <a:spcBef>
                <a:spcPts val="800"/>
              </a:spcBef>
              <a:buClr>
                <a:srgbClr val="2A6AB3"/>
              </a:buClr>
              <a:buSzPct val="110000"/>
              <a:buFont typeface="Wingdings" pitchFamily="2" charset="2"/>
              <a:buChar char="§"/>
            </a:pPr>
            <a:r>
              <a:rPr lang="en-GB" baseline="0" dirty="0">
                <a:latin typeface="Calibri"/>
                <a:cs typeface="Calibri"/>
              </a:rPr>
              <a:t>Wavelength:		</a:t>
            </a:r>
            <a:r>
              <a:rPr lang="en-GB" baseline="0" dirty="0">
                <a:solidFill>
                  <a:srgbClr val="2A6AB3"/>
                </a:solidFill>
                <a:latin typeface="Calibri"/>
                <a:cs typeface="Calibri"/>
              </a:rPr>
              <a:t>10 pm – 10 nm</a:t>
            </a:r>
          </a:p>
          <a:p>
            <a:pPr marL="342900" indent="-342900">
              <a:spcBef>
                <a:spcPts val="800"/>
              </a:spcBef>
              <a:buClr>
                <a:srgbClr val="2A6AB3"/>
              </a:buClr>
              <a:buSzPct val="110000"/>
              <a:buFont typeface="Wingdings" pitchFamily="2" charset="2"/>
              <a:buChar char="§"/>
            </a:pPr>
            <a:r>
              <a:rPr lang="en-GB" baseline="0" dirty="0">
                <a:latin typeface="Calibri"/>
                <a:cs typeface="Calibri"/>
              </a:rPr>
              <a:t>Matter interaction:	</a:t>
            </a:r>
            <a:r>
              <a:rPr lang="en-GB" baseline="0" dirty="0">
                <a:solidFill>
                  <a:srgbClr val="2A6AB3"/>
                </a:solidFill>
                <a:latin typeface="Calibri"/>
                <a:cs typeface="Calibri"/>
              </a:rPr>
              <a:t>absorption, scatter</a:t>
            </a:r>
          </a:p>
          <a:p>
            <a:pPr marL="342900" indent="-342900">
              <a:lnSpc>
                <a:spcPct val="150000"/>
              </a:lnSpc>
              <a:spcBef>
                <a:spcPts val="800"/>
              </a:spcBef>
              <a:buClr>
                <a:srgbClr val="2A6AB3"/>
              </a:buClr>
              <a:buSzPct val="110000"/>
              <a:buFont typeface="Wingdings" pitchFamily="2" charset="2"/>
              <a:buChar char="§"/>
            </a:pPr>
            <a:r>
              <a:rPr lang="en-GB" baseline="0" dirty="0">
                <a:latin typeface="Calibri"/>
                <a:cs typeface="Calibri"/>
              </a:rPr>
              <a:t>Modalities:		</a:t>
            </a:r>
            <a:r>
              <a:rPr lang="en-GB" u="sng" baseline="0" dirty="0">
                <a:solidFill>
                  <a:srgbClr val="2A6AB3"/>
                </a:solidFill>
                <a:latin typeface="Calibri"/>
                <a:cs typeface="Calibri"/>
              </a:rPr>
              <a:t>Projection imaging</a:t>
            </a:r>
            <a:br>
              <a:rPr lang="en-GB" baseline="0" dirty="0">
                <a:solidFill>
                  <a:srgbClr val="2A6AB3"/>
                </a:solidFill>
                <a:latin typeface="Calibri"/>
                <a:cs typeface="Calibri"/>
              </a:rPr>
            </a:br>
            <a:r>
              <a:rPr lang="en-GB" baseline="0" dirty="0">
                <a:solidFill>
                  <a:srgbClr val="2A6AB3"/>
                </a:solidFill>
                <a:latin typeface="Calibri"/>
                <a:cs typeface="Calibri"/>
              </a:rPr>
              <a:t>			</a:t>
            </a:r>
            <a:r>
              <a:rPr lang="en-GB" u="sng" baseline="0" dirty="0">
                <a:solidFill>
                  <a:srgbClr val="2A6AB3"/>
                </a:solidFill>
                <a:latin typeface="Calibri"/>
                <a:cs typeface="Calibri"/>
              </a:rPr>
              <a:t>Digital Subtraction Angiography (DSA)</a:t>
            </a:r>
            <a:br>
              <a:rPr lang="en-GB" u="sng" baseline="0" dirty="0">
                <a:solidFill>
                  <a:srgbClr val="2A6AB3"/>
                </a:solidFill>
                <a:latin typeface="Calibri"/>
                <a:cs typeface="Calibri"/>
              </a:rPr>
            </a:br>
            <a:r>
              <a:rPr lang="en-GB" baseline="0" dirty="0">
                <a:solidFill>
                  <a:srgbClr val="2A6AB3"/>
                </a:solidFill>
                <a:latin typeface="Calibri"/>
                <a:cs typeface="Calibri"/>
              </a:rPr>
              <a:t>			</a:t>
            </a:r>
            <a:r>
              <a:rPr lang="en-GB" u="sng" baseline="0" dirty="0">
                <a:solidFill>
                  <a:srgbClr val="2A6AB3"/>
                </a:solidFill>
                <a:latin typeface="Calibri"/>
                <a:cs typeface="Calibri"/>
              </a:rPr>
              <a:t>Computed tomography</a:t>
            </a:r>
            <a:r>
              <a:rPr lang="en-GB" baseline="0" dirty="0">
                <a:latin typeface="Calibri"/>
                <a:cs typeface="Calibri"/>
              </a:rPr>
              <a:t>	</a:t>
            </a:r>
          </a:p>
        </p:txBody>
      </p:sp>
      <p:sp>
        <p:nvSpPr>
          <p:cNvPr id="4" name="TextBox 3"/>
          <p:cNvSpPr txBox="1"/>
          <p:nvPr/>
        </p:nvSpPr>
        <p:spPr>
          <a:xfrm>
            <a:off x="7740352" y="260648"/>
            <a:ext cx="1055610" cy="714380"/>
          </a:xfrm>
          <a:prstGeom prst="roundRect">
            <a:avLst/>
          </a:prstGeom>
          <a:solidFill>
            <a:srgbClr val="C00000"/>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chemeClr val="bg1"/>
                </a:solidFill>
                <a:latin typeface="Calibri"/>
                <a:cs typeface="Calibri"/>
              </a:rPr>
              <a:t>Chapter</a:t>
            </a:r>
            <a:br>
              <a:rPr lang="de-CH" sz="1600" baseline="0" dirty="0">
                <a:solidFill>
                  <a:schemeClr val="bg1"/>
                </a:solidFill>
                <a:latin typeface="Calibri"/>
                <a:cs typeface="Calibri"/>
              </a:rPr>
            </a:br>
            <a:r>
              <a:rPr lang="de-CH" sz="1600" baseline="0" dirty="0">
                <a:solidFill>
                  <a:schemeClr val="bg1"/>
                </a:solidFill>
                <a:latin typeface="Calibri"/>
                <a:cs typeface="Calibri"/>
              </a:rPr>
              <a:t>2.1-2.18</a:t>
            </a:r>
            <a:endParaRPr lang="en-US" sz="1600" baseline="0" dirty="0">
              <a:solidFill>
                <a:schemeClr val="bg1"/>
              </a:solidFill>
              <a:latin typeface="Calibri"/>
              <a:cs typeface="Calibri"/>
            </a:endParaRPr>
          </a:p>
        </p:txBody>
      </p:sp>
      <p:sp>
        <p:nvSpPr>
          <p:cNvPr id="3" name="Slide Number Placeholder 2">
            <a:extLst>
              <a:ext uri="{FF2B5EF4-FFF2-40B4-BE49-F238E27FC236}">
                <a16:creationId xmlns:a16="http://schemas.microsoft.com/office/drawing/2014/main" id="{6398AAD0-B81F-2B40-B4DC-09CC0338DD2E}"/>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19</a:t>
            </a:fld>
            <a:endParaRPr lang="en-US"/>
          </a:p>
        </p:txBody>
      </p:sp>
    </p:spTree>
    <p:extLst>
      <p:ext uri="{BB962C8B-B14F-4D97-AF65-F5344CB8AC3E}">
        <p14:creationId xmlns:p14="http://schemas.microsoft.com/office/powerpoint/2010/main" val="10592192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F845E9-8AAD-9343-B999-A03A4D466803}"/>
              </a:ext>
            </a:extLst>
          </p:cNvPr>
          <p:cNvSpPr>
            <a:spLocks noGrp="1"/>
          </p:cNvSpPr>
          <p:nvPr>
            <p:ph type="sldNum" sz="quarter" idx="4294967295"/>
          </p:nvPr>
        </p:nvSpPr>
        <p:spPr/>
        <p:txBody>
          <a:bodyPr/>
          <a:lstStyle/>
          <a:p>
            <a:fld id="{6C6AE60A-B69C-4790-82F7-3882EDF23186}" type="slidenum">
              <a:rPr lang="en-GB" smtClean="0"/>
              <a:t>2</a:t>
            </a:fld>
            <a:endParaRPr lang="en-GB" dirty="0"/>
          </a:p>
        </p:txBody>
      </p:sp>
      <p:pic>
        <p:nvPicPr>
          <p:cNvPr id="4098" name="Picture 2" descr="Bildergebnis für brain tractogram">
            <a:extLst>
              <a:ext uri="{FF2B5EF4-FFF2-40B4-BE49-F238E27FC236}">
                <a16:creationId xmlns:a16="http://schemas.microsoft.com/office/drawing/2014/main" id="{6119DFE7-3075-9C45-9A7A-1E80BFEEB4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908720"/>
            <a:ext cx="5152572" cy="49685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EDC1BE0-8EBE-4940-9B68-996FC54C2771}"/>
              </a:ext>
            </a:extLst>
          </p:cNvPr>
          <p:cNvSpPr txBox="1"/>
          <p:nvPr/>
        </p:nvSpPr>
        <p:spPr>
          <a:xfrm>
            <a:off x="3826086" y="6165304"/>
            <a:ext cx="5200013" cy="492443"/>
          </a:xfrm>
          <a:prstGeom prst="rect">
            <a:avLst/>
          </a:prstGeom>
          <a:noFill/>
        </p:spPr>
        <p:txBody>
          <a:bodyPr wrap="none" rtlCol="0">
            <a:spAutoFit/>
          </a:bodyPr>
          <a:lstStyle/>
          <a:p>
            <a:r>
              <a:rPr lang="en-US" sz="2600" b="1" dirty="0">
                <a:solidFill>
                  <a:schemeClr val="bg1"/>
                </a:solidFill>
                <a:latin typeface="Calibri" panose="020F0502020204030204" pitchFamily="34" charset="0"/>
                <a:cs typeface="Calibri" panose="020F0502020204030204" pitchFamily="34" charset="0"/>
              </a:rPr>
              <a:t>A picture is worth a thousand words</a:t>
            </a:r>
          </a:p>
        </p:txBody>
      </p:sp>
    </p:spTree>
    <p:extLst>
      <p:ext uri="{BB962C8B-B14F-4D97-AF65-F5344CB8AC3E}">
        <p14:creationId xmlns:p14="http://schemas.microsoft.com/office/powerpoint/2010/main" val="411477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2530" name="Picture 2" descr="RoentgenLogBookColor"/>
          <p:cNvPicPr>
            <a:picLocks noChangeAspect="1" noChangeArrowheads="1"/>
          </p:cNvPicPr>
          <p:nvPr/>
        </p:nvPicPr>
        <p:blipFill>
          <a:blip r:embed="rId3"/>
          <a:srcRect b="33333"/>
          <a:stretch>
            <a:fillRect/>
          </a:stretch>
        </p:blipFill>
        <p:spPr bwMode="auto">
          <a:xfrm>
            <a:off x="5364163" y="2132856"/>
            <a:ext cx="3055937" cy="3600450"/>
          </a:xfrm>
          <a:prstGeom prst="rect">
            <a:avLst/>
          </a:prstGeom>
          <a:noFill/>
          <a:ln w="9525">
            <a:solidFill>
              <a:srgbClr val="4D4D4D"/>
            </a:solidFill>
            <a:miter lim="800000"/>
            <a:headEnd/>
            <a:tailEnd/>
          </a:ln>
        </p:spPr>
      </p:pic>
      <p:pic>
        <p:nvPicPr>
          <p:cNvPr id="31747" name="Picture 4" descr="Laboratory"/>
          <p:cNvPicPr>
            <a:picLocks noChangeAspect="1" noChangeArrowheads="1"/>
          </p:cNvPicPr>
          <p:nvPr/>
        </p:nvPicPr>
        <p:blipFill>
          <a:blip r:embed="rId4"/>
          <a:srcRect/>
          <a:stretch>
            <a:fillRect/>
          </a:stretch>
        </p:blipFill>
        <p:spPr bwMode="auto">
          <a:xfrm>
            <a:off x="722313" y="2132856"/>
            <a:ext cx="4425950" cy="3598862"/>
          </a:xfrm>
          <a:prstGeom prst="rect">
            <a:avLst/>
          </a:prstGeom>
          <a:noFill/>
          <a:ln w="9525">
            <a:solidFill>
              <a:srgbClr val="4D4D4D"/>
            </a:solidFill>
            <a:miter lim="800000"/>
            <a:headEnd/>
            <a:tailEnd/>
          </a:ln>
        </p:spPr>
      </p:pic>
      <p:sp>
        <p:nvSpPr>
          <p:cNvPr id="31748" name="Rectangle 5"/>
          <p:cNvSpPr>
            <a:spLocks noGrp="1" noChangeArrowheads="1"/>
          </p:cNvSpPr>
          <p:nvPr>
            <p:ph type="title"/>
          </p:nvPr>
        </p:nvSpPr>
        <p:spPr/>
        <p:txBody>
          <a:bodyPr/>
          <a:lstStyle/>
          <a:p>
            <a:pPr eaLnBrk="1" hangingPunct="1"/>
            <a:r>
              <a:rPr lang="en-US">
                <a:latin typeface="Calibri"/>
                <a:cs typeface="Calibri"/>
              </a:rPr>
              <a:t>Wilhelm Conrad Röntgen, 1845-1923</a:t>
            </a:r>
          </a:p>
        </p:txBody>
      </p:sp>
      <p:pic>
        <p:nvPicPr>
          <p:cNvPr id="5" name="Picture 5" descr="MrRoentgenBig"/>
          <p:cNvPicPr>
            <a:picLocks noChangeAspect="1" noChangeArrowheads="1"/>
          </p:cNvPicPr>
          <p:nvPr/>
        </p:nvPicPr>
        <p:blipFill>
          <a:blip r:embed="rId5"/>
          <a:srcRect b="20617"/>
          <a:stretch>
            <a:fillRect/>
          </a:stretch>
        </p:blipFill>
        <p:spPr bwMode="auto">
          <a:xfrm>
            <a:off x="642910" y="1502602"/>
            <a:ext cx="1866473" cy="2286016"/>
          </a:xfrm>
          <a:prstGeom prst="rect">
            <a:avLst/>
          </a:prstGeom>
          <a:noFill/>
          <a:ln w="9525">
            <a:solidFill>
              <a:srgbClr val="4D4D4D"/>
            </a:solidFill>
            <a:miter lim="800000"/>
            <a:headEnd/>
            <a:tailEnd/>
          </a:ln>
        </p:spPr>
      </p:pic>
      <p:sp>
        <p:nvSpPr>
          <p:cNvPr id="3" name="Slide Number Placeholder 2">
            <a:extLst>
              <a:ext uri="{FF2B5EF4-FFF2-40B4-BE49-F238E27FC236}">
                <a16:creationId xmlns:a16="http://schemas.microsoft.com/office/drawing/2014/main" id="{2F4B0B21-C571-9047-8456-064D3A6DDE82}"/>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20</a:t>
            </a:fld>
            <a:endParaRPr lang="en-US"/>
          </a:p>
        </p:txBody>
      </p:sp>
    </p:spTree>
    <p:extLst>
      <p:ext uri="{BB962C8B-B14F-4D97-AF65-F5344CB8AC3E}">
        <p14:creationId xmlns:p14="http://schemas.microsoft.com/office/powerpoint/2010/main" val="3560784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2530"/>
                                        </p:tgtEl>
                                        <p:attrNameLst>
                                          <p:attrName>style.visibility</p:attrName>
                                        </p:attrNameLst>
                                      </p:cBhvr>
                                      <p:to>
                                        <p:strVal val="visible"/>
                                      </p:to>
                                    </p:set>
                                    <p:animEffect transition="in" filter="fade">
                                      <p:cBhvr>
                                        <p:cTn id="7" dur="500"/>
                                        <p:tgtEl>
                                          <p:spTgt spid="6625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Rectangle 2"/>
          <p:cNvSpPr>
            <a:spLocks noChangeArrowheads="1"/>
          </p:cNvSpPr>
          <p:nvPr/>
        </p:nvSpPr>
        <p:spPr bwMode="auto">
          <a:xfrm>
            <a:off x="323850" y="2205038"/>
            <a:ext cx="8424863" cy="2232025"/>
          </a:xfrm>
          <a:prstGeom prst="rect">
            <a:avLst/>
          </a:prstGeom>
          <a:noFill/>
          <a:ln w="9525">
            <a:noFill/>
            <a:miter lim="800000"/>
            <a:headEnd/>
            <a:tailEnd/>
          </a:ln>
          <a:effectLst/>
        </p:spPr>
        <p:txBody>
          <a:bodyPr lIns="0" tIns="72000" rIns="0" bIns="72000" anchor="ctr" anchorCtr="1"/>
          <a:lstStyle/>
          <a:p>
            <a:pPr algn="ctr">
              <a:defRPr/>
            </a:pPr>
            <a:r>
              <a:rPr lang="en-US" sz="5400" b="1" baseline="0" dirty="0">
                <a:solidFill>
                  <a:srgbClr val="2A6AB3"/>
                </a:solidFill>
                <a:effectLst>
                  <a:outerShdw blurRad="38100" dist="38100" dir="2700000" algn="tl">
                    <a:srgbClr val="C0C0C0"/>
                  </a:outerShdw>
                </a:effectLst>
                <a:latin typeface="Calibri"/>
                <a:cs typeface="Calibri"/>
              </a:rPr>
              <a:t>Generation of X-rays </a:t>
            </a:r>
            <a:endParaRPr lang="en-US" sz="5400" b="1" baseline="0" dirty="0">
              <a:solidFill>
                <a:srgbClr val="2A6AB3"/>
              </a:solidFill>
              <a:latin typeface="Calibri"/>
              <a:cs typeface="Calibri"/>
            </a:endParaRPr>
          </a:p>
        </p:txBody>
      </p:sp>
      <p:grpSp>
        <p:nvGrpSpPr>
          <p:cNvPr id="10" name="Group 9"/>
          <p:cNvGrpSpPr/>
          <p:nvPr/>
        </p:nvGrpSpPr>
        <p:grpSpPr>
          <a:xfrm>
            <a:off x="1500166" y="5072074"/>
            <a:ext cx="6143668" cy="714380"/>
            <a:chOff x="1146310" y="3901715"/>
            <a:chExt cx="7354780" cy="810000"/>
          </a:xfrm>
        </p:grpSpPr>
        <p:sp>
          <p:nvSpPr>
            <p:cNvPr id="3" name="TextBox 2"/>
            <p:cNvSpPr txBox="1"/>
            <p:nvPr/>
          </p:nvSpPr>
          <p:spPr>
            <a:xfrm>
              <a:off x="1146310" y="3901715"/>
              <a:ext cx="1539907" cy="810000"/>
            </a:xfrm>
            <a:prstGeom prst="roundRect">
              <a:avLst/>
            </a:prstGeom>
            <a:solidFill>
              <a:srgbClr val="C00000">
                <a:alpha val="69804"/>
              </a:srgbClr>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chemeClr val="bg1"/>
                  </a:solidFill>
                  <a:latin typeface="Calibri"/>
                  <a:cs typeface="Calibri"/>
                </a:rPr>
                <a:t>Probe</a:t>
              </a:r>
              <a:endParaRPr lang="en-US" sz="1600" baseline="0" dirty="0">
                <a:solidFill>
                  <a:schemeClr val="bg1"/>
                </a:solidFill>
                <a:latin typeface="Calibri"/>
                <a:cs typeface="Calibri"/>
              </a:endParaRPr>
            </a:p>
          </p:txBody>
        </p:sp>
        <p:sp>
          <p:nvSpPr>
            <p:cNvPr id="4" name="TextBox 3"/>
            <p:cNvSpPr txBox="1"/>
            <p:nvPr/>
          </p:nvSpPr>
          <p:spPr>
            <a:xfrm>
              <a:off x="3071802" y="3901715"/>
              <a:ext cx="1539907" cy="810000"/>
            </a:xfrm>
            <a:prstGeom prst="roundRect">
              <a:avLst/>
            </a:prstGeom>
            <a:solidFill>
              <a:schemeClr val="bg1">
                <a:lumMod val="75000"/>
              </a:schemeClr>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rgbClr val="292929"/>
                  </a:solidFill>
                  <a:latin typeface="Calibri"/>
                  <a:cs typeface="Calibri"/>
                </a:rPr>
                <a:t>Matter</a:t>
              </a:r>
              <a:br>
                <a:rPr lang="de-CH" sz="1600" baseline="0" dirty="0">
                  <a:solidFill>
                    <a:srgbClr val="292929"/>
                  </a:solidFill>
                  <a:latin typeface="Calibri"/>
                  <a:cs typeface="Calibri"/>
                </a:rPr>
              </a:br>
              <a:r>
                <a:rPr lang="de-CH" sz="1600" baseline="0" dirty="0">
                  <a:solidFill>
                    <a:srgbClr val="292929"/>
                  </a:solidFill>
                  <a:latin typeface="Calibri"/>
                  <a:cs typeface="Calibri"/>
                </a:rPr>
                <a:t>interaction</a:t>
              </a:r>
              <a:endParaRPr lang="en-US" sz="1600" baseline="0" dirty="0">
                <a:solidFill>
                  <a:srgbClr val="292929"/>
                </a:solidFill>
                <a:latin typeface="Calibri"/>
                <a:cs typeface="Calibri"/>
              </a:endParaRPr>
            </a:p>
          </p:txBody>
        </p:sp>
        <p:sp>
          <p:nvSpPr>
            <p:cNvPr id="5" name="TextBox 4"/>
            <p:cNvSpPr txBox="1"/>
            <p:nvPr/>
          </p:nvSpPr>
          <p:spPr>
            <a:xfrm>
              <a:off x="5022541" y="3901715"/>
              <a:ext cx="1539907" cy="810000"/>
            </a:xfrm>
            <a:prstGeom prst="roundRect">
              <a:avLst/>
            </a:prstGeom>
            <a:solidFill>
              <a:schemeClr val="bg1">
                <a:lumMod val="75000"/>
              </a:schemeClr>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rgbClr val="292929"/>
                  </a:solidFill>
                  <a:latin typeface="Calibri"/>
                  <a:cs typeface="Calibri"/>
                </a:rPr>
                <a:t>Detection</a:t>
              </a:r>
              <a:endParaRPr lang="en-US" sz="1600" baseline="0" dirty="0">
                <a:solidFill>
                  <a:srgbClr val="292929"/>
                </a:solidFill>
                <a:latin typeface="Calibri"/>
                <a:cs typeface="Calibri"/>
              </a:endParaRPr>
            </a:p>
          </p:txBody>
        </p:sp>
        <p:sp>
          <p:nvSpPr>
            <p:cNvPr id="6" name="TextBox 5"/>
            <p:cNvSpPr txBox="1"/>
            <p:nvPr/>
          </p:nvSpPr>
          <p:spPr>
            <a:xfrm>
              <a:off x="6961183" y="3901715"/>
              <a:ext cx="1539907" cy="810000"/>
            </a:xfrm>
            <a:prstGeom prst="roundRect">
              <a:avLst/>
            </a:prstGeom>
            <a:solidFill>
              <a:schemeClr val="bg1">
                <a:lumMod val="75000"/>
              </a:schemeClr>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rgbClr val="292929"/>
                  </a:solidFill>
                  <a:latin typeface="Calibri"/>
                  <a:cs typeface="Calibri"/>
                </a:rPr>
                <a:t>Image</a:t>
              </a:r>
              <a:br>
                <a:rPr lang="de-CH" sz="1600" baseline="0" dirty="0">
                  <a:solidFill>
                    <a:srgbClr val="292929"/>
                  </a:solidFill>
                  <a:latin typeface="Calibri"/>
                  <a:cs typeface="Calibri"/>
                </a:rPr>
              </a:br>
              <a:r>
                <a:rPr lang="de-CH" sz="1600" baseline="0" dirty="0">
                  <a:solidFill>
                    <a:srgbClr val="292929"/>
                  </a:solidFill>
                  <a:latin typeface="Calibri"/>
                  <a:cs typeface="Calibri"/>
                </a:rPr>
                <a:t>production</a:t>
              </a:r>
              <a:endParaRPr lang="en-US" sz="1600" baseline="0" dirty="0">
                <a:solidFill>
                  <a:srgbClr val="292929"/>
                </a:solidFill>
                <a:latin typeface="Calibri"/>
                <a:cs typeface="Calibri"/>
              </a:endParaRPr>
            </a:p>
          </p:txBody>
        </p:sp>
        <p:sp>
          <p:nvSpPr>
            <p:cNvPr id="7" name="Right Arrow 6"/>
            <p:cNvSpPr/>
            <p:nvPr/>
          </p:nvSpPr>
          <p:spPr bwMode="auto">
            <a:xfrm>
              <a:off x="2708019" y="4044591"/>
              <a:ext cx="398734" cy="500066"/>
            </a:xfrm>
            <a:prstGeom prst="rightArrow">
              <a:avLst/>
            </a:prstGeom>
            <a:solidFill>
              <a:schemeClr val="tx1">
                <a:lumMod val="65000"/>
                <a:lumOff val="35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30000">
                <a:ln>
                  <a:noFill/>
                </a:ln>
                <a:solidFill>
                  <a:srgbClr val="4D4D4D"/>
                </a:solidFill>
                <a:effectLst/>
                <a:latin typeface="Calibri"/>
                <a:cs typeface="Calibri"/>
              </a:endParaRPr>
            </a:p>
          </p:txBody>
        </p:sp>
        <p:sp>
          <p:nvSpPr>
            <p:cNvPr id="8" name="Right Arrow 7"/>
            <p:cNvSpPr/>
            <p:nvPr/>
          </p:nvSpPr>
          <p:spPr bwMode="auto">
            <a:xfrm>
              <a:off x="4635234" y="4044591"/>
              <a:ext cx="398734" cy="500066"/>
            </a:xfrm>
            <a:prstGeom prst="rightArrow">
              <a:avLst/>
            </a:prstGeom>
            <a:solidFill>
              <a:schemeClr val="tx1">
                <a:lumMod val="65000"/>
                <a:lumOff val="35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30000">
                <a:ln>
                  <a:noFill/>
                </a:ln>
                <a:solidFill>
                  <a:srgbClr val="4D4D4D"/>
                </a:solidFill>
                <a:effectLst/>
                <a:latin typeface="Calibri"/>
                <a:cs typeface="Calibri"/>
              </a:endParaRPr>
            </a:p>
          </p:txBody>
        </p:sp>
        <p:sp>
          <p:nvSpPr>
            <p:cNvPr id="9" name="Right Arrow 8"/>
            <p:cNvSpPr/>
            <p:nvPr/>
          </p:nvSpPr>
          <p:spPr bwMode="auto">
            <a:xfrm>
              <a:off x="6562449" y="4044591"/>
              <a:ext cx="398734" cy="500066"/>
            </a:xfrm>
            <a:prstGeom prst="rightArrow">
              <a:avLst/>
            </a:prstGeom>
            <a:solidFill>
              <a:schemeClr val="tx1">
                <a:lumMod val="65000"/>
                <a:lumOff val="35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30000">
                <a:ln>
                  <a:noFill/>
                </a:ln>
                <a:solidFill>
                  <a:srgbClr val="4D4D4D"/>
                </a:solidFill>
                <a:effectLst/>
                <a:latin typeface="Calibri"/>
                <a:cs typeface="Calibri"/>
              </a:endParaRPr>
            </a:p>
          </p:txBody>
        </p:sp>
      </p:grpSp>
      <p:sp>
        <p:nvSpPr>
          <p:cNvPr id="11" name="Slide Number Placeholder 10">
            <a:extLst>
              <a:ext uri="{FF2B5EF4-FFF2-40B4-BE49-F238E27FC236}">
                <a16:creationId xmlns:a16="http://schemas.microsoft.com/office/drawing/2014/main" id="{AAE14C63-A3DD-7F45-BD4C-FF02ACCEA8E3}"/>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21</a:t>
            </a:fld>
            <a:endParaRPr lang="en-US"/>
          </a:p>
        </p:txBody>
      </p:sp>
    </p:spTree>
    <p:extLst>
      <p:ext uri="{BB962C8B-B14F-4D97-AF65-F5344CB8AC3E}">
        <p14:creationId xmlns:p14="http://schemas.microsoft.com/office/powerpoint/2010/main" val="63106736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842" name="Group 62"/>
          <p:cNvGrpSpPr>
            <a:grpSpLocks/>
          </p:cNvGrpSpPr>
          <p:nvPr/>
        </p:nvGrpSpPr>
        <p:grpSpPr bwMode="auto">
          <a:xfrm>
            <a:off x="4643438" y="2708275"/>
            <a:ext cx="2233612" cy="647700"/>
            <a:chOff x="3061" y="1933"/>
            <a:chExt cx="726" cy="635"/>
          </a:xfrm>
        </p:grpSpPr>
        <p:sp>
          <p:nvSpPr>
            <p:cNvPr id="35907" name="Freeform 63"/>
            <p:cNvSpPr>
              <a:spLocks/>
            </p:cNvSpPr>
            <p:nvPr/>
          </p:nvSpPr>
          <p:spPr bwMode="auto">
            <a:xfrm>
              <a:off x="3061"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9525">
              <a:solidFill>
                <a:schemeClr val="tx1"/>
              </a:solidFill>
              <a:round/>
              <a:headEnd/>
              <a:tailEnd/>
            </a:ln>
          </p:spPr>
          <p:txBody>
            <a:bodyPr/>
            <a:lstStyle/>
            <a:p>
              <a:endParaRPr lang="en-US">
                <a:latin typeface="Calibri"/>
                <a:cs typeface="Calibri"/>
              </a:endParaRPr>
            </a:p>
          </p:txBody>
        </p:sp>
        <p:sp>
          <p:nvSpPr>
            <p:cNvPr id="35908" name="Freeform 64"/>
            <p:cNvSpPr>
              <a:spLocks/>
            </p:cNvSpPr>
            <p:nvPr/>
          </p:nvSpPr>
          <p:spPr bwMode="auto">
            <a:xfrm flipV="1">
              <a:off x="3152"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9525">
              <a:solidFill>
                <a:schemeClr val="tx1"/>
              </a:solidFill>
              <a:round/>
              <a:headEnd/>
              <a:tailEnd/>
            </a:ln>
          </p:spPr>
          <p:txBody>
            <a:bodyPr/>
            <a:lstStyle/>
            <a:p>
              <a:endParaRPr lang="en-US">
                <a:latin typeface="Calibri"/>
                <a:cs typeface="Calibri"/>
              </a:endParaRPr>
            </a:p>
          </p:txBody>
        </p:sp>
        <p:sp>
          <p:nvSpPr>
            <p:cNvPr id="35909" name="Freeform 65"/>
            <p:cNvSpPr>
              <a:spLocks/>
            </p:cNvSpPr>
            <p:nvPr/>
          </p:nvSpPr>
          <p:spPr bwMode="auto">
            <a:xfrm>
              <a:off x="3243"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9525">
              <a:solidFill>
                <a:schemeClr val="tx1"/>
              </a:solidFill>
              <a:round/>
              <a:headEnd/>
              <a:tailEnd/>
            </a:ln>
          </p:spPr>
          <p:txBody>
            <a:bodyPr/>
            <a:lstStyle/>
            <a:p>
              <a:endParaRPr lang="en-US">
                <a:latin typeface="Calibri"/>
                <a:cs typeface="Calibri"/>
              </a:endParaRPr>
            </a:p>
          </p:txBody>
        </p:sp>
        <p:sp>
          <p:nvSpPr>
            <p:cNvPr id="35910" name="Freeform 66"/>
            <p:cNvSpPr>
              <a:spLocks/>
            </p:cNvSpPr>
            <p:nvPr/>
          </p:nvSpPr>
          <p:spPr bwMode="auto">
            <a:xfrm flipV="1">
              <a:off x="3334"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9525">
              <a:solidFill>
                <a:schemeClr val="tx1"/>
              </a:solidFill>
              <a:round/>
              <a:headEnd/>
              <a:tailEnd/>
            </a:ln>
          </p:spPr>
          <p:txBody>
            <a:bodyPr/>
            <a:lstStyle/>
            <a:p>
              <a:endParaRPr lang="en-US">
                <a:latin typeface="Calibri"/>
                <a:cs typeface="Calibri"/>
              </a:endParaRPr>
            </a:p>
          </p:txBody>
        </p:sp>
        <p:sp>
          <p:nvSpPr>
            <p:cNvPr id="35911" name="Freeform 67"/>
            <p:cNvSpPr>
              <a:spLocks/>
            </p:cNvSpPr>
            <p:nvPr/>
          </p:nvSpPr>
          <p:spPr bwMode="auto">
            <a:xfrm>
              <a:off x="3424"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9525">
              <a:solidFill>
                <a:schemeClr val="tx1"/>
              </a:solidFill>
              <a:round/>
              <a:headEnd/>
              <a:tailEnd/>
            </a:ln>
          </p:spPr>
          <p:txBody>
            <a:bodyPr/>
            <a:lstStyle/>
            <a:p>
              <a:endParaRPr lang="en-US">
                <a:latin typeface="Calibri"/>
                <a:cs typeface="Calibri"/>
              </a:endParaRPr>
            </a:p>
          </p:txBody>
        </p:sp>
        <p:sp>
          <p:nvSpPr>
            <p:cNvPr id="35912" name="Freeform 68"/>
            <p:cNvSpPr>
              <a:spLocks/>
            </p:cNvSpPr>
            <p:nvPr/>
          </p:nvSpPr>
          <p:spPr bwMode="auto">
            <a:xfrm flipV="1">
              <a:off x="3515"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9525">
              <a:solidFill>
                <a:schemeClr val="tx1"/>
              </a:solidFill>
              <a:round/>
              <a:headEnd/>
              <a:tailEnd/>
            </a:ln>
          </p:spPr>
          <p:txBody>
            <a:bodyPr/>
            <a:lstStyle/>
            <a:p>
              <a:endParaRPr lang="en-US">
                <a:latin typeface="Calibri"/>
                <a:cs typeface="Calibri"/>
              </a:endParaRPr>
            </a:p>
          </p:txBody>
        </p:sp>
        <p:sp>
          <p:nvSpPr>
            <p:cNvPr id="35913" name="Freeform 69"/>
            <p:cNvSpPr>
              <a:spLocks/>
            </p:cNvSpPr>
            <p:nvPr/>
          </p:nvSpPr>
          <p:spPr bwMode="auto">
            <a:xfrm>
              <a:off x="3605"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9525">
              <a:solidFill>
                <a:schemeClr val="tx1"/>
              </a:solidFill>
              <a:round/>
              <a:headEnd/>
              <a:tailEnd/>
            </a:ln>
          </p:spPr>
          <p:txBody>
            <a:bodyPr/>
            <a:lstStyle/>
            <a:p>
              <a:endParaRPr lang="en-US">
                <a:latin typeface="Calibri"/>
                <a:cs typeface="Calibri"/>
              </a:endParaRPr>
            </a:p>
          </p:txBody>
        </p:sp>
        <p:sp>
          <p:nvSpPr>
            <p:cNvPr id="35914" name="Freeform 70"/>
            <p:cNvSpPr>
              <a:spLocks/>
            </p:cNvSpPr>
            <p:nvPr/>
          </p:nvSpPr>
          <p:spPr bwMode="auto">
            <a:xfrm flipV="1">
              <a:off x="3696"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9525">
              <a:solidFill>
                <a:schemeClr val="tx1"/>
              </a:solidFill>
              <a:round/>
              <a:headEnd/>
              <a:tailEnd type="triangle" w="med" len="med"/>
            </a:ln>
          </p:spPr>
          <p:txBody>
            <a:bodyPr/>
            <a:lstStyle/>
            <a:p>
              <a:endParaRPr lang="en-US">
                <a:latin typeface="Calibri"/>
                <a:cs typeface="Calibri"/>
              </a:endParaRPr>
            </a:p>
          </p:txBody>
        </p:sp>
      </p:grpSp>
      <p:sp>
        <p:nvSpPr>
          <p:cNvPr id="35843" name="AutoShape 5"/>
          <p:cNvSpPr>
            <a:spLocks noChangeArrowheads="1"/>
          </p:cNvSpPr>
          <p:nvPr/>
        </p:nvSpPr>
        <p:spPr bwMode="auto">
          <a:xfrm flipH="1">
            <a:off x="4067175" y="1590675"/>
            <a:ext cx="288925" cy="2736850"/>
          </a:xfrm>
          <a:prstGeom prst="cube">
            <a:avLst>
              <a:gd name="adj" fmla="val 81319"/>
            </a:avLst>
          </a:prstGeom>
          <a:solidFill>
            <a:srgbClr val="DDDDDD"/>
          </a:solidFill>
          <a:ln w="9525">
            <a:solidFill>
              <a:schemeClr val="tx1"/>
            </a:solidFill>
            <a:miter lim="800000"/>
            <a:headEnd/>
            <a:tailEnd/>
          </a:ln>
        </p:spPr>
        <p:txBody>
          <a:bodyPr wrap="none" anchor="ctr"/>
          <a:lstStyle/>
          <a:p>
            <a:endParaRPr lang="en-US">
              <a:latin typeface="Calibri"/>
              <a:cs typeface="Calibri"/>
            </a:endParaRPr>
          </a:p>
        </p:txBody>
      </p:sp>
      <p:sp>
        <p:nvSpPr>
          <p:cNvPr id="35844" name="Rectangle 2"/>
          <p:cNvSpPr>
            <a:spLocks noGrp="1" noChangeArrowheads="1"/>
          </p:cNvSpPr>
          <p:nvPr>
            <p:ph type="title"/>
          </p:nvPr>
        </p:nvSpPr>
        <p:spPr/>
        <p:txBody>
          <a:bodyPr/>
          <a:lstStyle/>
          <a:p>
            <a:pPr eaLnBrk="1" hangingPunct="1"/>
            <a:r>
              <a:rPr lang="en-US">
                <a:latin typeface="Calibri"/>
                <a:cs typeface="Calibri"/>
              </a:rPr>
              <a:t>Generation</a:t>
            </a:r>
          </a:p>
        </p:txBody>
      </p:sp>
      <p:grpSp>
        <p:nvGrpSpPr>
          <p:cNvPr id="35845" name="Group 11"/>
          <p:cNvGrpSpPr>
            <a:grpSpLocks/>
          </p:cNvGrpSpPr>
          <p:nvPr/>
        </p:nvGrpSpPr>
        <p:grpSpPr bwMode="auto">
          <a:xfrm>
            <a:off x="3132138" y="1879600"/>
            <a:ext cx="647700" cy="287338"/>
            <a:chOff x="1383" y="1752"/>
            <a:chExt cx="408" cy="181"/>
          </a:xfrm>
        </p:grpSpPr>
        <p:sp>
          <p:nvSpPr>
            <p:cNvPr id="35903" name="Oval 6"/>
            <p:cNvSpPr>
              <a:spLocks noChangeArrowheads="1"/>
            </p:cNvSpPr>
            <p:nvPr/>
          </p:nvSpPr>
          <p:spPr bwMode="auto">
            <a:xfrm>
              <a:off x="1610" y="1752"/>
              <a:ext cx="181" cy="181"/>
            </a:xfrm>
            <a:prstGeom prst="ellipse">
              <a:avLst/>
            </a:prstGeom>
            <a:gradFill rotWithShape="1">
              <a:gsLst>
                <a:gs pos="0">
                  <a:srgbClr val="E88E8E"/>
                </a:gs>
                <a:gs pos="100000">
                  <a:srgbClr val="CC0000"/>
                </a:gs>
              </a:gsLst>
              <a:path path="shape">
                <a:fillToRect l="50000" t="50000" r="50000" b="50000"/>
              </a:path>
            </a:gradFill>
            <a:ln w="9525">
              <a:noFill/>
              <a:round/>
              <a:headEnd/>
              <a:tailEnd/>
            </a:ln>
          </p:spPr>
          <p:txBody>
            <a:bodyPr wrap="none" anchor="ctr"/>
            <a:lstStyle/>
            <a:p>
              <a:endParaRPr lang="en-US">
                <a:latin typeface="Calibri"/>
                <a:cs typeface="Calibri"/>
              </a:endParaRPr>
            </a:p>
          </p:txBody>
        </p:sp>
        <p:sp>
          <p:nvSpPr>
            <p:cNvPr id="35904" name="Line 8"/>
            <p:cNvSpPr>
              <a:spLocks noChangeShapeType="1"/>
            </p:cNvSpPr>
            <p:nvPr/>
          </p:nvSpPr>
          <p:spPr bwMode="auto">
            <a:xfrm>
              <a:off x="1473" y="1797"/>
              <a:ext cx="91" cy="0"/>
            </a:xfrm>
            <a:prstGeom prst="line">
              <a:avLst/>
            </a:prstGeom>
            <a:noFill/>
            <a:ln w="9525">
              <a:solidFill>
                <a:schemeClr val="tx1"/>
              </a:solidFill>
              <a:round/>
              <a:headEnd/>
              <a:tailEnd/>
            </a:ln>
          </p:spPr>
          <p:txBody>
            <a:bodyPr/>
            <a:lstStyle/>
            <a:p>
              <a:endParaRPr lang="en-US">
                <a:latin typeface="Calibri"/>
                <a:cs typeface="Calibri"/>
              </a:endParaRPr>
            </a:p>
          </p:txBody>
        </p:sp>
        <p:sp>
          <p:nvSpPr>
            <p:cNvPr id="35905" name="Line 9"/>
            <p:cNvSpPr>
              <a:spLocks noChangeShapeType="1"/>
            </p:cNvSpPr>
            <p:nvPr/>
          </p:nvSpPr>
          <p:spPr bwMode="auto">
            <a:xfrm>
              <a:off x="1383" y="1842"/>
              <a:ext cx="181" cy="0"/>
            </a:xfrm>
            <a:prstGeom prst="line">
              <a:avLst/>
            </a:prstGeom>
            <a:noFill/>
            <a:ln w="9525">
              <a:solidFill>
                <a:schemeClr val="tx1"/>
              </a:solidFill>
              <a:round/>
              <a:headEnd/>
              <a:tailEnd/>
            </a:ln>
          </p:spPr>
          <p:txBody>
            <a:bodyPr/>
            <a:lstStyle/>
            <a:p>
              <a:endParaRPr lang="en-US">
                <a:latin typeface="Calibri"/>
                <a:cs typeface="Calibri"/>
              </a:endParaRPr>
            </a:p>
          </p:txBody>
        </p:sp>
        <p:sp>
          <p:nvSpPr>
            <p:cNvPr id="35906" name="Line 10"/>
            <p:cNvSpPr>
              <a:spLocks noChangeShapeType="1"/>
            </p:cNvSpPr>
            <p:nvPr/>
          </p:nvSpPr>
          <p:spPr bwMode="auto">
            <a:xfrm>
              <a:off x="1474" y="1888"/>
              <a:ext cx="91" cy="0"/>
            </a:xfrm>
            <a:prstGeom prst="line">
              <a:avLst/>
            </a:prstGeom>
            <a:noFill/>
            <a:ln w="9525">
              <a:solidFill>
                <a:schemeClr val="tx1"/>
              </a:solidFill>
              <a:round/>
              <a:headEnd/>
              <a:tailEnd/>
            </a:ln>
          </p:spPr>
          <p:txBody>
            <a:bodyPr/>
            <a:lstStyle/>
            <a:p>
              <a:endParaRPr lang="en-US">
                <a:latin typeface="Calibri"/>
                <a:cs typeface="Calibri"/>
              </a:endParaRPr>
            </a:p>
          </p:txBody>
        </p:sp>
      </p:grpSp>
      <p:grpSp>
        <p:nvGrpSpPr>
          <p:cNvPr id="35846" name="Group 12"/>
          <p:cNvGrpSpPr>
            <a:grpSpLocks/>
          </p:cNvGrpSpPr>
          <p:nvPr/>
        </p:nvGrpSpPr>
        <p:grpSpPr bwMode="auto">
          <a:xfrm>
            <a:off x="3490913" y="2382838"/>
            <a:ext cx="647700" cy="287337"/>
            <a:chOff x="1383" y="1752"/>
            <a:chExt cx="408" cy="181"/>
          </a:xfrm>
        </p:grpSpPr>
        <p:sp>
          <p:nvSpPr>
            <p:cNvPr id="35899" name="Oval 13"/>
            <p:cNvSpPr>
              <a:spLocks noChangeArrowheads="1"/>
            </p:cNvSpPr>
            <p:nvPr/>
          </p:nvSpPr>
          <p:spPr bwMode="auto">
            <a:xfrm>
              <a:off x="1610" y="1752"/>
              <a:ext cx="181" cy="181"/>
            </a:xfrm>
            <a:prstGeom prst="ellipse">
              <a:avLst/>
            </a:prstGeom>
            <a:gradFill rotWithShape="1">
              <a:gsLst>
                <a:gs pos="0">
                  <a:srgbClr val="E88E8E"/>
                </a:gs>
                <a:gs pos="100000">
                  <a:srgbClr val="CC0000"/>
                </a:gs>
              </a:gsLst>
              <a:path path="shape">
                <a:fillToRect l="50000" t="50000" r="50000" b="50000"/>
              </a:path>
            </a:gradFill>
            <a:ln w="9525">
              <a:noFill/>
              <a:round/>
              <a:headEnd/>
              <a:tailEnd/>
            </a:ln>
          </p:spPr>
          <p:txBody>
            <a:bodyPr wrap="none" anchor="ctr"/>
            <a:lstStyle/>
            <a:p>
              <a:endParaRPr lang="en-US">
                <a:latin typeface="Calibri"/>
                <a:cs typeface="Calibri"/>
              </a:endParaRPr>
            </a:p>
          </p:txBody>
        </p:sp>
        <p:sp>
          <p:nvSpPr>
            <p:cNvPr id="35900" name="Line 14"/>
            <p:cNvSpPr>
              <a:spLocks noChangeShapeType="1"/>
            </p:cNvSpPr>
            <p:nvPr/>
          </p:nvSpPr>
          <p:spPr bwMode="auto">
            <a:xfrm>
              <a:off x="1473" y="1797"/>
              <a:ext cx="91" cy="0"/>
            </a:xfrm>
            <a:prstGeom prst="line">
              <a:avLst/>
            </a:prstGeom>
            <a:noFill/>
            <a:ln w="9525">
              <a:solidFill>
                <a:schemeClr val="tx1"/>
              </a:solidFill>
              <a:round/>
              <a:headEnd/>
              <a:tailEnd/>
            </a:ln>
          </p:spPr>
          <p:txBody>
            <a:bodyPr/>
            <a:lstStyle/>
            <a:p>
              <a:endParaRPr lang="en-US">
                <a:latin typeface="Calibri"/>
                <a:cs typeface="Calibri"/>
              </a:endParaRPr>
            </a:p>
          </p:txBody>
        </p:sp>
        <p:sp>
          <p:nvSpPr>
            <p:cNvPr id="35901" name="Line 15"/>
            <p:cNvSpPr>
              <a:spLocks noChangeShapeType="1"/>
            </p:cNvSpPr>
            <p:nvPr/>
          </p:nvSpPr>
          <p:spPr bwMode="auto">
            <a:xfrm>
              <a:off x="1383" y="1842"/>
              <a:ext cx="181" cy="0"/>
            </a:xfrm>
            <a:prstGeom prst="line">
              <a:avLst/>
            </a:prstGeom>
            <a:noFill/>
            <a:ln w="9525">
              <a:solidFill>
                <a:schemeClr val="tx1"/>
              </a:solidFill>
              <a:round/>
              <a:headEnd/>
              <a:tailEnd/>
            </a:ln>
          </p:spPr>
          <p:txBody>
            <a:bodyPr/>
            <a:lstStyle/>
            <a:p>
              <a:endParaRPr lang="en-US">
                <a:latin typeface="Calibri"/>
                <a:cs typeface="Calibri"/>
              </a:endParaRPr>
            </a:p>
          </p:txBody>
        </p:sp>
        <p:sp>
          <p:nvSpPr>
            <p:cNvPr id="35902" name="Line 16"/>
            <p:cNvSpPr>
              <a:spLocks noChangeShapeType="1"/>
            </p:cNvSpPr>
            <p:nvPr/>
          </p:nvSpPr>
          <p:spPr bwMode="auto">
            <a:xfrm>
              <a:off x="1474" y="1888"/>
              <a:ext cx="91" cy="0"/>
            </a:xfrm>
            <a:prstGeom prst="line">
              <a:avLst/>
            </a:prstGeom>
            <a:noFill/>
            <a:ln w="9525">
              <a:solidFill>
                <a:schemeClr val="tx1"/>
              </a:solidFill>
              <a:round/>
              <a:headEnd/>
              <a:tailEnd/>
            </a:ln>
          </p:spPr>
          <p:txBody>
            <a:bodyPr/>
            <a:lstStyle/>
            <a:p>
              <a:endParaRPr lang="en-US">
                <a:latin typeface="Calibri"/>
                <a:cs typeface="Calibri"/>
              </a:endParaRPr>
            </a:p>
          </p:txBody>
        </p:sp>
      </p:grpSp>
      <p:grpSp>
        <p:nvGrpSpPr>
          <p:cNvPr id="35847" name="Group 17"/>
          <p:cNvGrpSpPr>
            <a:grpSpLocks/>
          </p:cNvGrpSpPr>
          <p:nvPr/>
        </p:nvGrpSpPr>
        <p:grpSpPr bwMode="auto">
          <a:xfrm>
            <a:off x="3563938" y="2887663"/>
            <a:ext cx="647700" cy="287337"/>
            <a:chOff x="1383" y="1752"/>
            <a:chExt cx="408" cy="181"/>
          </a:xfrm>
        </p:grpSpPr>
        <p:sp>
          <p:nvSpPr>
            <p:cNvPr id="35895" name="Oval 18"/>
            <p:cNvSpPr>
              <a:spLocks noChangeArrowheads="1"/>
            </p:cNvSpPr>
            <p:nvPr/>
          </p:nvSpPr>
          <p:spPr bwMode="auto">
            <a:xfrm>
              <a:off x="1610" y="1752"/>
              <a:ext cx="181" cy="181"/>
            </a:xfrm>
            <a:prstGeom prst="ellipse">
              <a:avLst/>
            </a:prstGeom>
            <a:gradFill rotWithShape="1">
              <a:gsLst>
                <a:gs pos="0">
                  <a:srgbClr val="E88E8E"/>
                </a:gs>
                <a:gs pos="100000">
                  <a:srgbClr val="CC0000"/>
                </a:gs>
              </a:gsLst>
              <a:path path="shape">
                <a:fillToRect l="50000" t="50000" r="50000" b="50000"/>
              </a:path>
            </a:gradFill>
            <a:ln w="9525">
              <a:noFill/>
              <a:round/>
              <a:headEnd/>
              <a:tailEnd/>
            </a:ln>
          </p:spPr>
          <p:txBody>
            <a:bodyPr wrap="none" anchor="ctr"/>
            <a:lstStyle/>
            <a:p>
              <a:endParaRPr lang="en-US">
                <a:latin typeface="Calibri"/>
                <a:cs typeface="Calibri"/>
              </a:endParaRPr>
            </a:p>
          </p:txBody>
        </p:sp>
        <p:sp>
          <p:nvSpPr>
            <p:cNvPr id="35896" name="Line 19"/>
            <p:cNvSpPr>
              <a:spLocks noChangeShapeType="1"/>
            </p:cNvSpPr>
            <p:nvPr/>
          </p:nvSpPr>
          <p:spPr bwMode="auto">
            <a:xfrm>
              <a:off x="1473" y="1797"/>
              <a:ext cx="91" cy="0"/>
            </a:xfrm>
            <a:prstGeom prst="line">
              <a:avLst/>
            </a:prstGeom>
            <a:noFill/>
            <a:ln w="9525">
              <a:solidFill>
                <a:schemeClr val="tx1"/>
              </a:solidFill>
              <a:round/>
              <a:headEnd/>
              <a:tailEnd/>
            </a:ln>
          </p:spPr>
          <p:txBody>
            <a:bodyPr/>
            <a:lstStyle/>
            <a:p>
              <a:endParaRPr lang="en-US">
                <a:latin typeface="Calibri"/>
                <a:cs typeface="Calibri"/>
              </a:endParaRPr>
            </a:p>
          </p:txBody>
        </p:sp>
        <p:sp>
          <p:nvSpPr>
            <p:cNvPr id="35897" name="Line 20"/>
            <p:cNvSpPr>
              <a:spLocks noChangeShapeType="1"/>
            </p:cNvSpPr>
            <p:nvPr/>
          </p:nvSpPr>
          <p:spPr bwMode="auto">
            <a:xfrm>
              <a:off x="1383" y="1842"/>
              <a:ext cx="181" cy="0"/>
            </a:xfrm>
            <a:prstGeom prst="line">
              <a:avLst/>
            </a:prstGeom>
            <a:noFill/>
            <a:ln w="9525">
              <a:solidFill>
                <a:schemeClr val="tx1"/>
              </a:solidFill>
              <a:round/>
              <a:headEnd/>
              <a:tailEnd/>
            </a:ln>
          </p:spPr>
          <p:txBody>
            <a:bodyPr/>
            <a:lstStyle/>
            <a:p>
              <a:endParaRPr lang="en-US">
                <a:latin typeface="Calibri"/>
                <a:cs typeface="Calibri"/>
              </a:endParaRPr>
            </a:p>
          </p:txBody>
        </p:sp>
        <p:sp>
          <p:nvSpPr>
            <p:cNvPr id="35898" name="Line 21"/>
            <p:cNvSpPr>
              <a:spLocks noChangeShapeType="1"/>
            </p:cNvSpPr>
            <p:nvPr/>
          </p:nvSpPr>
          <p:spPr bwMode="auto">
            <a:xfrm>
              <a:off x="1474" y="1888"/>
              <a:ext cx="91" cy="0"/>
            </a:xfrm>
            <a:prstGeom prst="line">
              <a:avLst/>
            </a:prstGeom>
            <a:noFill/>
            <a:ln w="9525">
              <a:solidFill>
                <a:schemeClr val="tx1"/>
              </a:solidFill>
              <a:round/>
              <a:headEnd/>
              <a:tailEnd/>
            </a:ln>
          </p:spPr>
          <p:txBody>
            <a:bodyPr/>
            <a:lstStyle/>
            <a:p>
              <a:endParaRPr lang="en-US">
                <a:latin typeface="Calibri"/>
                <a:cs typeface="Calibri"/>
              </a:endParaRPr>
            </a:p>
          </p:txBody>
        </p:sp>
      </p:grpSp>
      <p:grpSp>
        <p:nvGrpSpPr>
          <p:cNvPr id="35848" name="Group 22"/>
          <p:cNvGrpSpPr>
            <a:grpSpLocks/>
          </p:cNvGrpSpPr>
          <p:nvPr/>
        </p:nvGrpSpPr>
        <p:grpSpPr bwMode="auto">
          <a:xfrm>
            <a:off x="3059113" y="3175000"/>
            <a:ext cx="647700" cy="287338"/>
            <a:chOff x="1383" y="1752"/>
            <a:chExt cx="408" cy="181"/>
          </a:xfrm>
        </p:grpSpPr>
        <p:sp>
          <p:nvSpPr>
            <p:cNvPr id="35891" name="Oval 23"/>
            <p:cNvSpPr>
              <a:spLocks noChangeArrowheads="1"/>
            </p:cNvSpPr>
            <p:nvPr/>
          </p:nvSpPr>
          <p:spPr bwMode="auto">
            <a:xfrm>
              <a:off x="1610" y="1752"/>
              <a:ext cx="181" cy="181"/>
            </a:xfrm>
            <a:prstGeom prst="ellipse">
              <a:avLst/>
            </a:prstGeom>
            <a:gradFill rotWithShape="1">
              <a:gsLst>
                <a:gs pos="0">
                  <a:srgbClr val="E88E8E"/>
                </a:gs>
                <a:gs pos="100000">
                  <a:srgbClr val="CC0000"/>
                </a:gs>
              </a:gsLst>
              <a:path path="shape">
                <a:fillToRect l="50000" t="50000" r="50000" b="50000"/>
              </a:path>
            </a:gradFill>
            <a:ln w="9525">
              <a:noFill/>
              <a:round/>
              <a:headEnd/>
              <a:tailEnd/>
            </a:ln>
          </p:spPr>
          <p:txBody>
            <a:bodyPr wrap="none" anchor="ctr"/>
            <a:lstStyle/>
            <a:p>
              <a:endParaRPr lang="en-US">
                <a:latin typeface="Calibri"/>
                <a:cs typeface="Calibri"/>
              </a:endParaRPr>
            </a:p>
          </p:txBody>
        </p:sp>
        <p:sp>
          <p:nvSpPr>
            <p:cNvPr id="35892" name="Line 24"/>
            <p:cNvSpPr>
              <a:spLocks noChangeShapeType="1"/>
            </p:cNvSpPr>
            <p:nvPr/>
          </p:nvSpPr>
          <p:spPr bwMode="auto">
            <a:xfrm>
              <a:off x="1473" y="1797"/>
              <a:ext cx="91" cy="0"/>
            </a:xfrm>
            <a:prstGeom prst="line">
              <a:avLst/>
            </a:prstGeom>
            <a:noFill/>
            <a:ln w="9525">
              <a:solidFill>
                <a:schemeClr val="tx1"/>
              </a:solidFill>
              <a:round/>
              <a:headEnd/>
              <a:tailEnd/>
            </a:ln>
          </p:spPr>
          <p:txBody>
            <a:bodyPr/>
            <a:lstStyle/>
            <a:p>
              <a:endParaRPr lang="en-US">
                <a:latin typeface="Calibri"/>
                <a:cs typeface="Calibri"/>
              </a:endParaRPr>
            </a:p>
          </p:txBody>
        </p:sp>
        <p:sp>
          <p:nvSpPr>
            <p:cNvPr id="35893" name="Line 25"/>
            <p:cNvSpPr>
              <a:spLocks noChangeShapeType="1"/>
            </p:cNvSpPr>
            <p:nvPr/>
          </p:nvSpPr>
          <p:spPr bwMode="auto">
            <a:xfrm>
              <a:off x="1383" y="1842"/>
              <a:ext cx="181" cy="0"/>
            </a:xfrm>
            <a:prstGeom prst="line">
              <a:avLst/>
            </a:prstGeom>
            <a:noFill/>
            <a:ln w="9525">
              <a:solidFill>
                <a:schemeClr val="tx1"/>
              </a:solidFill>
              <a:round/>
              <a:headEnd/>
              <a:tailEnd/>
            </a:ln>
          </p:spPr>
          <p:txBody>
            <a:bodyPr/>
            <a:lstStyle/>
            <a:p>
              <a:endParaRPr lang="en-US">
                <a:latin typeface="Calibri"/>
                <a:cs typeface="Calibri"/>
              </a:endParaRPr>
            </a:p>
          </p:txBody>
        </p:sp>
        <p:sp>
          <p:nvSpPr>
            <p:cNvPr id="35894" name="Line 26"/>
            <p:cNvSpPr>
              <a:spLocks noChangeShapeType="1"/>
            </p:cNvSpPr>
            <p:nvPr/>
          </p:nvSpPr>
          <p:spPr bwMode="auto">
            <a:xfrm>
              <a:off x="1474" y="1888"/>
              <a:ext cx="91" cy="0"/>
            </a:xfrm>
            <a:prstGeom prst="line">
              <a:avLst/>
            </a:prstGeom>
            <a:noFill/>
            <a:ln w="9525">
              <a:solidFill>
                <a:schemeClr val="tx1"/>
              </a:solidFill>
              <a:round/>
              <a:headEnd/>
              <a:tailEnd/>
            </a:ln>
          </p:spPr>
          <p:txBody>
            <a:bodyPr/>
            <a:lstStyle/>
            <a:p>
              <a:endParaRPr lang="en-US">
                <a:latin typeface="Calibri"/>
                <a:cs typeface="Calibri"/>
              </a:endParaRPr>
            </a:p>
          </p:txBody>
        </p:sp>
      </p:grpSp>
      <p:grpSp>
        <p:nvGrpSpPr>
          <p:cNvPr id="35849" name="Group 27"/>
          <p:cNvGrpSpPr>
            <a:grpSpLocks/>
          </p:cNvGrpSpPr>
          <p:nvPr/>
        </p:nvGrpSpPr>
        <p:grpSpPr bwMode="auto">
          <a:xfrm>
            <a:off x="3490913" y="3679825"/>
            <a:ext cx="647700" cy="287338"/>
            <a:chOff x="1383" y="1752"/>
            <a:chExt cx="408" cy="181"/>
          </a:xfrm>
        </p:grpSpPr>
        <p:sp>
          <p:nvSpPr>
            <p:cNvPr id="35887" name="Oval 28"/>
            <p:cNvSpPr>
              <a:spLocks noChangeArrowheads="1"/>
            </p:cNvSpPr>
            <p:nvPr/>
          </p:nvSpPr>
          <p:spPr bwMode="auto">
            <a:xfrm>
              <a:off x="1610" y="1752"/>
              <a:ext cx="181" cy="181"/>
            </a:xfrm>
            <a:prstGeom prst="ellipse">
              <a:avLst/>
            </a:prstGeom>
            <a:gradFill rotWithShape="1">
              <a:gsLst>
                <a:gs pos="0">
                  <a:srgbClr val="E88E8E"/>
                </a:gs>
                <a:gs pos="100000">
                  <a:srgbClr val="CC0000"/>
                </a:gs>
              </a:gsLst>
              <a:path path="shape">
                <a:fillToRect l="50000" t="50000" r="50000" b="50000"/>
              </a:path>
            </a:gradFill>
            <a:ln w="9525">
              <a:noFill/>
              <a:round/>
              <a:headEnd/>
              <a:tailEnd/>
            </a:ln>
          </p:spPr>
          <p:txBody>
            <a:bodyPr wrap="none" anchor="ctr"/>
            <a:lstStyle/>
            <a:p>
              <a:endParaRPr lang="en-US">
                <a:latin typeface="Calibri"/>
                <a:cs typeface="Calibri"/>
              </a:endParaRPr>
            </a:p>
          </p:txBody>
        </p:sp>
        <p:sp>
          <p:nvSpPr>
            <p:cNvPr id="35888" name="Line 29"/>
            <p:cNvSpPr>
              <a:spLocks noChangeShapeType="1"/>
            </p:cNvSpPr>
            <p:nvPr/>
          </p:nvSpPr>
          <p:spPr bwMode="auto">
            <a:xfrm>
              <a:off x="1473" y="1797"/>
              <a:ext cx="91" cy="0"/>
            </a:xfrm>
            <a:prstGeom prst="line">
              <a:avLst/>
            </a:prstGeom>
            <a:noFill/>
            <a:ln w="9525">
              <a:solidFill>
                <a:schemeClr val="tx1"/>
              </a:solidFill>
              <a:round/>
              <a:headEnd/>
              <a:tailEnd/>
            </a:ln>
          </p:spPr>
          <p:txBody>
            <a:bodyPr/>
            <a:lstStyle/>
            <a:p>
              <a:endParaRPr lang="en-US">
                <a:latin typeface="Calibri"/>
                <a:cs typeface="Calibri"/>
              </a:endParaRPr>
            </a:p>
          </p:txBody>
        </p:sp>
        <p:sp>
          <p:nvSpPr>
            <p:cNvPr id="35889" name="Line 30"/>
            <p:cNvSpPr>
              <a:spLocks noChangeShapeType="1"/>
            </p:cNvSpPr>
            <p:nvPr/>
          </p:nvSpPr>
          <p:spPr bwMode="auto">
            <a:xfrm>
              <a:off x="1383" y="1842"/>
              <a:ext cx="181" cy="0"/>
            </a:xfrm>
            <a:prstGeom prst="line">
              <a:avLst/>
            </a:prstGeom>
            <a:noFill/>
            <a:ln w="9525">
              <a:solidFill>
                <a:schemeClr val="tx1"/>
              </a:solidFill>
              <a:round/>
              <a:headEnd/>
              <a:tailEnd/>
            </a:ln>
          </p:spPr>
          <p:txBody>
            <a:bodyPr/>
            <a:lstStyle/>
            <a:p>
              <a:endParaRPr lang="en-US">
                <a:latin typeface="Calibri"/>
                <a:cs typeface="Calibri"/>
              </a:endParaRPr>
            </a:p>
          </p:txBody>
        </p:sp>
        <p:sp>
          <p:nvSpPr>
            <p:cNvPr id="35890" name="Line 31"/>
            <p:cNvSpPr>
              <a:spLocks noChangeShapeType="1"/>
            </p:cNvSpPr>
            <p:nvPr/>
          </p:nvSpPr>
          <p:spPr bwMode="auto">
            <a:xfrm>
              <a:off x="1474" y="1888"/>
              <a:ext cx="91" cy="0"/>
            </a:xfrm>
            <a:prstGeom prst="line">
              <a:avLst/>
            </a:prstGeom>
            <a:noFill/>
            <a:ln w="9525">
              <a:solidFill>
                <a:schemeClr val="tx1"/>
              </a:solidFill>
              <a:round/>
              <a:headEnd/>
              <a:tailEnd/>
            </a:ln>
          </p:spPr>
          <p:txBody>
            <a:bodyPr/>
            <a:lstStyle/>
            <a:p>
              <a:endParaRPr lang="en-US">
                <a:latin typeface="Calibri"/>
                <a:cs typeface="Calibri"/>
              </a:endParaRPr>
            </a:p>
          </p:txBody>
        </p:sp>
      </p:grpSp>
      <p:sp>
        <p:nvSpPr>
          <p:cNvPr id="658486" name="Text Box 54"/>
          <p:cNvSpPr txBox="1">
            <a:spLocks noChangeArrowheads="1"/>
          </p:cNvSpPr>
          <p:nvPr/>
        </p:nvSpPr>
        <p:spPr bwMode="auto">
          <a:xfrm>
            <a:off x="1835150" y="4038600"/>
            <a:ext cx="2089150" cy="396875"/>
          </a:xfrm>
          <a:prstGeom prst="rect">
            <a:avLst/>
          </a:prstGeom>
          <a:noFill/>
          <a:ln w="9525">
            <a:noFill/>
            <a:miter lim="800000"/>
            <a:headEnd/>
            <a:tailEnd/>
          </a:ln>
          <a:effectLst>
            <a:outerShdw dist="28398" dir="3806097" algn="ctr" rotWithShape="0">
              <a:schemeClr val="bg1"/>
            </a:outerShdw>
          </a:effectLst>
        </p:spPr>
        <p:txBody>
          <a:bodyPr>
            <a:spAutoFit/>
          </a:bodyPr>
          <a:lstStyle/>
          <a:p>
            <a:pPr>
              <a:spcBef>
                <a:spcPct val="50000"/>
              </a:spcBef>
              <a:defRPr/>
            </a:pPr>
            <a:r>
              <a:rPr lang="en-US" baseline="0">
                <a:latin typeface="Calibri"/>
                <a:cs typeface="Calibri"/>
              </a:rPr>
              <a:t>fast electrons</a:t>
            </a:r>
          </a:p>
        </p:txBody>
      </p:sp>
      <p:sp>
        <p:nvSpPr>
          <p:cNvPr id="658487" name="Text Box 55"/>
          <p:cNvSpPr txBox="1">
            <a:spLocks noChangeArrowheads="1"/>
          </p:cNvSpPr>
          <p:nvPr/>
        </p:nvSpPr>
        <p:spPr bwMode="auto">
          <a:xfrm>
            <a:off x="3275013" y="4687888"/>
            <a:ext cx="2089150" cy="701675"/>
          </a:xfrm>
          <a:prstGeom prst="rect">
            <a:avLst/>
          </a:prstGeom>
          <a:no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baseline="0">
                <a:latin typeface="Calibri"/>
                <a:cs typeface="Calibri"/>
              </a:rPr>
              <a:t>target with heavy atoms</a:t>
            </a:r>
          </a:p>
        </p:txBody>
      </p:sp>
      <p:sp>
        <p:nvSpPr>
          <p:cNvPr id="658488" name="Text Box 56"/>
          <p:cNvSpPr txBox="1">
            <a:spLocks noChangeArrowheads="1"/>
          </p:cNvSpPr>
          <p:nvPr/>
        </p:nvSpPr>
        <p:spPr bwMode="auto">
          <a:xfrm>
            <a:off x="4787900" y="4038600"/>
            <a:ext cx="2089150" cy="396875"/>
          </a:xfrm>
          <a:prstGeom prst="rect">
            <a:avLst/>
          </a:prstGeom>
          <a:no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baseline="0">
                <a:latin typeface="Calibri"/>
                <a:cs typeface="Calibri"/>
              </a:rPr>
              <a:t>X-ray photons</a:t>
            </a:r>
          </a:p>
        </p:txBody>
      </p:sp>
      <p:sp>
        <p:nvSpPr>
          <p:cNvPr id="658490" name="Text Box 58"/>
          <p:cNvSpPr txBox="1">
            <a:spLocks noChangeArrowheads="1"/>
          </p:cNvSpPr>
          <p:nvPr/>
        </p:nvSpPr>
        <p:spPr bwMode="auto">
          <a:xfrm>
            <a:off x="395288" y="5805488"/>
            <a:ext cx="8351837" cy="396875"/>
          </a:xfrm>
          <a:prstGeom prst="rect">
            <a:avLst/>
          </a:prstGeom>
          <a:noFill/>
          <a:ln w="9525">
            <a:noFill/>
            <a:miter lim="800000"/>
            <a:headEnd/>
            <a:tailEnd/>
          </a:ln>
          <a:effectLst>
            <a:outerShdw dist="28398" dir="3806097" algn="ctr" rotWithShape="0">
              <a:schemeClr val="bg1"/>
            </a:outerShdw>
          </a:effectLst>
        </p:spPr>
        <p:txBody>
          <a:bodyPr>
            <a:spAutoFit/>
          </a:bodyPr>
          <a:lstStyle/>
          <a:p>
            <a:pPr algn="ctr">
              <a:defRPr/>
            </a:pPr>
            <a:r>
              <a:rPr lang="en-US" baseline="0">
                <a:latin typeface="Calibri"/>
                <a:cs typeface="Calibri"/>
              </a:rPr>
              <a:t>Electrons interact with inner e</a:t>
            </a:r>
            <a:r>
              <a:rPr lang="en-US">
                <a:latin typeface="Calibri"/>
                <a:cs typeface="Calibri"/>
              </a:rPr>
              <a:t>-</a:t>
            </a:r>
            <a:r>
              <a:rPr lang="en-US" baseline="0">
                <a:latin typeface="Calibri"/>
                <a:cs typeface="Calibri"/>
              </a:rPr>
              <a:t> shells of target </a:t>
            </a:r>
            <a:r>
              <a:rPr lang="en-US" sz="1600" b="0" baseline="0">
                <a:latin typeface="Calibri"/>
                <a:cs typeface="Calibri"/>
              </a:rPr>
              <a:t>(X-rays are not radioactive!)</a:t>
            </a:r>
          </a:p>
        </p:txBody>
      </p:sp>
      <p:grpSp>
        <p:nvGrpSpPr>
          <p:cNvPr id="35854" name="Group 83"/>
          <p:cNvGrpSpPr>
            <a:grpSpLocks/>
          </p:cNvGrpSpPr>
          <p:nvPr/>
        </p:nvGrpSpPr>
        <p:grpSpPr bwMode="auto">
          <a:xfrm>
            <a:off x="4859338" y="2492375"/>
            <a:ext cx="431800" cy="407988"/>
            <a:chOff x="4740" y="1162"/>
            <a:chExt cx="318" cy="291"/>
          </a:xfrm>
        </p:grpSpPr>
        <p:sp>
          <p:nvSpPr>
            <p:cNvPr id="35877" name="Oval 82"/>
            <p:cNvSpPr>
              <a:spLocks noChangeArrowheads="1"/>
            </p:cNvSpPr>
            <p:nvPr/>
          </p:nvSpPr>
          <p:spPr bwMode="auto">
            <a:xfrm>
              <a:off x="4740" y="1162"/>
              <a:ext cx="318" cy="291"/>
            </a:xfrm>
            <a:prstGeom prst="ellipse">
              <a:avLst/>
            </a:prstGeom>
            <a:solidFill>
              <a:schemeClr val="bg1"/>
            </a:solidFill>
            <a:ln w="9525">
              <a:solidFill>
                <a:schemeClr val="tx1"/>
              </a:solidFill>
              <a:round/>
              <a:headEnd/>
              <a:tailEnd/>
            </a:ln>
          </p:spPr>
          <p:txBody>
            <a:bodyPr wrap="none" anchor="ctr"/>
            <a:lstStyle/>
            <a:p>
              <a:endParaRPr lang="en-US">
                <a:latin typeface="Calibri"/>
                <a:cs typeface="Calibri"/>
              </a:endParaRPr>
            </a:p>
          </p:txBody>
        </p:sp>
        <p:grpSp>
          <p:nvGrpSpPr>
            <p:cNvPr id="35878" name="Group 73"/>
            <p:cNvGrpSpPr>
              <a:grpSpLocks/>
            </p:cNvGrpSpPr>
            <p:nvPr/>
          </p:nvGrpSpPr>
          <p:grpSpPr bwMode="auto">
            <a:xfrm>
              <a:off x="4789" y="1236"/>
              <a:ext cx="220" cy="146"/>
              <a:chOff x="3061" y="1933"/>
              <a:chExt cx="726" cy="635"/>
            </a:xfrm>
          </p:grpSpPr>
          <p:sp>
            <p:nvSpPr>
              <p:cNvPr id="35879" name="Freeform 74"/>
              <p:cNvSpPr>
                <a:spLocks/>
              </p:cNvSpPr>
              <p:nvPr/>
            </p:nvSpPr>
            <p:spPr bwMode="auto">
              <a:xfrm>
                <a:off x="3061"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solidFill>
                <a:schemeClr val="bg1"/>
              </a:solidFill>
              <a:ln w="9525">
                <a:solidFill>
                  <a:schemeClr val="tx1"/>
                </a:solidFill>
                <a:round/>
                <a:headEnd/>
                <a:tailEnd/>
              </a:ln>
            </p:spPr>
            <p:txBody>
              <a:bodyPr/>
              <a:lstStyle/>
              <a:p>
                <a:endParaRPr lang="en-US">
                  <a:latin typeface="Calibri"/>
                  <a:cs typeface="Calibri"/>
                </a:endParaRPr>
              </a:p>
            </p:txBody>
          </p:sp>
          <p:sp>
            <p:nvSpPr>
              <p:cNvPr id="35880" name="Freeform 75"/>
              <p:cNvSpPr>
                <a:spLocks/>
              </p:cNvSpPr>
              <p:nvPr/>
            </p:nvSpPr>
            <p:spPr bwMode="auto">
              <a:xfrm flipV="1">
                <a:off x="3152"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solidFill>
                <a:schemeClr val="bg1"/>
              </a:solidFill>
              <a:ln w="9525">
                <a:solidFill>
                  <a:schemeClr val="tx1"/>
                </a:solidFill>
                <a:round/>
                <a:headEnd/>
                <a:tailEnd/>
              </a:ln>
            </p:spPr>
            <p:txBody>
              <a:bodyPr/>
              <a:lstStyle/>
              <a:p>
                <a:endParaRPr lang="en-US">
                  <a:latin typeface="Calibri"/>
                  <a:cs typeface="Calibri"/>
                </a:endParaRPr>
              </a:p>
            </p:txBody>
          </p:sp>
          <p:sp>
            <p:nvSpPr>
              <p:cNvPr id="35881" name="Freeform 76"/>
              <p:cNvSpPr>
                <a:spLocks/>
              </p:cNvSpPr>
              <p:nvPr/>
            </p:nvSpPr>
            <p:spPr bwMode="auto">
              <a:xfrm>
                <a:off x="3243"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solidFill>
                <a:schemeClr val="bg1"/>
              </a:solidFill>
              <a:ln w="9525">
                <a:solidFill>
                  <a:schemeClr val="tx1"/>
                </a:solidFill>
                <a:round/>
                <a:headEnd/>
                <a:tailEnd/>
              </a:ln>
            </p:spPr>
            <p:txBody>
              <a:bodyPr/>
              <a:lstStyle/>
              <a:p>
                <a:endParaRPr lang="en-US">
                  <a:latin typeface="Calibri"/>
                  <a:cs typeface="Calibri"/>
                </a:endParaRPr>
              </a:p>
            </p:txBody>
          </p:sp>
          <p:sp>
            <p:nvSpPr>
              <p:cNvPr id="35882" name="Freeform 77"/>
              <p:cNvSpPr>
                <a:spLocks/>
              </p:cNvSpPr>
              <p:nvPr/>
            </p:nvSpPr>
            <p:spPr bwMode="auto">
              <a:xfrm flipV="1">
                <a:off x="3334"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solidFill>
                <a:schemeClr val="bg1"/>
              </a:solidFill>
              <a:ln w="9525">
                <a:solidFill>
                  <a:schemeClr val="tx1"/>
                </a:solidFill>
                <a:round/>
                <a:headEnd/>
                <a:tailEnd/>
              </a:ln>
            </p:spPr>
            <p:txBody>
              <a:bodyPr/>
              <a:lstStyle/>
              <a:p>
                <a:endParaRPr lang="en-US">
                  <a:latin typeface="Calibri"/>
                  <a:cs typeface="Calibri"/>
                </a:endParaRPr>
              </a:p>
            </p:txBody>
          </p:sp>
          <p:sp>
            <p:nvSpPr>
              <p:cNvPr id="35883" name="Freeform 78"/>
              <p:cNvSpPr>
                <a:spLocks/>
              </p:cNvSpPr>
              <p:nvPr/>
            </p:nvSpPr>
            <p:spPr bwMode="auto">
              <a:xfrm>
                <a:off x="3424"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solidFill>
                <a:schemeClr val="bg1"/>
              </a:solidFill>
              <a:ln w="9525">
                <a:solidFill>
                  <a:schemeClr val="tx1"/>
                </a:solidFill>
                <a:round/>
                <a:headEnd/>
                <a:tailEnd/>
              </a:ln>
            </p:spPr>
            <p:txBody>
              <a:bodyPr/>
              <a:lstStyle/>
              <a:p>
                <a:endParaRPr lang="en-US">
                  <a:latin typeface="Calibri"/>
                  <a:cs typeface="Calibri"/>
                </a:endParaRPr>
              </a:p>
            </p:txBody>
          </p:sp>
          <p:sp>
            <p:nvSpPr>
              <p:cNvPr id="35884" name="Freeform 79"/>
              <p:cNvSpPr>
                <a:spLocks/>
              </p:cNvSpPr>
              <p:nvPr/>
            </p:nvSpPr>
            <p:spPr bwMode="auto">
              <a:xfrm flipV="1">
                <a:off x="3515"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solidFill>
                <a:schemeClr val="bg1"/>
              </a:solidFill>
              <a:ln w="9525">
                <a:solidFill>
                  <a:schemeClr val="tx1"/>
                </a:solidFill>
                <a:round/>
                <a:headEnd/>
                <a:tailEnd/>
              </a:ln>
            </p:spPr>
            <p:txBody>
              <a:bodyPr/>
              <a:lstStyle/>
              <a:p>
                <a:endParaRPr lang="en-US">
                  <a:latin typeface="Calibri"/>
                  <a:cs typeface="Calibri"/>
                </a:endParaRPr>
              </a:p>
            </p:txBody>
          </p:sp>
          <p:sp>
            <p:nvSpPr>
              <p:cNvPr id="35885" name="Freeform 80"/>
              <p:cNvSpPr>
                <a:spLocks/>
              </p:cNvSpPr>
              <p:nvPr/>
            </p:nvSpPr>
            <p:spPr bwMode="auto">
              <a:xfrm>
                <a:off x="3605"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solidFill>
                <a:schemeClr val="bg1"/>
              </a:solidFill>
              <a:ln w="9525">
                <a:solidFill>
                  <a:schemeClr val="tx1"/>
                </a:solidFill>
                <a:round/>
                <a:headEnd/>
                <a:tailEnd/>
              </a:ln>
            </p:spPr>
            <p:txBody>
              <a:bodyPr/>
              <a:lstStyle/>
              <a:p>
                <a:endParaRPr lang="en-US">
                  <a:latin typeface="Calibri"/>
                  <a:cs typeface="Calibri"/>
                </a:endParaRPr>
              </a:p>
            </p:txBody>
          </p:sp>
          <p:sp>
            <p:nvSpPr>
              <p:cNvPr id="35886" name="Freeform 81"/>
              <p:cNvSpPr>
                <a:spLocks/>
              </p:cNvSpPr>
              <p:nvPr/>
            </p:nvSpPr>
            <p:spPr bwMode="auto">
              <a:xfrm flipV="1">
                <a:off x="3696"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solidFill>
                <a:schemeClr val="bg1"/>
              </a:solidFill>
              <a:ln w="9525">
                <a:solidFill>
                  <a:schemeClr val="tx1"/>
                </a:solidFill>
                <a:round/>
                <a:headEnd/>
                <a:tailEnd type="triangle" w="med" len="med"/>
              </a:ln>
            </p:spPr>
            <p:txBody>
              <a:bodyPr/>
              <a:lstStyle/>
              <a:p>
                <a:endParaRPr lang="en-US">
                  <a:latin typeface="Calibri"/>
                  <a:cs typeface="Calibri"/>
                </a:endParaRPr>
              </a:p>
            </p:txBody>
          </p:sp>
        </p:grpSp>
      </p:grpSp>
      <p:grpSp>
        <p:nvGrpSpPr>
          <p:cNvPr id="35855" name="Group 84"/>
          <p:cNvGrpSpPr>
            <a:grpSpLocks/>
          </p:cNvGrpSpPr>
          <p:nvPr/>
        </p:nvGrpSpPr>
        <p:grpSpPr bwMode="auto">
          <a:xfrm>
            <a:off x="5364163" y="2876550"/>
            <a:ext cx="431800" cy="407988"/>
            <a:chOff x="4740" y="1162"/>
            <a:chExt cx="318" cy="291"/>
          </a:xfrm>
        </p:grpSpPr>
        <p:sp>
          <p:nvSpPr>
            <p:cNvPr id="35867" name="Oval 85"/>
            <p:cNvSpPr>
              <a:spLocks noChangeArrowheads="1"/>
            </p:cNvSpPr>
            <p:nvPr/>
          </p:nvSpPr>
          <p:spPr bwMode="auto">
            <a:xfrm>
              <a:off x="4740" y="1162"/>
              <a:ext cx="318" cy="291"/>
            </a:xfrm>
            <a:prstGeom prst="ellipse">
              <a:avLst/>
            </a:prstGeom>
            <a:solidFill>
              <a:schemeClr val="bg1"/>
            </a:solidFill>
            <a:ln w="9525">
              <a:solidFill>
                <a:schemeClr val="tx1"/>
              </a:solidFill>
              <a:round/>
              <a:headEnd/>
              <a:tailEnd/>
            </a:ln>
          </p:spPr>
          <p:txBody>
            <a:bodyPr wrap="none" anchor="ctr"/>
            <a:lstStyle/>
            <a:p>
              <a:endParaRPr lang="en-US">
                <a:latin typeface="Calibri"/>
                <a:cs typeface="Calibri"/>
              </a:endParaRPr>
            </a:p>
          </p:txBody>
        </p:sp>
        <p:grpSp>
          <p:nvGrpSpPr>
            <p:cNvPr id="35868" name="Group 86"/>
            <p:cNvGrpSpPr>
              <a:grpSpLocks/>
            </p:cNvGrpSpPr>
            <p:nvPr/>
          </p:nvGrpSpPr>
          <p:grpSpPr bwMode="auto">
            <a:xfrm>
              <a:off x="4789" y="1236"/>
              <a:ext cx="220" cy="146"/>
              <a:chOff x="3061" y="1933"/>
              <a:chExt cx="726" cy="635"/>
            </a:xfrm>
          </p:grpSpPr>
          <p:sp>
            <p:nvSpPr>
              <p:cNvPr id="35869" name="Freeform 87"/>
              <p:cNvSpPr>
                <a:spLocks/>
              </p:cNvSpPr>
              <p:nvPr/>
            </p:nvSpPr>
            <p:spPr bwMode="auto">
              <a:xfrm>
                <a:off x="3061"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solidFill>
                <a:schemeClr val="bg1"/>
              </a:solidFill>
              <a:ln w="9525">
                <a:solidFill>
                  <a:schemeClr val="tx1"/>
                </a:solidFill>
                <a:round/>
                <a:headEnd/>
                <a:tailEnd/>
              </a:ln>
            </p:spPr>
            <p:txBody>
              <a:bodyPr/>
              <a:lstStyle/>
              <a:p>
                <a:endParaRPr lang="en-US">
                  <a:latin typeface="Calibri"/>
                  <a:cs typeface="Calibri"/>
                </a:endParaRPr>
              </a:p>
            </p:txBody>
          </p:sp>
          <p:sp>
            <p:nvSpPr>
              <p:cNvPr id="35870" name="Freeform 88"/>
              <p:cNvSpPr>
                <a:spLocks/>
              </p:cNvSpPr>
              <p:nvPr/>
            </p:nvSpPr>
            <p:spPr bwMode="auto">
              <a:xfrm flipV="1">
                <a:off x="3152"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solidFill>
                <a:schemeClr val="bg1"/>
              </a:solidFill>
              <a:ln w="9525">
                <a:solidFill>
                  <a:schemeClr val="tx1"/>
                </a:solidFill>
                <a:round/>
                <a:headEnd/>
                <a:tailEnd/>
              </a:ln>
            </p:spPr>
            <p:txBody>
              <a:bodyPr/>
              <a:lstStyle/>
              <a:p>
                <a:endParaRPr lang="en-US">
                  <a:latin typeface="Calibri"/>
                  <a:cs typeface="Calibri"/>
                </a:endParaRPr>
              </a:p>
            </p:txBody>
          </p:sp>
          <p:sp>
            <p:nvSpPr>
              <p:cNvPr id="35871" name="Freeform 89"/>
              <p:cNvSpPr>
                <a:spLocks/>
              </p:cNvSpPr>
              <p:nvPr/>
            </p:nvSpPr>
            <p:spPr bwMode="auto">
              <a:xfrm>
                <a:off x="3243"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solidFill>
                <a:schemeClr val="bg1"/>
              </a:solidFill>
              <a:ln w="9525">
                <a:solidFill>
                  <a:schemeClr val="tx1"/>
                </a:solidFill>
                <a:round/>
                <a:headEnd/>
                <a:tailEnd/>
              </a:ln>
            </p:spPr>
            <p:txBody>
              <a:bodyPr/>
              <a:lstStyle/>
              <a:p>
                <a:endParaRPr lang="en-US">
                  <a:latin typeface="Calibri"/>
                  <a:cs typeface="Calibri"/>
                </a:endParaRPr>
              </a:p>
            </p:txBody>
          </p:sp>
          <p:sp>
            <p:nvSpPr>
              <p:cNvPr id="35872" name="Freeform 90"/>
              <p:cNvSpPr>
                <a:spLocks/>
              </p:cNvSpPr>
              <p:nvPr/>
            </p:nvSpPr>
            <p:spPr bwMode="auto">
              <a:xfrm flipV="1">
                <a:off x="3334"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solidFill>
                <a:schemeClr val="bg1"/>
              </a:solidFill>
              <a:ln w="9525">
                <a:solidFill>
                  <a:schemeClr val="tx1"/>
                </a:solidFill>
                <a:round/>
                <a:headEnd/>
                <a:tailEnd/>
              </a:ln>
            </p:spPr>
            <p:txBody>
              <a:bodyPr/>
              <a:lstStyle/>
              <a:p>
                <a:endParaRPr lang="en-US">
                  <a:latin typeface="Calibri"/>
                  <a:cs typeface="Calibri"/>
                </a:endParaRPr>
              </a:p>
            </p:txBody>
          </p:sp>
          <p:sp>
            <p:nvSpPr>
              <p:cNvPr id="35873" name="Freeform 91"/>
              <p:cNvSpPr>
                <a:spLocks/>
              </p:cNvSpPr>
              <p:nvPr/>
            </p:nvSpPr>
            <p:spPr bwMode="auto">
              <a:xfrm>
                <a:off x="3424"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solidFill>
                <a:schemeClr val="bg1"/>
              </a:solidFill>
              <a:ln w="9525">
                <a:solidFill>
                  <a:schemeClr val="tx1"/>
                </a:solidFill>
                <a:round/>
                <a:headEnd/>
                <a:tailEnd/>
              </a:ln>
            </p:spPr>
            <p:txBody>
              <a:bodyPr/>
              <a:lstStyle/>
              <a:p>
                <a:endParaRPr lang="en-US">
                  <a:latin typeface="Calibri"/>
                  <a:cs typeface="Calibri"/>
                </a:endParaRPr>
              </a:p>
            </p:txBody>
          </p:sp>
          <p:sp>
            <p:nvSpPr>
              <p:cNvPr id="35874" name="Freeform 92"/>
              <p:cNvSpPr>
                <a:spLocks/>
              </p:cNvSpPr>
              <p:nvPr/>
            </p:nvSpPr>
            <p:spPr bwMode="auto">
              <a:xfrm flipV="1">
                <a:off x="3515"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solidFill>
                <a:schemeClr val="bg1"/>
              </a:solidFill>
              <a:ln w="9525">
                <a:solidFill>
                  <a:schemeClr val="tx1"/>
                </a:solidFill>
                <a:round/>
                <a:headEnd/>
                <a:tailEnd/>
              </a:ln>
            </p:spPr>
            <p:txBody>
              <a:bodyPr/>
              <a:lstStyle/>
              <a:p>
                <a:endParaRPr lang="en-US">
                  <a:latin typeface="Calibri"/>
                  <a:cs typeface="Calibri"/>
                </a:endParaRPr>
              </a:p>
            </p:txBody>
          </p:sp>
          <p:sp>
            <p:nvSpPr>
              <p:cNvPr id="35875" name="Freeform 93"/>
              <p:cNvSpPr>
                <a:spLocks/>
              </p:cNvSpPr>
              <p:nvPr/>
            </p:nvSpPr>
            <p:spPr bwMode="auto">
              <a:xfrm>
                <a:off x="3605"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solidFill>
                <a:schemeClr val="bg1"/>
              </a:solidFill>
              <a:ln w="9525">
                <a:solidFill>
                  <a:schemeClr val="tx1"/>
                </a:solidFill>
                <a:round/>
                <a:headEnd/>
                <a:tailEnd/>
              </a:ln>
            </p:spPr>
            <p:txBody>
              <a:bodyPr/>
              <a:lstStyle/>
              <a:p>
                <a:endParaRPr lang="en-US">
                  <a:latin typeface="Calibri"/>
                  <a:cs typeface="Calibri"/>
                </a:endParaRPr>
              </a:p>
            </p:txBody>
          </p:sp>
          <p:sp>
            <p:nvSpPr>
              <p:cNvPr id="35876" name="Freeform 94"/>
              <p:cNvSpPr>
                <a:spLocks/>
              </p:cNvSpPr>
              <p:nvPr/>
            </p:nvSpPr>
            <p:spPr bwMode="auto">
              <a:xfrm flipV="1">
                <a:off x="3696"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solidFill>
                <a:schemeClr val="bg1"/>
              </a:solidFill>
              <a:ln w="9525">
                <a:solidFill>
                  <a:schemeClr val="tx1"/>
                </a:solidFill>
                <a:round/>
                <a:headEnd/>
                <a:tailEnd type="triangle" w="med" len="med"/>
              </a:ln>
            </p:spPr>
            <p:txBody>
              <a:bodyPr/>
              <a:lstStyle/>
              <a:p>
                <a:endParaRPr lang="en-US">
                  <a:latin typeface="Calibri"/>
                  <a:cs typeface="Calibri"/>
                </a:endParaRPr>
              </a:p>
            </p:txBody>
          </p:sp>
        </p:grpSp>
      </p:grpSp>
      <p:grpSp>
        <p:nvGrpSpPr>
          <p:cNvPr id="35856" name="Group 95"/>
          <p:cNvGrpSpPr>
            <a:grpSpLocks/>
          </p:cNvGrpSpPr>
          <p:nvPr/>
        </p:nvGrpSpPr>
        <p:grpSpPr bwMode="auto">
          <a:xfrm>
            <a:off x="6011863" y="2660650"/>
            <a:ext cx="431800" cy="407988"/>
            <a:chOff x="4740" y="1162"/>
            <a:chExt cx="318" cy="291"/>
          </a:xfrm>
        </p:grpSpPr>
        <p:sp>
          <p:nvSpPr>
            <p:cNvPr id="35857" name="Oval 96"/>
            <p:cNvSpPr>
              <a:spLocks noChangeArrowheads="1"/>
            </p:cNvSpPr>
            <p:nvPr/>
          </p:nvSpPr>
          <p:spPr bwMode="auto">
            <a:xfrm>
              <a:off x="4740" y="1162"/>
              <a:ext cx="318" cy="291"/>
            </a:xfrm>
            <a:prstGeom prst="ellipse">
              <a:avLst/>
            </a:prstGeom>
            <a:solidFill>
              <a:schemeClr val="bg1"/>
            </a:solidFill>
            <a:ln w="9525">
              <a:solidFill>
                <a:schemeClr val="tx1"/>
              </a:solidFill>
              <a:round/>
              <a:headEnd/>
              <a:tailEnd/>
            </a:ln>
          </p:spPr>
          <p:txBody>
            <a:bodyPr wrap="none" anchor="ctr"/>
            <a:lstStyle/>
            <a:p>
              <a:endParaRPr lang="en-US">
                <a:latin typeface="Calibri"/>
                <a:cs typeface="Calibri"/>
              </a:endParaRPr>
            </a:p>
          </p:txBody>
        </p:sp>
        <p:grpSp>
          <p:nvGrpSpPr>
            <p:cNvPr id="35858" name="Group 97"/>
            <p:cNvGrpSpPr>
              <a:grpSpLocks/>
            </p:cNvGrpSpPr>
            <p:nvPr/>
          </p:nvGrpSpPr>
          <p:grpSpPr bwMode="auto">
            <a:xfrm>
              <a:off x="4789" y="1236"/>
              <a:ext cx="220" cy="146"/>
              <a:chOff x="3061" y="1933"/>
              <a:chExt cx="726" cy="635"/>
            </a:xfrm>
          </p:grpSpPr>
          <p:sp>
            <p:nvSpPr>
              <p:cNvPr id="35859" name="Freeform 98"/>
              <p:cNvSpPr>
                <a:spLocks/>
              </p:cNvSpPr>
              <p:nvPr/>
            </p:nvSpPr>
            <p:spPr bwMode="auto">
              <a:xfrm>
                <a:off x="3061"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solidFill>
                <a:schemeClr val="bg1"/>
              </a:solidFill>
              <a:ln w="9525">
                <a:solidFill>
                  <a:schemeClr val="tx1"/>
                </a:solidFill>
                <a:round/>
                <a:headEnd/>
                <a:tailEnd/>
              </a:ln>
            </p:spPr>
            <p:txBody>
              <a:bodyPr/>
              <a:lstStyle/>
              <a:p>
                <a:endParaRPr lang="en-US">
                  <a:latin typeface="Calibri"/>
                  <a:cs typeface="Calibri"/>
                </a:endParaRPr>
              </a:p>
            </p:txBody>
          </p:sp>
          <p:sp>
            <p:nvSpPr>
              <p:cNvPr id="35860" name="Freeform 99"/>
              <p:cNvSpPr>
                <a:spLocks/>
              </p:cNvSpPr>
              <p:nvPr/>
            </p:nvSpPr>
            <p:spPr bwMode="auto">
              <a:xfrm flipV="1">
                <a:off x="3152"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solidFill>
                <a:schemeClr val="bg1"/>
              </a:solidFill>
              <a:ln w="9525">
                <a:solidFill>
                  <a:schemeClr val="tx1"/>
                </a:solidFill>
                <a:round/>
                <a:headEnd/>
                <a:tailEnd/>
              </a:ln>
            </p:spPr>
            <p:txBody>
              <a:bodyPr/>
              <a:lstStyle/>
              <a:p>
                <a:endParaRPr lang="en-US">
                  <a:latin typeface="Calibri"/>
                  <a:cs typeface="Calibri"/>
                </a:endParaRPr>
              </a:p>
            </p:txBody>
          </p:sp>
          <p:sp>
            <p:nvSpPr>
              <p:cNvPr id="35861" name="Freeform 100"/>
              <p:cNvSpPr>
                <a:spLocks/>
              </p:cNvSpPr>
              <p:nvPr/>
            </p:nvSpPr>
            <p:spPr bwMode="auto">
              <a:xfrm>
                <a:off x="3243"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solidFill>
                <a:schemeClr val="bg1"/>
              </a:solidFill>
              <a:ln w="9525">
                <a:solidFill>
                  <a:schemeClr val="tx1"/>
                </a:solidFill>
                <a:round/>
                <a:headEnd/>
                <a:tailEnd/>
              </a:ln>
            </p:spPr>
            <p:txBody>
              <a:bodyPr/>
              <a:lstStyle/>
              <a:p>
                <a:endParaRPr lang="en-US">
                  <a:latin typeface="Calibri"/>
                  <a:cs typeface="Calibri"/>
                </a:endParaRPr>
              </a:p>
            </p:txBody>
          </p:sp>
          <p:sp>
            <p:nvSpPr>
              <p:cNvPr id="35862" name="Freeform 101"/>
              <p:cNvSpPr>
                <a:spLocks/>
              </p:cNvSpPr>
              <p:nvPr/>
            </p:nvSpPr>
            <p:spPr bwMode="auto">
              <a:xfrm flipV="1">
                <a:off x="3334"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solidFill>
                <a:schemeClr val="bg1"/>
              </a:solidFill>
              <a:ln w="9525">
                <a:solidFill>
                  <a:schemeClr val="tx1"/>
                </a:solidFill>
                <a:round/>
                <a:headEnd/>
                <a:tailEnd/>
              </a:ln>
            </p:spPr>
            <p:txBody>
              <a:bodyPr/>
              <a:lstStyle/>
              <a:p>
                <a:endParaRPr lang="en-US">
                  <a:latin typeface="Calibri"/>
                  <a:cs typeface="Calibri"/>
                </a:endParaRPr>
              </a:p>
            </p:txBody>
          </p:sp>
          <p:sp>
            <p:nvSpPr>
              <p:cNvPr id="35863" name="Freeform 102"/>
              <p:cNvSpPr>
                <a:spLocks/>
              </p:cNvSpPr>
              <p:nvPr/>
            </p:nvSpPr>
            <p:spPr bwMode="auto">
              <a:xfrm>
                <a:off x="3424"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solidFill>
                <a:schemeClr val="bg1"/>
              </a:solidFill>
              <a:ln w="9525">
                <a:solidFill>
                  <a:schemeClr val="tx1"/>
                </a:solidFill>
                <a:round/>
                <a:headEnd/>
                <a:tailEnd/>
              </a:ln>
            </p:spPr>
            <p:txBody>
              <a:bodyPr/>
              <a:lstStyle/>
              <a:p>
                <a:endParaRPr lang="en-US">
                  <a:latin typeface="Calibri"/>
                  <a:cs typeface="Calibri"/>
                </a:endParaRPr>
              </a:p>
            </p:txBody>
          </p:sp>
          <p:sp>
            <p:nvSpPr>
              <p:cNvPr id="35864" name="Freeform 103"/>
              <p:cNvSpPr>
                <a:spLocks/>
              </p:cNvSpPr>
              <p:nvPr/>
            </p:nvSpPr>
            <p:spPr bwMode="auto">
              <a:xfrm flipV="1">
                <a:off x="3515"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solidFill>
                <a:schemeClr val="bg1"/>
              </a:solidFill>
              <a:ln w="9525">
                <a:solidFill>
                  <a:schemeClr val="tx1"/>
                </a:solidFill>
                <a:round/>
                <a:headEnd/>
                <a:tailEnd/>
              </a:ln>
            </p:spPr>
            <p:txBody>
              <a:bodyPr/>
              <a:lstStyle/>
              <a:p>
                <a:endParaRPr lang="en-US">
                  <a:latin typeface="Calibri"/>
                  <a:cs typeface="Calibri"/>
                </a:endParaRPr>
              </a:p>
            </p:txBody>
          </p:sp>
          <p:sp>
            <p:nvSpPr>
              <p:cNvPr id="35865" name="Freeform 104"/>
              <p:cNvSpPr>
                <a:spLocks/>
              </p:cNvSpPr>
              <p:nvPr/>
            </p:nvSpPr>
            <p:spPr bwMode="auto">
              <a:xfrm>
                <a:off x="3605"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solidFill>
                <a:schemeClr val="bg1"/>
              </a:solidFill>
              <a:ln w="9525">
                <a:solidFill>
                  <a:schemeClr val="tx1"/>
                </a:solidFill>
                <a:round/>
                <a:headEnd/>
                <a:tailEnd/>
              </a:ln>
            </p:spPr>
            <p:txBody>
              <a:bodyPr/>
              <a:lstStyle/>
              <a:p>
                <a:endParaRPr lang="en-US">
                  <a:latin typeface="Calibri"/>
                  <a:cs typeface="Calibri"/>
                </a:endParaRPr>
              </a:p>
            </p:txBody>
          </p:sp>
          <p:sp>
            <p:nvSpPr>
              <p:cNvPr id="35866" name="Freeform 105"/>
              <p:cNvSpPr>
                <a:spLocks/>
              </p:cNvSpPr>
              <p:nvPr/>
            </p:nvSpPr>
            <p:spPr bwMode="auto">
              <a:xfrm flipV="1">
                <a:off x="3696"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solidFill>
                <a:schemeClr val="bg1"/>
              </a:solidFill>
              <a:ln w="9525">
                <a:solidFill>
                  <a:schemeClr val="tx1"/>
                </a:solidFill>
                <a:round/>
                <a:headEnd/>
                <a:tailEnd type="triangle" w="med" len="med"/>
              </a:ln>
            </p:spPr>
            <p:txBody>
              <a:bodyPr/>
              <a:lstStyle/>
              <a:p>
                <a:endParaRPr lang="en-US">
                  <a:latin typeface="Calibri"/>
                  <a:cs typeface="Calibri"/>
                </a:endParaRPr>
              </a:p>
            </p:txBody>
          </p:sp>
        </p:grpSp>
      </p:grpSp>
      <p:sp>
        <p:nvSpPr>
          <p:cNvPr id="3" name="Slide Number Placeholder 2">
            <a:extLst>
              <a:ext uri="{FF2B5EF4-FFF2-40B4-BE49-F238E27FC236}">
                <a16:creationId xmlns:a16="http://schemas.microsoft.com/office/drawing/2014/main" id="{CB86AF36-581A-9D4E-98BC-CA2C3FD6B3D7}"/>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22</a:t>
            </a:fld>
            <a:endParaRPr lang="en-US"/>
          </a:p>
        </p:txBody>
      </p:sp>
    </p:spTree>
    <p:extLst>
      <p:ext uri="{BB962C8B-B14F-4D97-AF65-F5344CB8AC3E}">
        <p14:creationId xmlns:p14="http://schemas.microsoft.com/office/powerpoint/2010/main" val="426881258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4"/>
          <p:cNvSpPr>
            <a:spLocks noGrp="1" noChangeArrowheads="1"/>
          </p:cNvSpPr>
          <p:nvPr>
            <p:ph type="title"/>
          </p:nvPr>
        </p:nvSpPr>
        <p:spPr/>
        <p:txBody>
          <a:bodyPr/>
          <a:lstStyle/>
          <a:p>
            <a:pPr eaLnBrk="1" hangingPunct="1"/>
            <a:r>
              <a:rPr lang="en-US">
                <a:latin typeface="Calibri"/>
                <a:cs typeface="Calibri"/>
              </a:rPr>
              <a:t>Generation – X-ray tube</a:t>
            </a:r>
          </a:p>
        </p:txBody>
      </p:sp>
      <p:pic>
        <p:nvPicPr>
          <p:cNvPr id="36867" name="Picture 6"/>
          <p:cNvPicPr>
            <a:picLocks noChangeAspect="1" noChangeArrowheads="1"/>
          </p:cNvPicPr>
          <p:nvPr/>
        </p:nvPicPr>
        <p:blipFill>
          <a:blip r:embed="rId3">
            <a:grayscl/>
          </a:blip>
          <a:srcRect/>
          <a:stretch>
            <a:fillRect/>
          </a:stretch>
        </p:blipFill>
        <p:spPr bwMode="auto">
          <a:xfrm>
            <a:off x="1403350" y="1268413"/>
            <a:ext cx="6337300" cy="3862387"/>
          </a:xfrm>
          <a:prstGeom prst="rect">
            <a:avLst/>
          </a:prstGeom>
          <a:noFill/>
          <a:ln w="9525">
            <a:noFill/>
            <a:miter lim="800000"/>
            <a:headEnd/>
            <a:tailEnd/>
          </a:ln>
        </p:spPr>
      </p:pic>
      <p:sp>
        <p:nvSpPr>
          <p:cNvPr id="36868" name="Oval 9"/>
          <p:cNvSpPr>
            <a:spLocks noChangeArrowheads="1"/>
          </p:cNvSpPr>
          <p:nvPr/>
        </p:nvSpPr>
        <p:spPr bwMode="auto">
          <a:xfrm>
            <a:off x="3394075" y="2971800"/>
            <a:ext cx="144463" cy="144463"/>
          </a:xfrm>
          <a:prstGeom prst="ellipse">
            <a:avLst/>
          </a:prstGeom>
          <a:gradFill rotWithShape="1">
            <a:gsLst>
              <a:gs pos="0">
                <a:srgbClr val="E88E8E"/>
              </a:gs>
              <a:gs pos="100000">
                <a:srgbClr val="CC0000"/>
              </a:gs>
            </a:gsLst>
            <a:path path="shape">
              <a:fillToRect l="50000" t="50000" r="50000" b="50000"/>
            </a:path>
          </a:gradFill>
          <a:ln w="9525">
            <a:noFill/>
            <a:round/>
            <a:headEnd/>
            <a:tailEnd/>
          </a:ln>
        </p:spPr>
        <p:txBody>
          <a:bodyPr wrap="none" anchor="ctr"/>
          <a:lstStyle/>
          <a:p>
            <a:endParaRPr lang="en-US">
              <a:latin typeface="Calibri"/>
              <a:cs typeface="Calibri"/>
            </a:endParaRPr>
          </a:p>
        </p:txBody>
      </p:sp>
      <p:sp>
        <p:nvSpPr>
          <p:cNvPr id="36872" name="Oval 13"/>
          <p:cNvSpPr>
            <a:spLocks noChangeArrowheads="1"/>
          </p:cNvSpPr>
          <p:nvPr/>
        </p:nvSpPr>
        <p:spPr bwMode="auto">
          <a:xfrm>
            <a:off x="3563938" y="3213100"/>
            <a:ext cx="144462" cy="144463"/>
          </a:xfrm>
          <a:prstGeom prst="ellipse">
            <a:avLst/>
          </a:prstGeom>
          <a:gradFill rotWithShape="1">
            <a:gsLst>
              <a:gs pos="0">
                <a:srgbClr val="E88E8E"/>
              </a:gs>
              <a:gs pos="100000">
                <a:srgbClr val="CC0000"/>
              </a:gs>
            </a:gsLst>
            <a:path path="shape">
              <a:fillToRect l="50000" t="50000" r="50000" b="50000"/>
            </a:path>
          </a:gradFill>
          <a:ln w="9525">
            <a:noFill/>
            <a:round/>
            <a:headEnd/>
            <a:tailEnd/>
          </a:ln>
        </p:spPr>
        <p:txBody>
          <a:bodyPr wrap="none" anchor="ctr"/>
          <a:lstStyle/>
          <a:p>
            <a:endParaRPr lang="en-US">
              <a:latin typeface="Calibri"/>
              <a:cs typeface="Calibri"/>
            </a:endParaRPr>
          </a:p>
        </p:txBody>
      </p:sp>
      <p:sp>
        <p:nvSpPr>
          <p:cNvPr id="36873" name="Oval 14"/>
          <p:cNvSpPr>
            <a:spLocks noChangeArrowheads="1"/>
          </p:cNvSpPr>
          <p:nvPr/>
        </p:nvSpPr>
        <p:spPr bwMode="auto">
          <a:xfrm>
            <a:off x="3876675" y="3055938"/>
            <a:ext cx="144463" cy="144462"/>
          </a:xfrm>
          <a:prstGeom prst="ellipse">
            <a:avLst/>
          </a:prstGeom>
          <a:gradFill rotWithShape="1">
            <a:gsLst>
              <a:gs pos="0">
                <a:srgbClr val="E88E8E"/>
              </a:gs>
              <a:gs pos="100000">
                <a:srgbClr val="CC0000"/>
              </a:gs>
            </a:gsLst>
            <a:path path="shape">
              <a:fillToRect l="50000" t="50000" r="50000" b="50000"/>
            </a:path>
          </a:gradFill>
          <a:ln w="9525">
            <a:noFill/>
            <a:round/>
            <a:headEnd/>
            <a:tailEnd/>
          </a:ln>
        </p:spPr>
        <p:txBody>
          <a:bodyPr wrap="none" anchor="ctr"/>
          <a:lstStyle/>
          <a:p>
            <a:endParaRPr lang="en-US">
              <a:latin typeface="Calibri"/>
              <a:cs typeface="Calibri"/>
            </a:endParaRPr>
          </a:p>
        </p:txBody>
      </p:sp>
      <p:sp>
        <p:nvSpPr>
          <p:cNvPr id="36874" name="Rectangle 16"/>
          <p:cNvSpPr>
            <a:spLocks noChangeArrowheads="1"/>
          </p:cNvSpPr>
          <p:nvPr/>
        </p:nvSpPr>
        <p:spPr bwMode="auto">
          <a:xfrm>
            <a:off x="804863" y="5695950"/>
            <a:ext cx="7799387" cy="396875"/>
          </a:xfrm>
          <a:prstGeom prst="rect">
            <a:avLst/>
          </a:prstGeom>
          <a:noFill/>
          <a:ln w="9525">
            <a:noFill/>
            <a:miter lim="800000"/>
            <a:headEnd/>
            <a:tailEnd/>
          </a:ln>
        </p:spPr>
        <p:txBody>
          <a:bodyPr>
            <a:spAutoFit/>
          </a:bodyPr>
          <a:lstStyle/>
          <a:p>
            <a:pPr algn="ctr"/>
            <a:r>
              <a:rPr lang="en-US" baseline="0">
                <a:latin typeface="Calibri"/>
                <a:cs typeface="Calibri"/>
              </a:rPr>
              <a:t>Acceleration of electron in vacuum tube </a:t>
            </a:r>
            <a:r>
              <a:rPr lang="en-US" sz="1600" b="0" baseline="0">
                <a:latin typeface="Calibri"/>
                <a:cs typeface="Calibri"/>
              </a:rPr>
              <a:t>( U</a:t>
            </a:r>
            <a:r>
              <a:rPr lang="en-US" sz="1600" b="0" baseline="-25000">
                <a:latin typeface="Calibri"/>
                <a:cs typeface="Calibri"/>
              </a:rPr>
              <a:t>A</a:t>
            </a:r>
            <a:r>
              <a:rPr lang="en-US" sz="1600" b="0" baseline="0">
                <a:latin typeface="Calibri"/>
                <a:cs typeface="Calibri"/>
              </a:rPr>
              <a:t> = 30-200 kV, I</a:t>
            </a:r>
            <a:r>
              <a:rPr lang="en-US" sz="1600" b="0" baseline="-25000">
                <a:latin typeface="Calibri"/>
                <a:cs typeface="Calibri"/>
              </a:rPr>
              <a:t>A</a:t>
            </a:r>
            <a:r>
              <a:rPr lang="en-US" sz="1600" b="0" baseline="0">
                <a:latin typeface="Calibri"/>
                <a:cs typeface="Calibri"/>
              </a:rPr>
              <a:t> = 50-100 mA)</a:t>
            </a:r>
          </a:p>
        </p:txBody>
      </p:sp>
      <p:sp>
        <p:nvSpPr>
          <p:cNvPr id="3" name="Slide Number Placeholder 2">
            <a:extLst>
              <a:ext uri="{FF2B5EF4-FFF2-40B4-BE49-F238E27FC236}">
                <a16:creationId xmlns:a16="http://schemas.microsoft.com/office/drawing/2014/main" id="{86D81849-7788-A949-896D-570AD0191FF8}"/>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23</a:t>
            </a:fld>
            <a:endParaRPr lang="en-US"/>
          </a:p>
        </p:txBody>
      </p:sp>
    </p:spTree>
    <p:extLst>
      <p:ext uri="{BB962C8B-B14F-4D97-AF65-F5344CB8AC3E}">
        <p14:creationId xmlns:p14="http://schemas.microsoft.com/office/powerpoint/2010/main" val="404125162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64"/>
          <p:cNvSpPr>
            <a:spLocks noGrp="1" noChangeArrowheads="1"/>
          </p:cNvSpPr>
          <p:nvPr>
            <p:ph type="title"/>
          </p:nvPr>
        </p:nvSpPr>
        <p:spPr/>
        <p:txBody>
          <a:bodyPr/>
          <a:lstStyle/>
          <a:p>
            <a:pPr eaLnBrk="1" hangingPunct="1"/>
            <a:r>
              <a:rPr lang="en-US">
                <a:latin typeface="Calibri"/>
                <a:cs typeface="Calibri"/>
              </a:rPr>
              <a:t>Generation – Bremsstrahlung </a:t>
            </a:r>
          </a:p>
        </p:txBody>
      </p:sp>
      <p:sp>
        <p:nvSpPr>
          <p:cNvPr id="38915" name="Rectangle 169"/>
          <p:cNvSpPr>
            <a:spLocks noChangeArrowheads="1"/>
          </p:cNvSpPr>
          <p:nvPr/>
        </p:nvSpPr>
        <p:spPr bwMode="auto">
          <a:xfrm>
            <a:off x="395288" y="4508500"/>
            <a:ext cx="8424862" cy="1778000"/>
          </a:xfrm>
          <a:prstGeom prst="rect">
            <a:avLst/>
          </a:prstGeom>
          <a:noFill/>
          <a:ln w="9525">
            <a:noFill/>
            <a:miter lim="800000"/>
            <a:headEnd/>
            <a:tailEnd/>
          </a:ln>
        </p:spPr>
        <p:txBody>
          <a:bodyPr>
            <a:spAutoFit/>
          </a:bodyPr>
          <a:lstStyle/>
          <a:p>
            <a:pPr>
              <a:lnSpc>
                <a:spcPct val="120000"/>
              </a:lnSpc>
            </a:pPr>
            <a:r>
              <a:rPr lang="en-US" baseline="0">
                <a:latin typeface="Calibri"/>
                <a:cs typeface="Calibri"/>
              </a:rPr>
              <a:t>Fast-moving electron decelerates when it swings around a heavy nucleus:</a:t>
            </a:r>
          </a:p>
          <a:p>
            <a:pPr lvl="1">
              <a:lnSpc>
                <a:spcPct val="120000"/>
              </a:lnSpc>
              <a:buFont typeface="ETH Light" pitchFamily="2" charset="0"/>
              <a:buChar char="•"/>
            </a:pPr>
            <a:r>
              <a:rPr lang="en-US" sz="1800" b="0" baseline="0">
                <a:latin typeface="Calibri"/>
                <a:cs typeface="Calibri"/>
              </a:rPr>
              <a:t> electron interacts with electrons in outer shells	</a:t>
            </a:r>
          </a:p>
          <a:p>
            <a:pPr lvl="1">
              <a:lnSpc>
                <a:spcPct val="120000"/>
              </a:lnSpc>
              <a:buFont typeface="ETH Light" pitchFamily="2" charset="0"/>
              <a:buChar char="•"/>
            </a:pPr>
            <a:r>
              <a:rPr lang="en-US" sz="1800" b="0" baseline="0">
                <a:latin typeface="Calibri"/>
                <a:cs typeface="Calibri"/>
              </a:rPr>
              <a:t> energy depends on distance at which electron passes nuclei</a:t>
            </a:r>
          </a:p>
          <a:p>
            <a:pPr lvl="1">
              <a:lnSpc>
                <a:spcPct val="120000"/>
              </a:lnSpc>
              <a:buFont typeface="ETH Light" pitchFamily="2" charset="0"/>
              <a:buChar char="•"/>
            </a:pPr>
            <a:r>
              <a:rPr lang="en-US" sz="1800" b="0" baseline="0">
                <a:latin typeface="Calibri"/>
                <a:cs typeface="Calibri"/>
              </a:rPr>
              <a:t> spectrum continuous 0 -&gt; E</a:t>
            </a:r>
            <a:r>
              <a:rPr lang="en-US" sz="1800" b="0" baseline="-25000">
                <a:latin typeface="Calibri"/>
                <a:cs typeface="Calibri"/>
              </a:rPr>
              <a:t>max</a:t>
            </a:r>
          </a:p>
          <a:p>
            <a:pPr lvl="1">
              <a:lnSpc>
                <a:spcPct val="120000"/>
              </a:lnSpc>
              <a:buFont typeface="ETH Light" pitchFamily="2" charset="0"/>
              <a:buChar char="•"/>
            </a:pPr>
            <a:r>
              <a:rPr lang="en-US" sz="1800" b="0" baseline="0">
                <a:latin typeface="Calibri"/>
                <a:cs typeface="Calibri"/>
              </a:rPr>
              <a:t> interaction depends on Z value and E</a:t>
            </a:r>
            <a:r>
              <a:rPr lang="en-US" sz="1800" b="0">
                <a:latin typeface="Calibri"/>
                <a:cs typeface="Calibri"/>
              </a:rPr>
              <a:t> </a:t>
            </a:r>
            <a:r>
              <a:rPr lang="en-US" sz="1800" b="0" baseline="0">
                <a:latin typeface="Calibri"/>
                <a:cs typeface="Calibri"/>
              </a:rPr>
              <a:t>of electrons</a:t>
            </a:r>
          </a:p>
        </p:txBody>
      </p:sp>
      <p:sp>
        <p:nvSpPr>
          <p:cNvPr id="38916" name="Oval 170"/>
          <p:cNvSpPr>
            <a:spLocks noChangeArrowheads="1"/>
          </p:cNvSpPr>
          <p:nvPr/>
        </p:nvSpPr>
        <p:spPr bwMode="auto">
          <a:xfrm>
            <a:off x="3492500" y="2781300"/>
            <a:ext cx="1368425" cy="1368425"/>
          </a:xfrm>
          <a:prstGeom prst="ellipse">
            <a:avLst/>
          </a:prstGeom>
          <a:gradFill rotWithShape="1">
            <a:gsLst>
              <a:gs pos="0">
                <a:srgbClr val="DDDDDD"/>
              </a:gs>
              <a:gs pos="100000">
                <a:srgbClr val="666666"/>
              </a:gs>
            </a:gsLst>
            <a:path path="shape">
              <a:fillToRect l="50000" t="50000" r="50000" b="50000"/>
            </a:path>
          </a:gradFill>
          <a:ln w="9525">
            <a:noFill/>
            <a:round/>
            <a:headEnd/>
            <a:tailEnd/>
          </a:ln>
        </p:spPr>
        <p:txBody>
          <a:bodyPr wrap="none" anchor="ctr"/>
          <a:lstStyle/>
          <a:p>
            <a:endParaRPr lang="en-US">
              <a:latin typeface="Calibri"/>
              <a:cs typeface="Calibri"/>
            </a:endParaRPr>
          </a:p>
        </p:txBody>
      </p:sp>
      <p:sp>
        <p:nvSpPr>
          <p:cNvPr id="572587" name="Text Box 171"/>
          <p:cNvSpPr txBox="1">
            <a:spLocks noChangeArrowheads="1"/>
          </p:cNvSpPr>
          <p:nvPr/>
        </p:nvSpPr>
        <p:spPr bwMode="auto">
          <a:xfrm>
            <a:off x="1547813" y="2854325"/>
            <a:ext cx="2089150" cy="396875"/>
          </a:xfrm>
          <a:prstGeom prst="rect">
            <a:avLst/>
          </a:prstGeom>
          <a:no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baseline="0">
                <a:latin typeface="Calibri"/>
                <a:cs typeface="Calibri"/>
              </a:rPr>
              <a:t>electron</a:t>
            </a:r>
          </a:p>
        </p:txBody>
      </p:sp>
      <p:sp>
        <p:nvSpPr>
          <p:cNvPr id="572588" name="Text Box 172"/>
          <p:cNvSpPr txBox="1">
            <a:spLocks noChangeArrowheads="1"/>
          </p:cNvSpPr>
          <p:nvPr/>
        </p:nvSpPr>
        <p:spPr bwMode="auto">
          <a:xfrm>
            <a:off x="3132138" y="3249613"/>
            <a:ext cx="2089150" cy="396875"/>
          </a:xfrm>
          <a:prstGeom prst="rect">
            <a:avLst/>
          </a:prstGeom>
          <a:no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baseline="0">
                <a:latin typeface="Calibri"/>
                <a:cs typeface="Calibri"/>
              </a:rPr>
              <a:t>nucleus</a:t>
            </a:r>
          </a:p>
        </p:txBody>
      </p:sp>
      <p:grpSp>
        <p:nvGrpSpPr>
          <p:cNvPr id="38919" name="Group 173"/>
          <p:cNvGrpSpPr>
            <a:grpSpLocks/>
          </p:cNvGrpSpPr>
          <p:nvPr/>
        </p:nvGrpSpPr>
        <p:grpSpPr bwMode="auto">
          <a:xfrm>
            <a:off x="2052638" y="2493963"/>
            <a:ext cx="647700" cy="287337"/>
            <a:chOff x="1383" y="1752"/>
            <a:chExt cx="408" cy="181"/>
          </a:xfrm>
        </p:grpSpPr>
        <p:sp>
          <p:nvSpPr>
            <p:cNvPr id="38936" name="Oval 174"/>
            <p:cNvSpPr>
              <a:spLocks noChangeArrowheads="1"/>
            </p:cNvSpPr>
            <p:nvPr/>
          </p:nvSpPr>
          <p:spPr bwMode="auto">
            <a:xfrm>
              <a:off x="1610" y="1752"/>
              <a:ext cx="181" cy="181"/>
            </a:xfrm>
            <a:prstGeom prst="ellipse">
              <a:avLst/>
            </a:prstGeom>
            <a:gradFill rotWithShape="1">
              <a:gsLst>
                <a:gs pos="0">
                  <a:srgbClr val="E88E8E"/>
                </a:gs>
                <a:gs pos="100000">
                  <a:srgbClr val="CC0000"/>
                </a:gs>
              </a:gsLst>
              <a:path path="shape">
                <a:fillToRect l="50000" t="50000" r="50000" b="50000"/>
              </a:path>
            </a:gradFill>
            <a:ln w="9525">
              <a:noFill/>
              <a:round/>
              <a:headEnd/>
              <a:tailEnd/>
            </a:ln>
          </p:spPr>
          <p:txBody>
            <a:bodyPr wrap="none" anchor="ctr"/>
            <a:lstStyle/>
            <a:p>
              <a:endParaRPr lang="en-US">
                <a:latin typeface="Calibri"/>
                <a:cs typeface="Calibri"/>
              </a:endParaRPr>
            </a:p>
          </p:txBody>
        </p:sp>
        <p:sp>
          <p:nvSpPr>
            <p:cNvPr id="38937" name="Line 175"/>
            <p:cNvSpPr>
              <a:spLocks noChangeShapeType="1"/>
            </p:cNvSpPr>
            <p:nvPr/>
          </p:nvSpPr>
          <p:spPr bwMode="auto">
            <a:xfrm>
              <a:off x="1473" y="1797"/>
              <a:ext cx="91" cy="0"/>
            </a:xfrm>
            <a:prstGeom prst="line">
              <a:avLst/>
            </a:prstGeom>
            <a:noFill/>
            <a:ln w="9525">
              <a:solidFill>
                <a:schemeClr val="tx1"/>
              </a:solidFill>
              <a:round/>
              <a:headEnd/>
              <a:tailEnd/>
            </a:ln>
          </p:spPr>
          <p:txBody>
            <a:bodyPr/>
            <a:lstStyle/>
            <a:p>
              <a:endParaRPr lang="en-US">
                <a:latin typeface="Calibri"/>
                <a:cs typeface="Calibri"/>
              </a:endParaRPr>
            </a:p>
          </p:txBody>
        </p:sp>
        <p:sp>
          <p:nvSpPr>
            <p:cNvPr id="38938" name="Line 176"/>
            <p:cNvSpPr>
              <a:spLocks noChangeShapeType="1"/>
            </p:cNvSpPr>
            <p:nvPr/>
          </p:nvSpPr>
          <p:spPr bwMode="auto">
            <a:xfrm>
              <a:off x="1383" y="1842"/>
              <a:ext cx="181" cy="0"/>
            </a:xfrm>
            <a:prstGeom prst="line">
              <a:avLst/>
            </a:prstGeom>
            <a:noFill/>
            <a:ln w="9525">
              <a:solidFill>
                <a:schemeClr val="tx1"/>
              </a:solidFill>
              <a:round/>
              <a:headEnd/>
              <a:tailEnd/>
            </a:ln>
          </p:spPr>
          <p:txBody>
            <a:bodyPr/>
            <a:lstStyle/>
            <a:p>
              <a:endParaRPr lang="en-US">
                <a:latin typeface="Calibri"/>
                <a:cs typeface="Calibri"/>
              </a:endParaRPr>
            </a:p>
          </p:txBody>
        </p:sp>
        <p:sp>
          <p:nvSpPr>
            <p:cNvPr id="38939" name="Line 177"/>
            <p:cNvSpPr>
              <a:spLocks noChangeShapeType="1"/>
            </p:cNvSpPr>
            <p:nvPr/>
          </p:nvSpPr>
          <p:spPr bwMode="auto">
            <a:xfrm>
              <a:off x="1474" y="1888"/>
              <a:ext cx="91" cy="0"/>
            </a:xfrm>
            <a:prstGeom prst="line">
              <a:avLst/>
            </a:prstGeom>
            <a:noFill/>
            <a:ln w="9525">
              <a:solidFill>
                <a:schemeClr val="tx1"/>
              </a:solidFill>
              <a:round/>
              <a:headEnd/>
              <a:tailEnd/>
            </a:ln>
          </p:spPr>
          <p:txBody>
            <a:bodyPr/>
            <a:lstStyle/>
            <a:p>
              <a:endParaRPr lang="en-US">
                <a:latin typeface="Calibri"/>
                <a:cs typeface="Calibri"/>
              </a:endParaRPr>
            </a:p>
          </p:txBody>
        </p:sp>
      </p:grpSp>
      <p:sp>
        <p:nvSpPr>
          <p:cNvPr id="38920" name="Freeform 178"/>
          <p:cNvSpPr>
            <a:spLocks/>
          </p:cNvSpPr>
          <p:nvPr/>
        </p:nvSpPr>
        <p:spPr bwMode="auto">
          <a:xfrm>
            <a:off x="2844800" y="2614613"/>
            <a:ext cx="3167063" cy="1031875"/>
          </a:xfrm>
          <a:custGeom>
            <a:avLst/>
            <a:gdLst>
              <a:gd name="T0" fmla="*/ 0 w 1995"/>
              <a:gd name="T1" fmla="*/ 2147483647 h 650"/>
              <a:gd name="T2" fmla="*/ 2147483647 w 1995"/>
              <a:gd name="T3" fmla="*/ 2147483647 h 650"/>
              <a:gd name="T4" fmla="*/ 2147483647 w 1995"/>
              <a:gd name="T5" fmla="*/ 2147483647 h 650"/>
              <a:gd name="T6" fmla="*/ 2147483647 w 1995"/>
              <a:gd name="T7" fmla="*/ 2147483647 h 650"/>
              <a:gd name="T8" fmla="*/ 2147483647 w 1995"/>
              <a:gd name="T9" fmla="*/ 2147483647 h 650"/>
              <a:gd name="T10" fmla="*/ 0 60000 65536"/>
              <a:gd name="T11" fmla="*/ 0 60000 65536"/>
              <a:gd name="T12" fmla="*/ 0 60000 65536"/>
              <a:gd name="T13" fmla="*/ 0 60000 65536"/>
              <a:gd name="T14" fmla="*/ 0 60000 65536"/>
              <a:gd name="T15" fmla="*/ 0 w 1995"/>
              <a:gd name="T16" fmla="*/ 0 h 650"/>
              <a:gd name="T17" fmla="*/ 1995 w 1995"/>
              <a:gd name="T18" fmla="*/ 650 h 650"/>
            </a:gdLst>
            <a:ahLst/>
            <a:cxnLst>
              <a:cxn ang="T10">
                <a:pos x="T0" y="T1"/>
              </a:cxn>
              <a:cxn ang="T11">
                <a:pos x="T2" y="T3"/>
              </a:cxn>
              <a:cxn ang="T12">
                <a:pos x="T4" y="T5"/>
              </a:cxn>
              <a:cxn ang="T13">
                <a:pos x="T6" y="T7"/>
              </a:cxn>
              <a:cxn ang="T14">
                <a:pos x="T8" y="T9"/>
              </a:cxn>
            </a:cxnLst>
            <a:rect l="T15" t="T16" r="T17" b="T18"/>
            <a:pathLst>
              <a:path w="1995" h="650">
                <a:moveTo>
                  <a:pt x="0" y="15"/>
                </a:moveTo>
                <a:cubicBezTo>
                  <a:pt x="287" y="7"/>
                  <a:pt x="575" y="0"/>
                  <a:pt x="771" y="15"/>
                </a:cubicBezTo>
                <a:cubicBezTo>
                  <a:pt x="967" y="30"/>
                  <a:pt x="1036" y="45"/>
                  <a:pt x="1179" y="105"/>
                </a:cubicBezTo>
                <a:cubicBezTo>
                  <a:pt x="1322" y="165"/>
                  <a:pt x="1496" y="286"/>
                  <a:pt x="1632" y="377"/>
                </a:cubicBezTo>
                <a:cubicBezTo>
                  <a:pt x="1768" y="468"/>
                  <a:pt x="1881" y="559"/>
                  <a:pt x="1995" y="650"/>
                </a:cubicBezTo>
              </a:path>
            </a:pathLst>
          </a:custGeom>
          <a:noFill/>
          <a:ln w="9525">
            <a:solidFill>
              <a:schemeClr val="tx1"/>
            </a:solidFill>
            <a:round/>
            <a:headEnd/>
            <a:tailEnd type="triangle" w="med" len="med"/>
          </a:ln>
        </p:spPr>
        <p:txBody>
          <a:bodyPr/>
          <a:lstStyle/>
          <a:p>
            <a:endParaRPr lang="en-US">
              <a:latin typeface="Calibri"/>
              <a:cs typeface="Calibri"/>
            </a:endParaRPr>
          </a:p>
        </p:txBody>
      </p:sp>
      <p:sp>
        <p:nvSpPr>
          <p:cNvPr id="572595" name="Text Box 179"/>
          <p:cNvSpPr txBox="1">
            <a:spLocks noChangeArrowheads="1"/>
          </p:cNvSpPr>
          <p:nvPr/>
        </p:nvSpPr>
        <p:spPr bwMode="auto">
          <a:xfrm>
            <a:off x="1979613" y="2241550"/>
            <a:ext cx="2089150" cy="396875"/>
          </a:xfrm>
          <a:prstGeom prst="rect">
            <a:avLst/>
          </a:prstGeom>
          <a:no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baseline="0">
                <a:latin typeface="Calibri"/>
                <a:cs typeface="Calibri"/>
              </a:rPr>
              <a:t>fast</a:t>
            </a:r>
          </a:p>
        </p:txBody>
      </p:sp>
      <p:sp>
        <p:nvSpPr>
          <p:cNvPr id="572596" name="Text Box 180"/>
          <p:cNvSpPr txBox="1">
            <a:spLocks noChangeArrowheads="1"/>
          </p:cNvSpPr>
          <p:nvPr/>
        </p:nvSpPr>
        <p:spPr bwMode="auto">
          <a:xfrm rot="2212194">
            <a:off x="4860925" y="3070225"/>
            <a:ext cx="2089150" cy="396875"/>
          </a:xfrm>
          <a:prstGeom prst="rect">
            <a:avLst/>
          </a:prstGeom>
          <a:no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baseline="0">
                <a:latin typeface="Calibri"/>
                <a:cs typeface="Calibri"/>
              </a:rPr>
              <a:t>slower</a:t>
            </a:r>
          </a:p>
        </p:txBody>
      </p:sp>
      <p:grpSp>
        <p:nvGrpSpPr>
          <p:cNvPr id="38923" name="Group 181"/>
          <p:cNvGrpSpPr>
            <a:grpSpLocks/>
          </p:cNvGrpSpPr>
          <p:nvPr/>
        </p:nvGrpSpPr>
        <p:grpSpPr bwMode="auto">
          <a:xfrm rot="-3779429">
            <a:off x="4430712" y="1985963"/>
            <a:ext cx="1006475" cy="292100"/>
            <a:chOff x="3061" y="1933"/>
            <a:chExt cx="726" cy="635"/>
          </a:xfrm>
        </p:grpSpPr>
        <p:sp>
          <p:nvSpPr>
            <p:cNvPr id="38928" name="Freeform 182"/>
            <p:cNvSpPr>
              <a:spLocks/>
            </p:cNvSpPr>
            <p:nvPr/>
          </p:nvSpPr>
          <p:spPr bwMode="auto">
            <a:xfrm>
              <a:off x="3061"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9525">
              <a:solidFill>
                <a:schemeClr val="tx1"/>
              </a:solidFill>
              <a:round/>
              <a:headEnd/>
              <a:tailEnd/>
            </a:ln>
          </p:spPr>
          <p:txBody>
            <a:bodyPr/>
            <a:lstStyle/>
            <a:p>
              <a:endParaRPr lang="en-US">
                <a:latin typeface="Calibri"/>
                <a:cs typeface="Calibri"/>
              </a:endParaRPr>
            </a:p>
          </p:txBody>
        </p:sp>
        <p:sp>
          <p:nvSpPr>
            <p:cNvPr id="38929" name="Freeform 183"/>
            <p:cNvSpPr>
              <a:spLocks/>
            </p:cNvSpPr>
            <p:nvPr/>
          </p:nvSpPr>
          <p:spPr bwMode="auto">
            <a:xfrm flipV="1">
              <a:off x="3152"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9525">
              <a:solidFill>
                <a:schemeClr val="tx1"/>
              </a:solidFill>
              <a:round/>
              <a:headEnd/>
              <a:tailEnd/>
            </a:ln>
          </p:spPr>
          <p:txBody>
            <a:bodyPr/>
            <a:lstStyle/>
            <a:p>
              <a:endParaRPr lang="en-US">
                <a:latin typeface="Calibri"/>
                <a:cs typeface="Calibri"/>
              </a:endParaRPr>
            </a:p>
          </p:txBody>
        </p:sp>
        <p:sp>
          <p:nvSpPr>
            <p:cNvPr id="38930" name="Freeform 184"/>
            <p:cNvSpPr>
              <a:spLocks/>
            </p:cNvSpPr>
            <p:nvPr/>
          </p:nvSpPr>
          <p:spPr bwMode="auto">
            <a:xfrm>
              <a:off x="3243"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9525">
              <a:solidFill>
                <a:schemeClr val="tx1"/>
              </a:solidFill>
              <a:round/>
              <a:headEnd/>
              <a:tailEnd/>
            </a:ln>
          </p:spPr>
          <p:txBody>
            <a:bodyPr/>
            <a:lstStyle/>
            <a:p>
              <a:endParaRPr lang="en-US">
                <a:latin typeface="Calibri"/>
                <a:cs typeface="Calibri"/>
              </a:endParaRPr>
            </a:p>
          </p:txBody>
        </p:sp>
        <p:sp>
          <p:nvSpPr>
            <p:cNvPr id="38931" name="Freeform 185"/>
            <p:cNvSpPr>
              <a:spLocks/>
            </p:cNvSpPr>
            <p:nvPr/>
          </p:nvSpPr>
          <p:spPr bwMode="auto">
            <a:xfrm flipV="1">
              <a:off x="3334"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9525">
              <a:solidFill>
                <a:schemeClr val="tx1"/>
              </a:solidFill>
              <a:round/>
              <a:headEnd/>
              <a:tailEnd/>
            </a:ln>
          </p:spPr>
          <p:txBody>
            <a:bodyPr/>
            <a:lstStyle/>
            <a:p>
              <a:endParaRPr lang="en-US">
                <a:latin typeface="Calibri"/>
                <a:cs typeface="Calibri"/>
              </a:endParaRPr>
            </a:p>
          </p:txBody>
        </p:sp>
        <p:sp>
          <p:nvSpPr>
            <p:cNvPr id="38932" name="Freeform 186"/>
            <p:cNvSpPr>
              <a:spLocks/>
            </p:cNvSpPr>
            <p:nvPr/>
          </p:nvSpPr>
          <p:spPr bwMode="auto">
            <a:xfrm>
              <a:off x="3424"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9525">
              <a:solidFill>
                <a:schemeClr val="tx1"/>
              </a:solidFill>
              <a:round/>
              <a:headEnd/>
              <a:tailEnd/>
            </a:ln>
          </p:spPr>
          <p:txBody>
            <a:bodyPr/>
            <a:lstStyle/>
            <a:p>
              <a:endParaRPr lang="en-US">
                <a:latin typeface="Calibri"/>
                <a:cs typeface="Calibri"/>
              </a:endParaRPr>
            </a:p>
          </p:txBody>
        </p:sp>
        <p:sp>
          <p:nvSpPr>
            <p:cNvPr id="38933" name="Freeform 187"/>
            <p:cNvSpPr>
              <a:spLocks/>
            </p:cNvSpPr>
            <p:nvPr/>
          </p:nvSpPr>
          <p:spPr bwMode="auto">
            <a:xfrm flipV="1">
              <a:off x="3515"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9525">
              <a:solidFill>
                <a:schemeClr val="tx1"/>
              </a:solidFill>
              <a:round/>
              <a:headEnd/>
              <a:tailEnd/>
            </a:ln>
          </p:spPr>
          <p:txBody>
            <a:bodyPr/>
            <a:lstStyle/>
            <a:p>
              <a:endParaRPr lang="en-US">
                <a:latin typeface="Calibri"/>
                <a:cs typeface="Calibri"/>
              </a:endParaRPr>
            </a:p>
          </p:txBody>
        </p:sp>
        <p:sp>
          <p:nvSpPr>
            <p:cNvPr id="38934" name="Freeform 188"/>
            <p:cNvSpPr>
              <a:spLocks/>
            </p:cNvSpPr>
            <p:nvPr/>
          </p:nvSpPr>
          <p:spPr bwMode="auto">
            <a:xfrm>
              <a:off x="3605"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9525">
              <a:solidFill>
                <a:schemeClr val="tx1"/>
              </a:solidFill>
              <a:round/>
              <a:headEnd/>
              <a:tailEnd/>
            </a:ln>
          </p:spPr>
          <p:txBody>
            <a:bodyPr/>
            <a:lstStyle/>
            <a:p>
              <a:endParaRPr lang="en-US">
                <a:latin typeface="Calibri"/>
                <a:cs typeface="Calibri"/>
              </a:endParaRPr>
            </a:p>
          </p:txBody>
        </p:sp>
        <p:sp>
          <p:nvSpPr>
            <p:cNvPr id="38935" name="Freeform 189"/>
            <p:cNvSpPr>
              <a:spLocks/>
            </p:cNvSpPr>
            <p:nvPr/>
          </p:nvSpPr>
          <p:spPr bwMode="auto">
            <a:xfrm flipV="1">
              <a:off x="3696"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9525">
              <a:solidFill>
                <a:schemeClr val="tx1"/>
              </a:solidFill>
              <a:round/>
              <a:headEnd/>
              <a:tailEnd type="triangle" w="med" len="med"/>
            </a:ln>
          </p:spPr>
          <p:txBody>
            <a:bodyPr/>
            <a:lstStyle/>
            <a:p>
              <a:endParaRPr lang="en-US">
                <a:latin typeface="Calibri"/>
                <a:cs typeface="Calibri"/>
              </a:endParaRPr>
            </a:p>
          </p:txBody>
        </p:sp>
      </p:grpSp>
      <p:sp>
        <p:nvSpPr>
          <p:cNvPr id="572606" name="Text Box 190"/>
          <p:cNvSpPr txBox="1">
            <a:spLocks noChangeArrowheads="1"/>
          </p:cNvSpPr>
          <p:nvPr/>
        </p:nvSpPr>
        <p:spPr bwMode="auto">
          <a:xfrm>
            <a:off x="5148263" y="1844675"/>
            <a:ext cx="2089150" cy="396875"/>
          </a:xfrm>
          <a:prstGeom prst="rect">
            <a:avLst/>
          </a:prstGeom>
          <a:no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baseline="0">
                <a:latin typeface="Calibri"/>
                <a:cs typeface="Calibri"/>
              </a:rPr>
              <a:t>X-ray photon</a:t>
            </a:r>
          </a:p>
        </p:txBody>
      </p:sp>
      <p:sp>
        <p:nvSpPr>
          <p:cNvPr id="38925" name="Line 191"/>
          <p:cNvSpPr>
            <a:spLocks noChangeShapeType="1"/>
          </p:cNvSpPr>
          <p:nvPr/>
        </p:nvSpPr>
        <p:spPr bwMode="auto">
          <a:xfrm flipV="1">
            <a:off x="5292725" y="1125538"/>
            <a:ext cx="215900" cy="360362"/>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sp>
        <p:nvSpPr>
          <p:cNvPr id="572608" name="Text Box 192"/>
          <p:cNvSpPr txBox="1">
            <a:spLocks noChangeArrowheads="1"/>
          </p:cNvSpPr>
          <p:nvPr/>
        </p:nvSpPr>
        <p:spPr bwMode="auto">
          <a:xfrm>
            <a:off x="4500563" y="1198563"/>
            <a:ext cx="2089150" cy="396875"/>
          </a:xfrm>
          <a:prstGeom prst="rect">
            <a:avLst/>
          </a:prstGeom>
          <a:no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baseline="0">
                <a:latin typeface="Calibri"/>
                <a:cs typeface="Calibri"/>
              </a:rPr>
              <a:t>c</a:t>
            </a:r>
          </a:p>
        </p:txBody>
      </p:sp>
      <p:sp>
        <p:nvSpPr>
          <p:cNvPr id="3" name="Slide Number Placeholder 2">
            <a:extLst>
              <a:ext uri="{FF2B5EF4-FFF2-40B4-BE49-F238E27FC236}">
                <a16:creationId xmlns:a16="http://schemas.microsoft.com/office/drawing/2014/main" id="{8A624634-19AA-6541-823D-50F23CDA0D77}"/>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24</a:t>
            </a:fld>
            <a:endParaRPr lang="en-US"/>
          </a:p>
        </p:txBody>
      </p:sp>
    </p:spTree>
    <p:extLst>
      <p:ext uri="{BB962C8B-B14F-4D97-AF65-F5344CB8AC3E}">
        <p14:creationId xmlns:p14="http://schemas.microsoft.com/office/powerpoint/2010/main" val="113490654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62"/>
          <p:cNvSpPr>
            <a:spLocks noGrp="1" noChangeArrowheads="1"/>
          </p:cNvSpPr>
          <p:nvPr>
            <p:ph type="title"/>
          </p:nvPr>
        </p:nvSpPr>
        <p:spPr/>
        <p:txBody>
          <a:bodyPr/>
          <a:lstStyle/>
          <a:p>
            <a:pPr eaLnBrk="1" hangingPunct="1"/>
            <a:r>
              <a:rPr lang="en-US">
                <a:latin typeface="Calibri"/>
                <a:cs typeface="Calibri"/>
              </a:rPr>
              <a:t>Generation – Characteristic radiation</a:t>
            </a:r>
          </a:p>
        </p:txBody>
      </p:sp>
      <p:grpSp>
        <p:nvGrpSpPr>
          <p:cNvPr id="40963" name="Group 171"/>
          <p:cNvGrpSpPr>
            <a:grpSpLocks/>
          </p:cNvGrpSpPr>
          <p:nvPr/>
        </p:nvGrpSpPr>
        <p:grpSpPr bwMode="auto">
          <a:xfrm>
            <a:off x="1403350" y="2530475"/>
            <a:ext cx="1584325" cy="1584325"/>
            <a:chOff x="2381" y="709"/>
            <a:chExt cx="998" cy="998"/>
          </a:xfrm>
        </p:grpSpPr>
        <p:sp>
          <p:nvSpPr>
            <p:cNvPr id="41011" name="Oval 167"/>
            <p:cNvSpPr>
              <a:spLocks noChangeArrowheads="1"/>
            </p:cNvSpPr>
            <p:nvPr/>
          </p:nvSpPr>
          <p:spPr bwMode="auto">
            <a:xfrm>
              <a:off x="2744" y="1071"/>
              <a:ext cx="272" cy="272"/>
            </a:xfrm>
            <a:prstGeom prst="ellipse">
              <a:avLst/>
            </a:prstGeom>
            <a:gradFill rotWithShape="1">
              <a:gsLst>
                <a:gs pos="0">
                  <a:srgbClr val="DDDDDD"/>
                </a:gs>
                <a:gs pos="100000">
                  <a:srgbClr val="666666"/>
                </a:gs>
              </a:gsLst>
              <a:path path="shape">
                <a:fillToRect l="50000" t="50000" r="50000" b="50000"/>
              </a:path>
            </a:gradFill>
            <a:ln w="9525">
              <a:noFill/>
              <a:round/>
              <a:headEnd/>
              <a:tailEnd/>
            </a:ln>
          </p:spPr>
          <p:txBody>
            <a:bodyPr wrap="none" anchor="ctr"/>
            <a:lstStyle/>
            <a:p>
              <a:endParaRPr lang="en-US">
                <a:latin typeface="Calibri"/>
                <a:cs typeface="Calibri"/>
              </a:endParaRPr>
            </a:p>
          </p:txBody>
        </p:sp>
        <p:sp>
          <p:nvSpPr>
            <p:cNvPr id="41012" name="Oval 168"/>
            <p:cNvSpPr>
              <a:spLocks noChangeArrowheads="1"/>
            </p:cNvSpPr>
            <p:nvPr/>
          </p:nvSpPr>
          <p:spPr bwMode="auto">
            <a:xfrm>
              <a:off x="2563" y="890"/>
              <a:ext cx="635" cy="635"/>
            </a:xfrm>
            <a:prstGeom prst="ellipse">
              <a:avLst/>
            </a:prstGeom>
            <a:noFill/>
            <a:ln w="9525">
              <a:solidFill>
                <a:schemeClr val="tx1"/>
              </a:solidFill>
              <a:prstDash val="dash"/>
              <a:round/>
              <a:headEnd/>
              <a:tailEnd/>
            </a:ln>
          </p:spPr>
          <p:txBody>
            <a:bodyPr wrap="none" anchor="ctr"/>
            <a:lstStyle/>
            <a:p>
              <a:endParaRPr lang="en-US">
                <a:latin typeface="Calibri"/>
                <a:cs typeface="Calibri"/>
              </a:endParaRPr>
            </a:p>
          </p:txBody>
        </p:sp>
        <p:sp>
          <p:nvSpPr>
            <p:cNvPr id="575657" name="Text Box 169"/>
            <p:cNvSpPr txBox="1">
              <a:spLocks noChangeArrowheads="1"/>
            </p:cNvSpPr>
            <p:nvPr/>
          </p:nvSpPr>
          <p:spPr bwMode="auto">
            <a:xfrm>
              <a:off x="2563" y="1072"/>
              <a:ext cx="635" cy="250"/>
            </a:xfrm>
            <a:prstGeom prst="rect">
              <a:avLst/>
            </a:prstGeom>
            <a:no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baseline="0">
                  <a:latin typeface="Calibri"/>
                  <a:cs typeface="Calibri"/>
                </a:rPr>
                <a:t>+</a:t>
              </a:r>
            </a:p>
          </p:txBody>
        </p:sp>
        <p:sp>
          <p:nvSpPr>
            <p:cNvPr id="41014" name="Oval 170"/>
            <p:cNvSpPr>
              <a:spLocks noChangeArrowheads="1"/>
            </p:cNvSpPr>
            <p:nvPr/>
          </p:nvSpPr>
          <p:spPr bwMode="auto">
            <a:xfrm>
              <a:off x="2381" y="709"/>
              <a:ext cx="998" cy="998"/>
            </a:xfrm>
            <a:prstGeom prst="ellipse">
              <a:avLst/>
            </a:prstGeom>
            <a:noFill/>
            <a:ln w="9525">
              <a:solidFill>
                <a:schemeClr val="tx1"/>
              </a:solidFill>
              <a:prstDash val="dash"/>
              <a:round/>
              <a:headEnd/>
              <a:tailEnd/>
            </a:ln>
          </p:spPr>
          <p:txBody>
            <a:bodyPr wrap="none" anchor="ctr"/>
            <a:lstStyle/>
            <a:p>
              <a:endParaRPr lang="en-US">
                <a:latin typeface="Calibri"/>
                <a:cs typeface="Calibri"/>
              </a:endParaRPr>
            </a:p>
          </p:txBody>
        </p:sp>
      </p:grpSp>
      <p:sp>
        <p:nvSpPr>
          <p:cNvPr id="40964" name="Oval 173"/>
          <p:cNvSpPr>
            <a:spLocks noChangeArrowheads="1"/>
          </p:cNvSpPr>
          <p:nvPr/>
        </p:nvSpPr>
        <p:spPr bwMode="auto">
          <a:xfrm>
            <a:off x="611188" y="3178175"/>
            <a:ext cx="287337" cy="287338"/>
          </a:xfrm>
          <a:prstGeom prst="ellipse">
            <a:avLst/>
          </a:prstGeom>
          <a:gradFill rotWithShape="1">
            <a:gsLst>
              <a:gs pos="0">
                <a:srgbClr val="E88E8E"/>
              </a:gs>
              <a:gs pos="100000">
                <a:srgbClr val="CC0000"/>
              </a:gs>
            </a:gsLst>
            <a:path path="shape">
              <a:fillToRect l="50000" t="50000" r="50000" b="50000"/>
            </a:path>
          </a:gradFill>
          <a:ln w="9525">
            <a:noFill/>
            <a:round/>
            <a:headEnd/>
            <a:tailEnd/>
          </a:ln>
        </p:spPr>
        <p:txBody>
          <a:bodyPr wrap="none" anchor="ctr"/>
          <a:lstStyle/>
          <a:p>
            <a:endParaRPr lang="en-US">
              <a:latin typeface="Calibri"/>
              <a:cs typeface="Calibri"/>
            </a:endParaRPr>
          </a:p>
        </p:txBody>
      </p:sp>
      <p:sp>
        <p:nvSpPr>
          <p:cNvPr id="40965" name="Line 174"/>
          <p:cNvSpPr>
            <a:spLocks noChangeShapeType="1"/>
          </p:cNvSpPr>
          <p:nvPr/>
        </p:nvSpPr>
        <p:spPr bwMode="auto">
          <a:xfrm>
            <a:off x="393700" y="3249613"/>
            <a:ext cx="144463" cy="0"/>
          </a:xfrm>
          <a:prstGeom prst="line">
            <a:avLst/>
          </a:prstGeom>
          <a:noFill/>
          <a:ln w="9525">
            <a:solidFill>
              <a:schemeClr val="tx1"/>
            </a:solidFill>
            <a:round/>
            <a:headEnd/>
            <a:tailEnd/>
          </a:ln>
        </p:spPr>
        <p:txBody>
          <a:bodyPr/>
          <a:lstStyle/>
          <a:p>
            <a:endParaRPr lang="en-US">
              <a:latin typeface="Calibri"/>
              <a:cs typeface="Calibri"/>
            </a:endParaRPr>
          </a:p>
        </p:txBody>
      </p:sp>
      <p:sp>
        <p:nvSpPr>
          <p:cNvPr id="40966" name="Line 175"/>
          <p:cNvSpPr>
            <a:spLocks noChangeShapeType="1"/>
          </p:cNvSpPr>
          <p:nvPr/>
        </p:nvSpPr>
        <p:spPr bwMode="auto">
          <a:xfrm>
            <a:off x="250825" y="3321050"/>
            <a:ext cx="287338" cy="0"/>
          </a:xfrm>
          <a:prstGeom prst="line">
            <a:avLst/>
          </a:prstGeom>
          <a:noFill/>
          <a:ln w="9525">
            <a:solidFill>
              <a:schemeClr val="tx1"/>
            </a:solidFill>
            <a:round/>
            <a:headEnd/>
            <a:tailEnd/>
          </a:ln>
        </p:spPr>
        <p:txBody>
          <a:bodyPr/>
          <a:lstStyle/>
          <a:p>
            <a:endParaRPr lang="en-US">
              <a:latin typeface="Calibri"/>
              <a:cs typeface="Calibri"/>
            </a:endParaRPr>
          </a:p>
        </p:txBody>
      </p:sp>
      <p:sp>
        <p:nvSpPr>
          <p:cNvPr id="40967" name="Line 176"/>
          <p:cNvSpPr>
            <a:spLocks noChangeShapeType="1"/>
          </p:cNvSpPr>
          <p:nvPr/>
        </p:nvSpPr>
        <p:spPr bwMode="auto">
          <a:xfrm>
            <a:off x="395288" y="3394075"/>
            <a:ext cx="144462" cy="0"/>
          </a:xfrm>
          <a:prstGeom prst="line">
            <a:avLst/>
          </a:prstGeom>
          <a:noFill/>
          <a:ln w="9525">
            <a:solidFill>
              <a:schemeClr val="tx1"/>
            </a:solidFill>
            <a:round/>
            <a:headEnd/>
            <a:tailEnd/>
          </a:ln>
        </p:spPr>
        <p:txBody>
          <a:bodyPr/>
          <a:lstStyle/>
          <a:p>
            <a:endParaRPr lang="en-US">
              <a:latin typeface="Calibri"/>
              <a:cs typeface="Calibri"/>
            </a:endParaRPr>
          </a:p>
        </p:txBody>
      </p:sp>
      <p:sp>
        <p:nvSpPr>
          <p:cNvPr id="40968" name="Oval 177"/>
          <p:cNvSpPr>
            <a:spLocks noChangeArrowheads="1"/>
          </p:cNvSpPr>
          <p:nvPr/>
        </p:nvSpPr>
        <p:spPr bwMode="auto">
          <a:xfrm>
            <a:off x="1620838" y="3249613"/>
            <a:ext cx="142875" cy="142875"/>
          </a:xfrm>
          <a:prstGeom prst="ellipse">
            <a:avLst/>
          </a:prstGeom>
          <a:solidFill>
            <a:srgbClr val="A50021"/>
          </a:solidFill>
          <a:ln w="9525">
            <a:solidFill>
              <a:srgbClr val="CC0000"/>
            </a:solidFill>
            <a:round/>
            <a:headEnd/>
            <a:tailEnd/>
          </a:ln>
        </p:spPr>
        <p:txBody>
          <a:bodyPr wrap="none" anchor="ctr"/>
          <a:lstStyle/>
          <a:p>
            <a:endParaRPr lang="en-US">
              <a:latin typeface="Calibri"/>
              <a:cs typeface="Calibri"/>
            </a:endParaRPr>
          </a:p>
        </p:txBody>
      </p:sp>
      <p:sp>
        <p:nvSpPr>
          <p:cNvPr id="40969" name="Line 178"/>
          <p:cNvSpPr>
            <a:spLocks noChangeShapeType="1"/>
          </p:cNvSpPr>
          <p:nvPr/>
        </p:nvSpPr>
        <p:spPr bwMode="auto">
          <a:xfrm>
            <a:off x="971550" y="3321050"/>
            <a:ext cx="647700" cy="0"/>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sp>
        <p:nvSpPr>
          <p:cNvPr id="575667" name="Text Box 179"/>
          <p:cNvSpPr txBox="1">
            <a:spLocks noChangeArrowheads="1"/>
          </p:cNvSpPr>
          <p:nvPr/>
        </p:nvSpPr>
        <p:spPr bwMode="auto">
          <a:xfrm>
            <a:off x="250825" y="3538538"/>
            <a:ext cx="2089150" cy="336550"/>
          </a:xfrm>
          <a:prstGeom prst="rect">
            <a:avLst/>
          </a:prstGeom>
          <a:noFill/>
          <a:ln w="9525">
            <a:noFill/>
            <a:miter lim="800000"/>
            <a:headEnd/>
            <a:tailEnd/>
          </a:ln>
          <a:effectLst>
            <a:outerShdw dist="28398" dir="3806097" algn="ctr" rotWithShape="0">
              <a:schemeClr val="bg1"/>
            </a:outerShdw>
          </a:effectLst>
        </p:spPr>
        <p:txBody>
          <a:bodyPr>
            <a:spAutoFit/>
          </a:bodyPr>
          <a:lstStyle/>
          <a:p>
            <a:pPr>
              <a:spcBef>
                <a:spcPct val="50000"/>
              </a:spcBef>
              <a:defRPr/>
            </a:pPr>
            <a:r>
              <a:rPr lang="en-US" sz="1600" baseline="0">
                <a:latin typeface="Calibri"/>
                <a:cs typeface="Calibri"/>
              </a:rPr>
              <a:t>electron</a:t>
            </a:r>
          </a:p>
        </p:txBody>
      </p:sp>
      <p:sp>
        <p:nvSpPr>
          <p:cNvPr id="575668" name="Text Box 180"/>
          <p:cNvSpPr txBox="1">
            <a:spLocks noChangeArrowheads="1"/>
          </p:cNvSpPr>
          <p:nvPr/>
        </p:nvSpPr>
        <p:spPr bwMode="auto">
          <a:xfrm>
            <a:off x="2411413" y="3105150"/>
            <a:ext cx="431800" cy="396875"/>
          </a:xfrm>
          <a:prstGeom prst="rect">
            <a:avLst/>
          </a:prstGeom>
          <a:solidFill>
            <a:schemeClr val="bg1"/>
          </a:solid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baseline="0">
                <a:latin typeface="Calibri"/>
                <a:cs typeface="Calibri"/>
              </a:rPr>
              <a:t>K</a:t>
            </a:r>
          </a:p>
        </p:txBody>
      </p:sp>
      <p:sp>
        <p:nvSpPr>
          <p:cNvPr id="575669" name="Text Box 181"/>
          <p:cNvSpPr txBox="1">
            <a:spLocks noChangeArrowheads="1"/>
          </p:cNvSpPr>
          <p:nvPr/>
        </p:nvSpPr>
        <p:spPr bwMode="auto">
          <a:xfrm>
            <a:off x="2771775" y="3105150"/>
            <a:ext cx="431800" cy="396875"/>
          </a:xfrm>
          <a:prstGeom prst="rect">
            <a:avLst/>
          </a:prstGeom>
          <a:solidFill>
            <a:schemeClr val="bg1"/>
          </a:solid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baseline="0">
                <a:latin typeface="Calibri"/>
                <a:cs typeface="Calibri"/>
              </a:rPr>
              <a:t>L</a:t>
            </a:r>
          </a:p>
        </p:txBody>
      </p:sp>
      <p:grpSp>
        <p:nvGrpSpPr>
          <p:cNvPr id="40973" name="Group 182"/>
          <p:cNvGrpSpPr>
            <a:grpSpLocks/>
          </p:cNvGrpSpPr>
          <p:nvPr/>
        </p:nvGrpSpPr>
        <p:grpSpPr bwMode="auto">
          <a:xfrm>
            <a:off x="3851275" y="2532063"/>
            <a:ext cx="1584325" cy="1584325"/>
            <a:chOff x="2381" y="709"/>
            <a:chExt cx="998" cy="998"/>
          </a:xfrm>
        </p:grpSpPr>
        <p:sp>
          <p:nvSpPr>
            <p:cNvPr id="41007" name="Oval 183"/>
            <p:cNvSpPr>
              <a:spLocks noChangeArrowheads="1"/>
            </p:cNvSpPr>
            <p:nvPr/>
          </p:nvSpPr>
          <p:spPr bwMode="auto">
            <a:xfrm>
              <a:off x="2744" y="1071"/>
              <a:ext cx="272" cy="272"/>
            </a:xfrm>
            <a:prstGeom prst="ellipse">
              <a:avLst/>
            </a:prstGeom>
            <a:gradFill rotWithShape="1">
              <a:gsLst>
                <a:gs pos="0">
                  <a:srgbClr val="DDDDDD"/>
                </a:gs>
                <a:gs pos="100000">
                  <a:srgbClr val="666666"/>
                </a:gs>
              </a:gsLst>
              <a:path path="shape">
                <a:fillToRect l="50000" t="50000" r="50000" b="50000"/>
              </a:path>
            </a:gradFill>
            <a:ln w="9525">
              <a:noFill/>
              <a:round/>
              <a:headEnd/>
              <a:tailEnd/>
            </a:ln>
          </p:spPr>
          <p:txBody>
            <a:bodyPr wrap="none" anchor="ctr"/>
            <a:lstStyle/>
            <a:p>
              <a:endParaRPr lang="en-US">
                <a:latin typeface="Calibri"/>
                <a:cs typeface="Calibri"/>
              </a:endParaRPr>
            </a:p>
          </p:txBody>
        </p:sp>
        <p:sp>
          <p:nvSpPr>
            <p:cNvPr id="41008" name="Oval 184"/>
            <p:cNvSpPr>
              <a:spLocks noChangeArrowheads="1"/>
            </p:cNvSpPr>
            <p:nvPr/>
          </p:nvSpPr>
          <p:spPr bwMode="auto">
            <a:xfrm>
              <a:off x="2563" y="890"/>
              <a:ext cx="635" cy="635"/>
            </a:xfrm>
            <a:prstGeom prst="ellipse">
              <a:avLst/>
            </a:prstGeom>
            <a:noFill/>
            <a:ln w="9525">
              <a:solidFill>
                <a:schemeClr val="tx1"/>
              </a:solidFill>
              <a:prstDash val="dash"/>
              <a:round/>
              <a:headEnd/>
              <a:tailEnd/>
            </a:ln>
          </p:spPr>
          <p:txBody>
            <a:bodyPr wrap="none" anchor="ctr"/>
            <a:lstStyle/>
            <a:p>
              <a:endParaRPr lang="en-US">
                <a:latin typeface="Calibri"/>
                <a:cs typeface="Calibri"/>
              </a:endParaRPr>
            </a:p>
          </p:txBody>
        </p:sp>
        <p:sp>
          <p:nvSpPr>
            <p:cNvPr id="575673" name="Text Box 185"/>
            <p:cNvSpPr txBox="1">
              <a:spLocks noChangeArrowheads="1"/>
            </p:cNvSpPr>
            <p:nvPr/>
          </p:nvSpPr>
          <p:spPr bwMode="auto">
            <a:xfrm>
              <a:off x="2563" y="1072"/>
              <a:ext cx="635" cy="250"/>
            </a:xfrm>
            <a:prstGeom prst="rect">
              <a:avLst/>
            </a:prstGeom>
            <a:no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baseline="0">
                  <a:latin typeface="Calibri"/>
                  <a:cs typeface="Calibri"/>
                </a:rPr>
                <a:t>+</a:t>
              </a:r>
            </a:p>
          </p:txBody>
        </p:sp>
        <p:sp>
          <p:nvSpPr>
            <p:cNvPr id="41010" name="Oval 186"/>
            <p:cNvSpPr>
              <a:spLocks noChangeArrowheads="1"/>
            </p:cNvSpPr>
            <p:nvPr/>
          </p:nvSpPr>
          <p:spPr bwMode="auto">
            <a:xfrm>
              <a:off x="2381" y="709"/>
              <a:ext cx="998" cy="998"/>
            </a:xfrm>
            <a:prstGeom prst="ellipse">
              <a:avLst/>
            </a:prstGeom>
            <a:noFill/>
            <a:ln w="9525">
              <a:solidFill>
                <a:schemeClr val="tx1"/>
              </a:solidFill>
              <a:prstDash val="dash"/>
              <a:round/>
              <a:headEnd/>
              <a:tailEnd/>
            </a:ln>
          </p:spPr>
          <p:txBody>
            <a:bodyPr wrap="none" anchor="ctr"/>
            <a:lstStyle/>
            <a:p>
              <a:endParaRPr lang="en-US">
                <a:latin typeface="Calibri"/>
                <a:cs typeface="Calibri"/>
              </a:endParaRPr>
            </a:p>
          </p:txBody>
        </p:sp>
      </p:grpSp>
      <p:sp>
        <p:nvSpPr>
          <p:cNvPr id="40974" name="Oval 191"/>
          <p:cNvSpPr>
            <a:spLocks noChangeArrowheads="1"/>
          </p:cNvSpPr>
          <p:nvPr/>
        </p:nvSpPr>
        <p:spPr bwMode="auto">
          <a:xfrm>
            <a:off x="4068763" y="3251200"/>
            <a:ext cx="142875" cy="142875"/>
          </a:xfrm>
          <a:prstGeom prst="ellipse">
            <a:avLst/>
          </a:prstGeom>
          <a:solidFill>
            <a:schemeClr val="bg1"/>
          </a:solidFill>
          <a:ln w="9525">
            <a:solidFill>
              <a:srgbClr val="CC0000"/>
            </a:solidFill>
            <a:round/>
            <a:headEnd/>
            <a:tailEnd/>
          </a:ln>
        </p:spPr>
        <p:txBody>
          <a:bodyPr wrap="none" anchor="ctr"/>
          <a:lstStyle/>
          <a:p>
            <a:endParaRPr lang="en-US">
              <a:latin typeface="Calibri"/>
              <a:cs typeface="Calibri"/>
            </a:endParaRPr>
          </a:p>
        </p:txBody>
      </p:sp>
      <p:sp>
        <p:nvSpPr>
          <p:cNvPr id="40975" name="Line 192"/>
          <p:cNvSpPr>
            <a:spLocks noChangeShapeType="1"/>
          </p:cNvSpPr>
          <p:nvPr/>
        </p:nvSpPr>
        <p:spPr bwMode="auto">
          <a:xfrm flipV="1">
            <a:off x="4211638" y="2532063"/>
            <a:ext cx="1008062" cy="719137"/>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sp>
        <p:nvSpPr>
          <p:cNvPr id="575682" name="Text Box 194"/>
          <p:cNvSpPr txBox="1">
            <a:spLocks noChangeArrowheads="1"/>
          </p:cNvSpPr>
          <p:nvPr/>
        </p:nvSpPr>
        <p:spPr bwMode="auto">
          <a:xfrm>
            <a:off x="4859338" y="3106738"/>
            <a:ext cx="431800" cy="396875"/>
          </a:xfrm>
          <a:prstGeom prst="rect">
            <a:avLst/>
          </a:prstGeom>
          <a:solidFill>
            <a:schemeClr val="bg1"/>
          </a:solid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baseline="0">
                <a:latin typeface="Calibri"/>
                <a:cs typeface="Calibri"/>
              </a:rPr>
              <a:t>K</a:t>
            </a:r>
          </a:p>
        </p:txBody>
      </p:sp>
      <p:sp>
        <p:nvSpPr>
          <p:cNvPr id="575683" name="Text Box 195"/>
          <p:cNvSpPr txBox="1">
            <a:spLocks noChangeArrowheads="1"/>
          </p:cNvSpPr>
          <p:nvPr/>
        </p:nvSpPr>
        <p:spPr bwMode="auto">
          <a:xfrm>
            <a:off x="5219700" y="3106738"/>
            <a:ext cx="431800" cy="396875"/>
          </a:xfrm>
          <a:prstGeom prst="rect">
            <a:avLst/>
          </a:prstGeom>
          <a:solidFill>
            <a:schemeClr val="bg1"/>
          </a:solid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baseline="0">
                <a:latin typeface="Calibri"/>
                <a:cs typeface="Calibri"/>
              </a:rPr>
              <a:t>L</a:t>
            </a:r>
          </a:p>
        </p:txBody>
      </p:sp>
      <p:sp>
        <p:nvSpPr>
          <p:cNvPr id="40978" name="Line 196"/>
          <p:cNvSpPr>
            <a:spLocks noChangeShapeType="1"/>
          </p:cNvSpPr>
          <p:nvPr/>
        </p:nvSpPr>
        <p:spPr bwMode="auto">
          <a:xfrm>
            <a:off x="4211638" y="3397250"/>
            <a:ext cx="1008062" cy="719138"/>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sp>
        <p:nvSpPr>
          <p:cNvPr id="40979" name="Oval 197"/>
          <p:cNvSpPr>
            <a:spLocks noChangeArrowheads="1"/>
          </p:cNvSpPr>
          <p:nvPr/>
        </p:nvSpPr>
        <p:spPr bwMode="auto">
          <a:xfrm>
            <a:off x="5219700" y="4043363"/>
            <a:ext cx="215900" cy="215900"/>
          </a:xfrm>
          <a:prstGeom prst="ellipse">
            <a:avLst/>
          </a:prstGeom>
          <a:gradFill rotWithShape="1">
            <a:gsLst>
              <a:gs pos="0">
                <a:srgbClr val="E88E8E"/>
              </a:gs>
              <a:gs pos="100000">
                <a:srgbClr val="CC0000"/>
              </a:gs>
            </a:gsLst>
            <a:path path="shape">
              <a:fillToRect l="50000" t="50000" r="50000" b="50000"/>
            </a:path>
          </a:gradFill>
          <a:ln w="9525">
            <a:noFill/>
            <a:round/>
            <a:headEnd/>
            <a:tailEnd/>
          </a:ln>
        </p:spPr>
        <p:txBody>
          <a:bodyPr wrap="none" anchor="ctr"/>
          <a:lstStyle/>
          <a:p>
            <a:endParaRPr lang="en-US">
              <a:latin typeface="Calibri"/>
              <a:cs typeface="Calibri"/>
            </a:endParaRPr>
          </a:p>
        </p:txBody>
      </p:sp>
      <p:sp>
        <p:nvSpPr>
          <p:cNvPr id="40980" name="Oval 198"/>
          <p:cNvSpPr>
            <a:spLocks noChangeArrowheads="1"/>
          </p:cNvSpPr>
          <p:nvPr/>
        </p:nvSpPr>
        <p:spPr bwMode="auto">
          <a:xfrm>
            <a:off x="5219700" y="2387600"/>
            <a:ext cx="215900" cy="215900"/>
          </a:xfrm>
          <a:prstGeom prst="ellipse">
            <a:avLst/>
          </a:prstGeom>
          <a:gradFill rotWithShape="1">
            <a:gsLst>
              <a:gs pos="0">
                <a:srgbClr val="FFD2A5"/>
              </a:gs>
              <a:gs pos="100000">
                <a:srgbClr val="FF9933"/>
              </a:gs>
            </a:gsLst>
            <a:path path="shape">
              <a:fillToRect l="50000" t="50000" r="50000" b="50000"/>
            </a:path>
          </a:gradFill>
          <a:ln w="9525">
            <a:noFill/>
            <a:round/>
            <a:headEnd/>
            <a:tailEnd/>
          </a:ln>
        </p:spPr>
        <p:txBody>
          <a:bodyPr wrap="none" anchor="ctr"/>
          <a:lstStyle/>
          <a:p>
            <a:endParaRPr lang="en-US">
              <a:latin typeface="Calibri"/>
              <a:cs typeface="Calibri"/>
            </a:endParaRPr>
          </a:p>
        </p:txBody>
      </p:sp>
      <p:sp>
        <p:nvSpPr>
          <p:cNvPr id="575687" name="Text Box 199"/>
          <p:cNvSpPr txBox="1">
            <a:spLocks noChangeArrowheads="1"/>
          </p:cNvSpPr>
          <p:nvPr/>
        </p:nvSpPr>
        <p:spPr bwMode="auto">
          <a:xfrm>
            <a:off x="4283075" y="1989138"/>
            <a:ext cx="2089150" cy="336550"/>
          </a:xfrm>
          <a:prstGeom prst="rect">
            <a:avLst/>
          </a:prstGeom>
          <a:no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sz="1600" baseline="0">
                <a:latin typeface="Calibri"/>
                <a:cs typeface="Calibri"/>
              </a:rPr>
              <a:t>photo electron</a:t>
            </a:r>
          </a:p>
        </p:txBody>
      </p:sp>
      <p:sp>
        <p:nvSpPr>
          <p:cNvPr id="575689" name="Text Box 201"/>
          <p:cNvSpPr txBox="1">
            <a:spLocks noChangeArrowheads="1"/>
          </p:cNvSpPr>
          <p:nvPr/>
        </p:nvSpPr>
        <p:spPr bwMode="auto">
          <a:xfrm>
            <a:off x="2771775" y="2963863"/>
            <a:ext cx="2089150" cy="336550"/>
          </a:xfrm>
          <a:prstGeom prst="rect">
            <a:avLst/>
          </a:prstGeom>
          <a:no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sz="1600" baseline="0">
                <a:latin typeface="Calibri"/>
                <a:cs typeface="Calibri"/>
              </a:rPr>
              <a:t>“hole”</a:t>
            </a:r>
          </a:p>
        </p:txBody>
      </p:sp>
      <p:grpSp>
        <p:nvGrpSpPr>
          <p:cNvPr id="40983" name="Group 202"/>
          <p:cNvGrpSpPr>
            <a:grpSpLocks/>
          </p:cNvGrpSpPr>
          <p:nvPr/>
        </p:nvGrpSpPr>
        <p:grpSpPr bwMode="auto">
          <a:xfrm>
            <a:off x="6370638" y="2532063"/>
            <a:ext cx="1584325" cy="1584325"/>
            <a:chOff x="2381" y="709"/>
            <a:chExt cx="998" cy="998"/>
          </a:xfrm>
        </p:grpSpPr>
        <p:sp>
          <p:nvSpPr>
            <p:cNvPr id="41003" name="Oval 203"/>
            <p:cNvSpPr>
              <a:spLocks noChangeArrowheads="1"/>
            </p:cNvSpPr>
            <p:nvPr/>
          </p:nvSpPr>
          <p:spPr bwMode="auto">
            <a:xfrm>
              <a:off x="2744" y="1071"/>
              <a:ext cx="272" cy="272"/>
            </a:xfrm>
            <a:prstGeom prst="ellipse">
              <a:avLst/>
            </a:prstGeom>
            <a:gradFill rotWithShape="1">
              <a:gsLst>
                <a:gs pos="0">
                  <a:srgbClr val="DDDDDD"/>
                </a:gs>
                <a:gs pos="100000">
                  <a:srgbClr val="666666"/>
                </a:gs>
              </a:gsLst>
              <a:path path="shape">
                <a:fillToRect l="50000" t="50000" r="50000" b="50000"/>
              </a:path>
            </a:gradFill>
            <a:ln w="9525">
              <a:noFill/>
              <a:round/>
              <a:headEnd/>
              <a:tailEnd/>
            </a:ln>
          </p:spPr>
          <p:txBody>
            <a:bodyPr wrap="none" anchor="ctr"/>
            <a:lstStyle/>
            <a:p>
              <a:endParaRPr lang="en-US">
                <a:latin typeface="Calibri"/>
                <a:cs typeface="Calibri"/>
              </a:endParaRPr>
            </a:p>
          </p:txBody>
        </p:sp>
        <p:sp>
          <p:nvSpPr>
            <p:cNvPr id="41004" name="Oval 204"/>
            <p:cNvSpPr>
              <a:spLocks noChangeArrowheads="1"/>
            </p:cNvSpPr>
            <p:nvPr/>
          </p:nvSpPr>
          <p:spPr bwMode="auto">
            <a:xfrm>
              <a:off x="2563" y="890"/>
              <a:ext cx="635" cy="635"/>
            </a:xfrm>
            <a:prstGeom prst="ellipse">
              <a:avLst/>
            </a:prstGeom>
            <a:noFill/>
            <a:ln w="9525">
              <a:solidFill>
                <a:schemeClr val="tx1"/>
              </a:solidFill>
              <a:prstDash val="dash"/>
              <a:round/>
              <a:headEnd/>
              <a:tailEnd/>
            </a:ln>
          </p:spPr>
          <p:txBody>
            <a:bodyPr wrap="none" anchor="ctr"/>
            <a:lstStyle/>
            <a:p>
              <a:endParaRPr lang="en-US">
                <a:latin typeface="Calibri"/>
                <a:cs typeface="Calibri"/>
              </a:endParaRPr>
            </a:p>
          </p:txBody>
        </p:sp>
        <p:sp>
          <p:nvSpPr>
            <p:cNvPr id="575693" name="Text Box 205"/>
            <p:cNvSpPr txBox="1">
              <a:spLocks noChangeArrowheads="1"/>
            </p:cNvSpPr>
            <p:nvPr/>
          </p:nvSpPr>
          <p:spPr bwMode="auto">
            <a:xfrm>
              <a:off x="2563" y="1072"/>
              <a:ext cx="635" cy="250"/>
            </a:xfrm>
            <a:prstGeom prst="rect">
              <a:avLst/>
            </a:prstGeom>
            <a:no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baseline="0">
                  <a:latin typeface="Calibri"/>
                  <a:cs typeface="Calibri"/>
                </a:rPr>
                <a:t>+</a:t>
              </a:r>
            </a:p>
          </p:txBody>
        </p:sp>
        <p:sp>
          <p:nvSpPr>
            <p:cNvPr id="41006" name="Oval 206"/>
            <p:cNvSpPr>
              <a:spLocks noChangeArrowheads="1"/>
            </p:cNvSpPr>
            <p:nvPr/>
          </p:nvSpPr>
          <p:spPr bwMode="auto">
            <a:xfrm>
              <a:off x="2381" y="709"/>
              <a:ext cx="998" cy="998"/>
            </a:xfrm>
            <a:prstGeom prst="ellipse">
              <a:avLst/>
            </a:prstGeom>
            <a:noFill/>
            <a:ln w="9525">
              <a:solidFill>
                <a:schemeClr val="tx1"/>
              </a:solidFill>
              <a:prstDash val="dash"/>
              <a:round/>
              <a:headEnd/>
              <a:tailEnd/>
            </a:ln>
          </p:spPr>
          <p:txBody>
            <a:bodyPr wrap="none" anchor="ctr"/>
            <a:lstStyle/>
            <a:p>
              <a:endParaRPr lang="en-US">
                <a:latin typeface="Calibri"/>
                <a:cs typeface="Calibri"/>
              </a:endParaRPr>
            </a:p>
          </p:txBody>
        </p:sp>
      </p:grpSp>
      <p:sp>
        <p:nvSpPr>
          <p:cNvPr id="40984" name="Oval 207"/>
          <p:cNvSpPr>
            <a:spLocks noChangeArrowheads="1"/>
          </p:cNvSpPr>
          <p:nvPr/>
        </p:nvSpPr>
        <p:spPr bwMode="auto">
          <a:xfrm>
            <a:off x="6588125" y="3251200"/>
            <a:ext cx="142875" cy="142875"/>
          </a:xfrm>
          <a:prstGeom prst="ellipse">
            <a:avLst/>
          </a:prstGeom>
          <a:solidFill>
            <a:schemeClr val="bg1"/>
          </a:solidFill>
          <a:ln w="9525">
            <a:solidFill>
              <a:srgbClr val="CC0000"/>
            </a:solidFill>
            <a:round/>
            <a:headEnd/>
            <a:tailEnd/>
          </a:ln>
        </p:spPr>
        <p:txBody>
          <a:bodyPr wrap="none" anchor="ctr"/>
          <a:lstStyle/>
          <a:p>
            <a:endParaRPr lang="en-US">
              <a:latin typeface="Calibri"/>
              <a:cs typeface="Calibri"/>
            </a:endParaRPr>
          </a:p>
        </p:txBody>
      </p:sp>
      <p:sp>
        <p:nvSpPr>
          <p:cNvPr id="40985" name="Line 208"/>
          <p:cNvSpPr>
            <a:spLocks noChangeShapeType="1"/>
          </p:cNvSpPr>
          <p:nvPr/>
        </p:nvSpPr>
        <p:spPr bwMode="auto">
          <a:xfrm>
            <a:off x="6515100" y="2890838"/>
            <a:ext cx="144463" cy="360362"/>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sp>
        <p:nvSpPr>
          <p:cNvPr id="575697" name="Text Box 209"/>
          <p:cNvSpPr txBox="1">
            <a:spLocks noChangeArrowheads="1"/>
          </p:cNvSpPr>
          <p:nvPr/>
        </p:nvSpPr>
        <p:spPr bwMode="auto">
          <a:xfrm>
            <a:off x="7378700" y="3106738"/>
            <a:ext cx="431800" cy="396875"/>
          </a:xfrm>
          <a:prstGeom prst="rect">
            <a:avLst/>
          </a:prstGeom>
          <a:solidFill>
            <a:schemeClr val="bg1"/>
          </a:solid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baseline="0">
                <a:latin typeface="Calibri"/>
                <a:cs typeface="Calibri"/>
              </a:rPr>
              <a:t>K</a:t>
            </a:r>
          </a:p>
        </p:txBody>
      </p:sp>
      <p:sp>
        <p:nvSpPr>
          <p:cNvPr id="575698" name="Text Box 210"/>
          <p:cNvSpPr txBox="1">
            <a:spLocks noChangeArrowheads="1"/>
          </p:cNvSpPr>
          <p:nvPr/>
        </p:nvSpPr>
        <p:spPr bwMode="auto">
          <a:xfrm>
            <a:off x="7739063" y="3106738"/>
            <a:ext cx="431800" cy="396875"/>
          </a:xfrm>
          <a:prstGeom prst="rect">
            <a:avLst/>
          </a:prstGeom>
          <a:solidFill>
            <a:schemeClr val="bg1"/>
          </a:solid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baseline="0">
                <a:latin typeface="Calibri"/>
                <a:cs typeface="Calibri"/>
              </a:rPr>
              <a:t>L</a:t>
            </a:r>
          </a:p>
        </p:txBody>
      </p:sp>
      <p:sp>
        <p:nvSpPr>
          <p:cNvPr id="40988" name="Oval 212"/>
          <p:cNvSpPr>
            <a:spLocks noChangeArrowheads="1"/>
          </p:cNvSpPr>
          <p:nvPr/>
        </p:nvSpPr>
        <p:spPr bwMode="auto">
          <a:xfrm>
            <a:off x="6443663" y="2817813"/>
            <a:ext cx="144462" cy="144462"/>
          </a:xfrm>
          <a:prstGeom prst="ellipse">
            <a:avLst/>
          </a:prstGeom>
          <a:gradFill rotWithShape="1">
            <a:gsLst>
              <a:gs pos="0">
                <a:srgbClr val="E88E8E"/>
              </a:gs>
              <a:gs pos="100000">
                <a:srgbClr val="CC0000"/>
              </a:gs>
            </a:gsLst>
            <a:path path="shape">
              <a:fillToRect l="50000" t="50000" r="50000" b="50000"/>
            </a:path>
          </a:gradFill>
          <a:ln w="9525">
            <a:noFill/>
            <a:round/>
            <a:headEnd/>
            <a:tailEnd/>
          </a:ln>
        </p:spPr>
        <p:txBody>
          <a:bodyPr wrap="none" anchor="ctr"/>
          <a:lstStyle/>
          <a:p>
            <a:endParaRPr lang="en-US">
              <a:latin typeface="Calibri"/>
              <a:cs typeface="Calibri"/>
            </a:endParaRPr>
          </a:p>
        </p:txBody>
      </p:sp>
      <p:sp>
        <p:nvSpPr>
          <p:cNvPr id="40989" name="Rectangle 216"/>
          <p:cNvSpPr>
            <a:spLocks noChangeArrowheads="1"/>
          </p:cNvSpPr>
          <p:nvPr/>
        </p:nvSpPr>
        <p:spPr bwMode="auto">
          <a:xfrm>
            <a:off x="395288" y="4797425"/>
            <a:ext cx="8424862" cy="1447800"/>
          </a:xfrm>
          <a:prstGeom prst="rect">
            <a:avLst/>
          </a:prstGeom>
          <a:noFill/>
          <a:ln w="9525">
            <a:noFill/>
            <a:miter lim="800000"/>
            <a:headEnd/>
            <a:tailEnd/>
          </a:ln>
        </p:spPr>
        <p:txBody>
          <a:bodyPr>
            <a:spAutoFit/>
          </a:bodyPr>
          <a:lstStyle/>
          <a:p>
            <a:pPr>
              <a:lnSpc>
                <a:spcPct val="120000"/>
              </a:lnSpc>
            </a:pPr>
            <a:r>
              <a:rPr lang="en-US" baseline="0">
                <a:latin typeface="Calibri"/>
                <a:cs typeface="Calibri"/>
              </a:rPr>
              <a:t>Fast-moving electron interacts tightly with bound electrons in target:</a:t>
            </a:r>
          </a:p>
          <a:p>
            <a:pPr lvl="1">
              <a:lnSpc>
                <a:spcPct val="120000"/>
              </a:lnSpc>
              <a:buFont typeface="ETH Light" pitchFamily="2" charset="0"/>
              <a:buChar char="•"/>
            </a:pPr>
            <a:r>
              <a:rPr lang="en-US" sz="1800" b="0" baseline="0">
                <a:latin typeface="Calibri"/>
                <a:cs typeface="Calibri"/>
              </a:rPr>
              <a:t> K-shell electron is ejected </a:t>
            </a:r>
          </a:p>
          <a:p>
            <a:pPr lvl="1">
              <a:lnSpc>
                <a:spcPct val="120000"/>
              </a:lnSpc>
              <a:buFont typeface="ETH Light" pitchFamily="2" charset="0"/>
              <a:buChar char="•"/>
            </a:pPr>
            <a:r>
              <a:rPr lang="en-US" sz="1800" b="0" baseline="0">
                <a:latin typeface="Calibri"/>
                <a:cs typeface="Calibri"/>
              </a:rPr>
              <a:t> Electron energy E</a:t>
            </a:r>
            <a:r>
              <a:rPr lang="en-US" sz="1800" b="0" baseline="-25000">
                <a:latin typeface="Calibri"/>
                <a:cs typeface="Calibri"/>
              </a:rPr>
              <a:t>electron</a:t>
            </a:r>
            <a:r>
              <a:rPr lang="en-US" sz="1800" b="0" baseline="0">
                <a:latin typeface="Calibri"/>
                <a:cs typeface="Calibri"/>
              </a:rPr>
              <a:t> &gt; E</a:t>
            </a:r>
            <a:r>
              <a:rPr lang="en-US" sz="1800" b="0" baseline="-25000">
                <a:latin typeface="Calibri"/>
                <a:cs typeface="Calibri"/>
              </a:rPr>
              <a:t>binding, K</a:t>
            </a:r>
          </a:p>
          <a:p>
            <a:pPr lvl="1">
              <a:lnSpc>
                <a:spcPct val="120000"/>
              </a:lnSpc>
              <a:buFont typeface="ETH Light" pitchFamily="2" charset="0"/>
              <a:buChar char="•"/>
            </a:pPr>
            <a:r>
              <a:rPr lang="en-US" sz="1800" b="0" baseline="0">
                <a:latin typeface="Calibri"/>
                <a:cs typeface="Calibri"/>
              </a:rPr>
              <a:t> Discrete energy of emitted radiation E = E</a:t>
            </a:r>
            <a:r>
              <a:rPr lang="en-US" sz="1800" b="0" baseline="-25000">
                <a:latin typeface="Calibri"/>
                <a:cs typeface="Calibri"/>
              </a:rPr>
              <a:t>binding,K</a:t>
            </a:r>
            <a:r>
              <a:rPr lang="en-US" sz="1800" b="0" baseline="0">
                <a:latin typeface="Calibri"/>
                <a:cs typeface="Calibri"/>
              </a:rPr>
              <a:t> – E</a:t>
            </a:r>
            <a:r>
              <a:rPr lang="en-US" sz="1800" b="0" baseline="-25000">
                <a:latin typeface="Calibri"/>
                <a:cs typeface="Calibri"/>
              </a:rPr>
              <a:t>binding,L </a:t>
            </a:r>
          </a:p>
        </p:txBody>
      </p:sp>
      <p:grpSp>
        <p:nvGrpSpPr>
          <p:cNvPr id="40990" name="Group 220"/>
          <p:cNvGrpSpPr>
            <a:grpSpLocks/>
          </p:cNvGrpSpPr>
          <p:nvPr/>
        </p:nvGrpSpPr>
        <p:grpSpPr bwMode="auto">
          <a:xfrm rot="-1500418">
            <a:off x="6632575" y="2578100"/>
            <a:ext cx="1295400" cy="360363"/>
            <a:chOff x="3061" y="1933"/>
            <a:chExt cx="726" cy="635"/>
          </a:xfrm>
        </p:grpSpPr>
        <p:sp>
          <p:nvSpPr>
            <p:cNvPr id="40995" name="Freeform 221"/>
            <p:cNvSpPr>
              <a:spLocks/>
            </p:cNvSpPr>
            <p:nvPr/>
          </p:nvSpPr>
          <p:spPr bwMode="auto">
            <a:xfrm>
              <a:off x="3061"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40996" name="Freeform 222"/>
            <p:cNvSpPr>
              <a:spLocks/>
            </p:cNvSpPr>
            <p:nvPr/>
          </p:nvSpPr>
          <p:spPr bwMode="auto">
            <a:xfrm flipV="1">
              <a:off x="3152"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40997" name="Freeform 223"/>
            <p:cNvSpPr>
              <a:spLocks/>
            </p:cNvSpPr>
            <p:nvPr/>
          </p:nvSpPr>
          <p:spPr bwMode="auto">
            <a:xfrm>
              <a:off x="3243"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40998" name="Freeform 224"/>
            <p:cNvSpPr>
              <a:spLocks/>
            </p:cNvSpPr>
            <p:nvPr/>
          </p:nvSpPr>
          <p:spPr bwMode="auto">
            <a:xfrm flipV="1">
              <a:off x="3334"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40999" name="Freeform 225"/>
            <p:cNvSpPr>
              <a:spLocks/>
            </p:cNvSpPr>
            <p:nvPr/>
          </p:nvSpPr>
          <p:spPr bwMode="auto">
            <a:xfrm>
              <a:off x="3424"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41000" name="Freeform 226"/>
            <p:cNvSpPr>
              <a:spLocks/>
            </p:cNvSpPr>
            <p:nvPr/>
          </p:nvSpPr>
          <p:spPr bwMode="auto">
            <a:xfrm flipV="1">
              <a:off x="3515"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41001" name="Freeform 227"/>
            <p:cNvSpPr>
              <a:spLocks/>
            </p:cNvSpPr>
            <p:nvPr/>
          </p:nvSpPr>
          <p:spPr bwMode="auto">
            <a:xfrm>
              <a:off x="3605"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41002" name="Freeform 228"/>
            <p:cNvSpPr>
              <a:spLocks/>
            </p:cNvSpPr>
            <p:nvPr/>
          </p:nvSpPr>
          <p:spPr bwMode="auto">
            <a:xfrm flipV="1">
              <a:off x="3696"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type="triangle" w="med" len="med"/>
            </a:ln>
          </p:spPr>
          <p:txBody>
            <a:bodyPr/>
            <a:lstStyle/>
            <a:p>
              <a:endParaRPr lang="en-US">
                <a:latin typeface="Calibri"/>
                <a:cs typeface="Calibri"/>
              </a:endParaRPr>
            </a:p>
          </p:txBody>
        </p:sp>
      </p:grpSp>
      <p:sp>
        <p:nvSpPr>
          <p:cNvPr id="575717" name="Oval 229"/>
          <p:cNvSpPr>
            <a:spLocks noChangeArrowheads="1"/>
          </p:cNvSpPr>
          <p:nvPr/>
        </p:nvSpPr>
        <p:spPr bwMode="auto">
          <a:xfrm>
            <a:off x="1908175" y="1265238"/>
            <a:ext cx="635000" cy="649188"/>
          </a:xfrm>
          <a:prstGeom prst="ellipse">
            <a:avLst/>
          </a:prstGeom>
          <a:solidFill>
            <a:srgbClr val="DDDDDD"/>
          </a:solidFill>
          <a:ln w="9525">
            <a:noFill/>
            <a:round/>
            <a:headEnd/>
            <a:tailEnd/>
          </a:ln>
          <a:effectLst>
            <a:outerShdw dist="28398" dir="3806097" algn="ctr" rotWithShape="0">
              <a:schemeClr val="bg1"/>
            </a:outerShdw>
          </a:effectLst>
        </p:spPr>
        <p:txBody>
          <a:bodyPr>
            <a:spAutoFit/>
          </a:bodyPr>
          <a:lstStyle/>
          <a:p>
            <a:pPr algn="ctr">
              <a:spcBef>
                <a:spcPct val="50000"/>
              </a:spcBef>
              <a:defRPr/>
            </a:pPr>
            <a:r>
              <a:rPr lang="en-US" sz="2400" baseline="0">
                <a:latin typeface="Calibri"/>
                <a:cs typeface="Calibri"/>
              </a:rPr>
              <a:t>1)</a:t>
            </a:r>
          </a:p>
        </p:txBody>
      </p:sp>
      <p:sp>
        <p:nvSpPr>
          <p:cNvPr id="575718" name="Oval 230"/>
          <p:cNvSpPr>
            <a:spLocks noChangeArrowheads="1"/>
          </p:cNvSpPr>
          <p:nvPr/>
        </p:nvSpPr>
        <p:spPr bwMode="auto">
          <a:xfrm>
            <a:off x="4254500" y="1268413"/>
            <a:ext cx="635000" cy="649188"/>
          </a:xfrm>
          <a:prstGeom prst="ellipse">
            <a:avLst/>
          </a:prstGeom>
          <a:solidFill>
            <a:srgbClr val="DDDDDD"/>
          </a:solidFill>
          <a:ln w="9525">
            <a:noFill/>
            <a:round/>
            <a:headEnd/>
            <a:tailEnd/>
          </a:ln>
          <a:effectLst>
            <a:outerShdw dist="28398" dir="3806097" algn="ctr" rotWithShape="0">
              <a:schemeClr val="bg1"/>
            </a:outerShdw>
          </a:effectLst>
        </p:spPr>
        <p:txBody>
          <a:bodyPr>
            <a:spAutoFit/>
          </a:bodyPr>
          <a:lstStyle/>
          <a:p>
            <a:pPr algn="ctr">
              <a:spcBef>
                <a:spcPct val="50000"/>
              </a:spcBef>
              <a:defRPr/>
            </a:pPr>
            <a:r>
              <a:rPr lang="en-US" sz="2400" baseline="0">
                <a:latin typeface="Calibri"/>
                <a:cs typeface="Calibri"/>
              </a:rPr>
              <a:t>2)</a:t>
            </a:r>
          </a:p>
        </p:txBody>
      </p:sp>
      <p:sp>
        <p:nvSpPr>
          <p:cNvPr id="575719" name="Oval 231"/>
          <p:cNvSpPr>
            <a:spLocks noChangeArrowheads="1"/>
          </p:cNvSpPr>
          <p:nvPr/>
        </p:nvSpPr>
        <p:spPr bwMode="auto">
          <a:xfrm>
            <a:off x="6804025" y="1268413"/>
            <a:ext cx="635000" cy="649188"/>
          </a:xfrm>
          <a:prstGeom prst="ellipse">
            <a:avLst/>
          </a:prstGeom>
          <a:solidFill>
            <a:srgbClr val="DDDDDD"/>
          </a:solidFill>
          <a:ln w="9525">
            <a:noFill/>
            <a:round/>
            <a:headEnd/>
            <a:tailEnd/>
          </a:ln>
          <a:effectLst>
            <a:outerShdw dist="28398" dir="3806097" algn="ctr" rotWithShape="0">
              <a:schemeClr val="bg1"/>
            </a:outerShdw>
          </a:effectLst>
        </p:spPr>
        <p:txBody>
          <a:bodyPr>
            <a:spAutoFit/>
          </a:bodyPr>
          <a:lstStyle/>
          <a:p>
            <a:pPr algn="ctr">
              <a:spcBef>
                <a:spcPct val="50000"/>
              </a:spcBef>
              <a:defRPr/>
            </a:pPr>
            <a:r>
              <a:rPr lang="en-US" sz="2400" baseline="0">
                <a:latin typeface="Calibri"/>
                <a:cs typeface="Calibri"/>
              </a:rPr>
              <a:t>3)</a:t>
            </a:r>
          </a:p>
        </p:txBody>
      </p:sp>
      <p:sp>
        <p:nvSpPr>
          <p:cNvPr id="3" name="Slide Number Placeholder 2">
            <a:extLst>
              <a:ext uri="{FF2B5EF4-FFF2-40B4-BE49-F238E27FC236}">
                <a16:creationId xmlns:a16="http://schemas.microsoft.com/office/drawing/2014/main" id="{B2626631-3642-654F-B833-9CAB88C7321B}"/>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25</a:t>
            </a:fld>
            <a:endParaRPr lang="en-US"/>
          </a:p>
        </p:txBody>
      </p:sp>
    </p:spTree>
    <p:extLst>
      <p:ext uri="{BB962C8B-B14F-4D97-AF65-F5344CB8AC3E}">
        <p14:creationId xmlns:p14="http://schemas.microsoft.com/office/powerpoint/2010/main" val="48513994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Rectangle 2"/>
          <p:cNvSpPr>
            <a:spLocks noChangeArrowheads="1"/>
          </p:cNvSpPr>
          <p:nvPr/>
        </p:nvSpPr>
        <p:spPr bwMode="auto">
          <a:xfrm>
            <a:off x="323850" y="2205038"/>
            <a:ext cx="8424863" cy="2232025"/>
          </a:xfrm>
          <a:prstGeom prst="rect">
            <a:avLst/>
          </a:prstGeom>
          <a:noFill/>
          <a:ln w="9525">
            <a:noFill/>
            <a:miter lim="800000"/>
            <a:headEnd/>
            <a:tailEnd/>
          </a:ln>
          <a:effectLst/>
        </p:spPr>
        <p:txBody>
          <a:bodyPr lIns="0" tIns="72000" rIns="0" bIns="72000" anchor="ctr" anchorCtr="1"/>
          <a:lstStyle/>
          <a:p>
            <a:pPr algn="ctr">
              <a:defRPr/>
            </a:pPr>
            <a:r>
              <a:rPr lang="en-US" sz="5400" b="1" baseline="0" dirty="0">
                <a:solidFill>
                  <a:srgbClr val="2A6AB3"/>
                </a:solidFill>
                <a:effectLst>
                  <a:outerShdw blurRad="38100" dist="38100" dir="2700000" algn="tl">
                    <a:srgbClr val="C0C0C0"/>
                  </a:outerShdw>
                </a:effectLst>
                <a:latin typeface="Calibri"/>
                <a:cs typeface="Calibri"/>
              </a:rPr>
              <a:t>Interaction of X-rays </a:t>
            </a:r>
            <a:endParaRPr lang="en-US" sz="5400" b="1" baseline="0" dirty="0">
              <a:solidFill>
                <a:srgbClr val="2A6AB3"/>
              </a:solidFill>
              <a:latin typeface="Calibri"/>
              <a:cs typeface="Calibri"/>
            </a:endParaRPr>
          </a:p>
        </p:txBody>
      </p:sp>
      <p:grpSp>
        <p:nvGrpSpPr>
          <p:cNvPr id="2" name="Group 9"/>
          <p:cNvGrpSpPr/>
          <p:nvPr/>
        </p:nvGrpSpPr>
        <p:grpSpPr>
          <a:xfrm>
            <a:off x="1500166" y="5072074"/>
            <a:ext cx="6143668" cy="714380"/>
            <a:chOff x="1146310" y="3901715"/>
            <a:chExt cx="7354780" cy="810000"/>
          </a:xfrm>
        </p:grpSpPr>
        <p:sp>
          <p:nvSpPr>
            <p:cNvPr id="3" name="TextBox 2"/>
            <p:cNvSpPr txBox="1"/>
            <p:nvPr/>
          </p:nvSpPr>
          <p:spPr>
            <a:xfrm>
              <a:off x="1146310" y="3901715"/>
              <a:ext cx="1539907" cy="810000"/>
            </a:xfrm>
            <a:prstGeom prst="roundRect">
              <a:avLst/>
            </a:prstGeom>
            <a:solidFill>
              <a:schemeClr val="bg1">
                <a:lumMod val="75000"/>
              </a:schemeClr>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rgbClr val="292929"/>
                  </a:solidFill>
                  <a:latin typeface="Calibri"/>
                  <a:cs typeface="Calibri"/>
                </a:rPr>
                <a:t>Probe</a:t>
              </a:r>
              <a:endParaRPr lang="en-US" sz="1600" baseline="0" dirty="0">
                <a:solidFill>
                  <a:srgbClr val="292929"/>
                </a:solidFill>
                <a:latin typeface="Calibri"/>
                <a:cs typeface="Calibri"/>
              </a:endParaRPr>
            </a:p>
          </p:txBody>
        </p:sp>
        <p:sp>
          <p:nvSpPr>
            <p:cNvPr id="4" name="TextBox 3"/>
            <p:cNvSpPr txBox="1"/>
            <p:nvPr/>
          </p:nvSpPr>
          <p:spPr>
            <a:xfrm>
              <a:off x="3071802" y="3901715"/>
              <a:ext cx="1539907" cy="810000"/>
            </a:xfrm>
            <a:prstGeom prst="roundRect">
              <a:avLst/>
            </a:prstGeom>
            <a:solidFill>
              <a:srgbClr val="C00000">
                <a:alpha val="69804"/>
              </a:srgbClr>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chemeClr val="bg1"/>
                  </a:solidFill>
                  <a:latin typeface="Calibri"/>
                  <a:cs typeface="Calibri"/>
                </a:rPr>
                <a:t>Matter</a:t>
              </a:r>
              <a:br>
                <a:rPr lang="de-CH" sz="1600" baseline="0" dirty="0">
                  <a:solidFill>
                    <a:schemeClr val="bg1"/>
                  </a:solidFill>
                  <a:latin typeface="Calibri"/>
                  <a:cs typeface="Calibri"/>
                </a:rPr>
              </a:br>
              <a:r>
                <a:rPr lang="de-CH" sz="1600" baseline="0" dirty="0">
                  <a:solidFill>
                    <a:schemeClr val="bg1"/>
                  </a:solidFill>
                  <a:latin typeface="Calibri"/>
                  <a:cs typeface="Calibri"/>
                </a:rPr>
                <a:t>interaction</a:t>
              </a:r>
              <a:endParaRPr lang="en-US" sz="1600" baseline="0" dirty="0">
                <a:solidFill>
                  <a:schemeClr val="bg1"/>
                </a:solidFill>
                <a:latin typeface="Calibri"/>
                <a:cs typeface="Calibri"/>
              </a:endParaRPr>
            </a:p>
          </p:txBody>
        </p:sp>
        <p:sp>
          <p:nvSpPr>
            <p:cNvPr id="5" name="TextBox 4"/>
            <p:cNvSpPr txBox="1"/>
            <p:nvPr/>
          </p:nvSpPr>
          <p:spPr>
            <a:xfrm>
              <a:off x="5022541" y="3901715"/>
              <a:ext cx="1539907" cy="810000"/>
            </a:xfrm>
            <a:prstGeom prst="roundRect">
              <a:avLst/>
            </a:prstGeom>
            <a:solidFill>
              <a:schemeClr val="bg1">
                <a:lumMod val="75000"/>
              </a:schemeClr>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rgbClr val="292929"/>
                  </a:solidFill>
                  <a:latin typeface="Calibri"/>
                  <a:cs typeface="Calibri"/>
                </a:rPr>
                <a:t>Detection</a:t>
              </a:r>
              <a:endParaRPr lang="en-US" sz="1600" baseline="0" dirty="0">
                <a:solidFill>
                  <a:srgbClr val="292929"/>
                </a:solidFill>
                <a:latin typeface="Calibri"/>
                <a:cs typeface="Calibri"/>
              </a:endParaRPr>
            </a:p>
          </p:txBody>
        </p:sp>
        <p:sp>
          <p:nvSpPr>
            <p:cNvPr id="6" name="TextBox 5"/>
            <p:cNvSpPr txBox="1"/>
            <p:nvPr/>
          </p:nvSpPr>
          <p:spPr>
            <a:xfrm>
              <a:off x="6961183" y="3901715"/>
              <a:ext cx="1539907" cy="810000"/>
            </a:xfrm>
            <a:prstGeom prst="roundRect">
              <a:avLst/>
            </a:prstGeom>
            <a:solidFill>
              <a:schemeClr val="bg1">
                <a:lumMod val="75000"/>
              </a:schemeClr>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rgbClr val="292929"/>
                  </a:solidFill>
                  <a:latin typeface="Calibri"/>
                  <a:cs typeface="Calibri"/>
                </a:rPr>
                <a:t>Image</a:t>
              </a:r>
              <a:br>
                <a:rPr lang="de-CH" sz="1600" baseline="0" dirty="0">
                  <a:solidFill>
                    <a:srgbClr val="292929"/>
                  </a:solidFill>
                  <a:latin typeface="Calibri"/>
                  <a:cs typeface="Calibri"/>
                </a:rPr>
              </a:br>
              <a:r>
                <a:rPr lang="de-CH" sz="1600" baseline="0" dirty="0">
                  <a:solidFill>
                    <a:srgbClr val="292929"/>
                  </a:solidFill>
                  <a:latin typeface="Calibri"/>
                  <a:cs typeface="Calibri"/>
                </a:rPr>
                <a:t>production</a:t>
              </a:r>
              <a:endParaRPr lang="en-US" sz="1600" baseline="0" dirty="0">
                <a:solidFill>
                  <a:srgbClr val="292929"/>
                </a:solidFill>
                <a:latin typeface="Calibri"/>
                <a:cs typeface="Calibri"/>
              </a:endParaRPr>
            </a:p>
          </p:txBody>
        </p:sp>
        <p:sp>
          <p:nvSpPr>
            <p:cNvPr id="7" name="Right Arrow 6"/>
            <p:cNvSpPr/>
            <p:nvPr/>
          </p:nvSpPr>
          <p:spPr bwMode="auto">
            <a:xfrm>
              <a:off x="2708019" y="4044591"/>
              <a:ext cx="398734" cy="500066"/>
            </a:xfrm>
            <a:prstGeom prst="rightArrow">
              <a:avLst/>
            </a:prstGeom>
            <a:solidFill>
              <a:schemeClr val="tx1">
                <a:lumMod val="65000"/>
                <a:lumOff val="35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30000">
                <a:ln>
                  <a:noFill/>
                </a:ln>
                <a:solidFill>
                  <a:srgbClr val="4D4D4D"/>
                </a:solidFill>
                <a:effectLst/>
                <a:latin typeface="Calibri"/>
                <a:cs typeface="Calibri"/>
              </a:endParaRPr>
            </a:p>
          </p:txBody>
        </p:sp>
        <p:sp>
          <p:nvSpPr>
            <p:cNvPr id="8" name="Right Arrow 7"/>
            <p:cNvSpPr/>
            <p:nvPr/>
          </p:nvSpPr>
          <p:spPr bwMode="auto">
            <a:xfrm>
              <a:off x="4635234" y="4044591"/>
              <a:ext cx="398734" cy="500066"/>
            </a:xfrm>
            <a:prstGeom prst="rightArrow">
              <a:avLst/>
            </a:prstGeom>
            <a:solidFill>
              <a:schemeClr val="tx1">
                <a:lumMod val="65000"/>
                <a:lumOff val="35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30000">
                <a:ln>
                  <a:noFill/>
                </a:ln>
                <a:solidFill>
                  <a:srgbClr val="4D4D4D"/>
                </a:solidFill>
                <a:effectLst/>
                <a:latin typeface="Calibri"/>
                <a:cs typeface="Calibri"/>
              </a:endParaRPr>
            </a:p>
          </p:txBody>
        </p:sp>
        <p:sp>
          <p:nvSpPr>
            <p:cNvPr id="9" name="Right Arrow 8"/>
            <p:cNvSpPr/>
            <p:nvPr/>
          </p:nvSpPr>
          <p:spPr bwMode="auto">
            <a:xfrm>
              <a:off x="6562449" y="4044591"/>
              <a:ext cx="398734" cy="500066"/>
            </a:xfrm>
            <a:prstGeom prst="rightArrow">
              <a:avLst/>
            </a:prstGeom>
            <a:solidFill>
              <a:schemeClr val="tx1">
                <a:lumMod val="65000"/>
                <a:lumOff val="35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30000">
                <a:ln>
                  <a:noFill/>
                </a:ln>
                <a:solidFill>
                  <a:srgbClr val="4D4D4D"/>
                </a:solidFill>
                <a:effectLst/>
                <a:latin typeface="Calibri"/>
                <a:cs typeface="Calibri"/>
              </a:endParaRPr>
            </a:p>
          </p:txBody>
        </p:sp>
      </p:grpSp>
      <p:sp>
        <p:nvSpPr>
          <p:cNvPr id="11" name="Slide Number Placeholder 10">
            <a:extLst>
              <a:ext uri="{FF2B5EF4-FFF2-40B4-BE49-F238E27FC236}">
                <a16:creationId xmlns:a16="http://schemas.microsoft.com/office/drawing/2014/main" id="{5710E7E9-66FA-E44D-B8E7-F0E16F58A3AE}"/>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26</a:t>
            </a:fld>
            <a:endParaRPr lang="en-US"/>
          </a:p>
        </p:txBody>
      </p:sp>
    </p:spTree>
    <p:extLst>
      <p:ext uri="{BB962C8B-B14F-4D97-AF65-F5344CB8AC3E}">
        <p14:creationId xmlns:p14="http://schemas.microsoft.com/office/powerpoint/2010/main" val="246593892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4"/>
          <p:cNvSpPr>
            <a:spLocks noGrp="1" noChangeArrowheads="1"/>
          </p:cNvSpPr>
          <p:nvPr>
            <p:ph type="title"/>
          </p:nvPr>
        </p:nvSpPr>
        <p:spPr/>
        <p:txBody>
          <a:bodyPr/>
          <a:lstStyle/>
          <a:p>
            <a:pPr eaLnBrk="1" hangingPunct="1"/>
            <a:r>
              <a:rPr lang="en-US">
                <a:latin typeface="Calibri"/>
                <a:cs typeface="Calibri"/>
              </a:rPr>
              <a:t>Attenuation – Photo effect</a:t>
            </a:r>
          </a:p>
        </p:txBody>
      </p:sp>
      <p:grpSp>
        <p:nvGrpSpPr>
          <p:cNvPr id="51203" name="Group 10"/>
          <p:cNvGrpSpPr>
            <a:grpSpLocks/>
          </p:cNvGrpSpPr>
          <p:nvPr/>
        </p:nvGrpSpPr>
        <p:grpSpPr bwMode="auto">
          <a:xfrm>
            <a:off x="1331913" y="2606675"/>
            <a:ext cx="1584325" cy="1584325"/>
            <a:chOff x="2381" y="709"/>
            <a:chExt cx="998" cy="998"/>
          </a:xfrm>
        </p:grpSpPr>
        <p:sp>
          <p:nvSpPr>
            <p:cNvPr id="51255" name="Oval 11"/>
            <p:cNvSpPr>
              <a:spLocks noChangeArrowheads="1"/>
            </p:cNvSpPr>
            <p:nvPr/>
          </p:nvSpPr>
          <p:spPr bwMode="auto">
            <a:xfrm>
              <a:off x="2744" y="1071"/>
              <a:ext cx="272" cy="272"/>
            </a:xfrm>
            <a:prstGeom prst="ellipse">
              <a:avLst/>
            </a:prstGeom>
            <a:gradFill rotWithShape="1">
              <a:gsLst>
                <a:gs pos="0">
                  <a:srgbClr val="DDDDDD"/>
                </a:gs>
                <a:gs pos="100000">
                  <a:srgbClr val="666666"/>
                </a:gs>
              </a:gsLst>
              <a:path path="shape">
                <a:fillToRect l="50000" t="50000" r="50000" b="50000"/>
              </a:path>
            </a:gradFill>
            <a:ln w="9525">
              <a:noFill/>
              <a:round/>
              <a:headEnd/>
              <a:tailEnd/>
            </a:ln>
          </p:spPr>
          <p:txBody>
            <a:bodyPr wrap="none" anchor="ctr"/>
            <a:lstStyle/>
            <a:p>
              <a:endParaRPr lang="en-US">
                <a:latin typeface="Calibri"/>
                <a:cs typeface="Calibri"/>
              </a:endParaRPr>
            </a:p>
          </p:txBody>
        </p:sp>
        <p:sp>
          <p:nvSpPr>
            <p:cNvPr id="51256" name="Oval 12"/>
            <p:cNvSpPr>
              <a:spLocks noChangeArrowheads="1"/>
            </p:cNvSpPr>
            <p:nvPr/>
          </p:nvSpPr>
          <p:spPr bwMode="auto">
            <a:xfrm>
              <a:off x="2563" y="890"/>
              <a:ext cx="635" cy="635"/>
            </a:xfrm>
            <a:prstGeom prst="ellipse">
              <a:avLst/>
            </a:prstGeom>
            <a:noFill/>
            <a:ln w="9525">
              <a:solidFill>
                <a:schemeClr val="tx1"/>
              </a:solidFill>
              <a:prstDash val="dash"/>
              <a:round/>
              <a:headEnd/>
              <a:tailEnd/>
            </a:ln>
          </p:spPr>
          <p:txBody>
            <a:bodyPr wrap="none" anchor="ctr"/>
            <a:lstStyle/>
            <a:p>
              <a:endParaRPr lang="en-US">
                <a:latin typeface="Calibri"/>
                <a:cs typeface="Calibri"/>
              </a:endParaRPr>
            </a:p>
          </p:txBody>
        </p:sp>
        <p:sp>
          <p:nvSpPr>
            <p:cNvPr id="590861" name="Text Box 13"/>
            <p:cNvSpPr txBox="1">
              <a:spLocks noChangeArrowheads="1"/>
            </p:cNvSpPr>
            <p:nvPr/>
          </p:nvSpPr>
          <p:spPr bwMode="auto">
            <a:xfrm>
              <a:off x="2563" y="1072"/>
              <a:ext cx="635" cy="250"/>
            </a:xfrm>
            <a:prstGeom prst="rect">
              <a:avLst/>
            </a:prstGeom>
            <a:no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baseline="0">
                  <a:latin typeface="Calibri"/>
                  <a:cs typeface="Calibri"/>
                </a:rPr>
                <a:t>+</a:t>
              </a:r>
            </a:p>
          </p:txBody>
        </p:sp>
        <p:sp>
          <p:nvSpPr>
            <p:cNvPr id="51258" name="Oval 14"/>
            <p:cNvSpPr>
              <a:spLocks noChangeArrowheads="1"/>
            </p:cNvSpPr>
            <p:nvPr/>
          </p:nvSpPr>
          <p:spPr bwMode="auto">
            <a:xfrm>
              <a:off x="2381" y="709"/>
              <a:ext cx="998" cy="998"/>
            </a:xfrm>
            <a:prstGeom prst="ellipse">
              <a:avLst/>
            </a:prstGeom>
            <a:noFill/>
            <a:ln w="9525">
              <a:solidFill>
                <a:schemeClr val="tx1"/>
              </a:solidFill>
              <a:prstDash val="dash"/>
              <a:round/>
              <a:headEnd/>
              <a:tailEnd/>
            </a:ln>
          </p:spPr>
          <p:txBody>
            <a:bodyPr wrap="none" anchor="ctr"/>
            <a:lstStyle/>
            <a:p>
              <a:endParaRPr lang="en-US">
                <a:latin typeface="Calibri"/>
                <a:cs typeface="Calibri"/>
              </a:endParaRPr>
            </a:p>
          </p:txBody>
        </p:sp>
      </p:grpSp>
      <p:sp>
        <p:nvSpPr>
          <p:cNvPr id="51204" name="Oval 19"/>
          <p:cNvSpPr>
            <a:spLocks noChangeArrowheads="1"/>
          </p:cNvSpPr>
          <p:nvPr/>
        </p:nvSpPr>
        <p:spPr bwMode="auto">
          <a:xfrm>
            <a:off x="1549400" y="3325813"/>
            <a:ext cx="142875" cy="142875"/>
          </a:xfrm>
          <a:prstGeom prst="ellipse">
            <a:avLst/>
          </a:prstGeom>
          <a:solidFill>
            <a:srgbClr val="A50021"/>
          </a:solidFill>
          <a:ln w="9525">
            <a:solidFill>
              <a:srgbClr val="CC0000"/>
            </a:solidFill>
            <a:round/>
            <a:headEnd/>
            <a:tailEnd/>
          </a:ln>
        </p:spPr>
        <p:txBody>
          <a:bodyPr wrap="none" anchor="ctr"/>
          <a:lstStyle/>
          <a:p>
            <a:endParaRPr lang="en-US">
              <a:latin typeface="Calibri"/>
              <a:cs typeface="Calibri"/>
            </a:endParaRPr>
          </a:p>
        </p:txBody>
      </p:sp>
      <p:grpSp>
        <p:nvGrpSpPr>
          <p:cNvPr id="51207" name="Group 24"/>
          <p:cNvGrpSpPr>
            <a:grpSpLocks/>
          </p:cNvGrpSpPr>
          <p:nvPr/>
        </p:nvGrpSpPr>
        <p:grpSpPr bwMode="auto">
          <a:xfrm>
            <a:off x="3779838" y="2608263"/>
            <a:ext cx="1584325" cy="1584325"/>
            <a:chOff x="2381" y="709"/>
            <a:chExt cx="998" cy="998"/>
          </a:xfrm>
        </p:grpSpPr>
        <p:sp>
          <p:nvSpPr>
            <p:cNvPr id="51251" name="Oval 25"/>
            <p:cNvSpPr>
              <a:spLocks noChangeArrowheads="1"/>
            </p:cNvSpPr>
            <p:nvPr/>
          </p:nvSpPr>
          <p:spPr bwMode="auto">
            <a:xfrm>
              <a:off x="2744" y="1071"/>
              <a:ext cx="272" cy="272"/>
            </a:xfrm>
            <a:prstGeom prst="ellipse">
              <a:avLst/>
            </a:prstGeom>
            <a:gradFill rotWithShape="1">
              <a:gsLst>
                <a:gs pos="0">
                  <a:srgbClr val="DDDDDD"/>
                </a:gs>
                <a:gs pos="100000">
                  <a:srgbClr val="666666"/>
                </a:gs>
              </a:gsLst>
              <a:path path="shape">
                <a:fillToRect l="50000" t="50000" r="50000" b="50000"/>
              </a:path>
            </a:gradFill>
            <a:ln w="9525">
              <a:noFill/>
              <a:round/>
              <a:headEnd/>
              <a:tailEnd/>
            </a:ln>
          </p:spPr>
          <p:txBody>
            <a:bodyPr wrap="none" anchor="ctr"/>
            <a:lstStyle/>
            <a:p>
              <a:endParaRPr lang="en-US">
                <a:latin typeface="Calibri"/>
                <a:cs typeface="Calibri"/>
              </a:endParaRPr>
            </a:p>
          </p:txBody>
        </p:sp>
        <p:sp>
          <p:nvSpPr>
            <p:cNvPr id="51252" name="Oval 26"/>
            <p:cNvSpPr>
              <a:spLocks noChangeArrowheads="1"/>
            </p:cNvSpPr>
            <p:nvPr/>
          </p:nvSpPr>
          <p:spPr bwMode="auto">
            <a:xfrm>
              <a:off x="2563" y="890"/>
              <a:ext cx="635" cy="635"/>
            </a:xfrm>
            <a:prstGeom prst="ellipse">
              <a:avLst/>
            </a:prstGeom>
            <a:noFill/>
            <a:ln w="9525">
              <a:solidFill>
                <a:schemeClr val="tx1"/>
              </a:solidFill>
              <a:prstDash val="dash"/>
              <a:round/>
              <a:headEnd/>
              <a:tailEnd/>
            </a:ln>
          </p:spPr>
          <p:txBody>
            <a:bodyPr wrap="none" anchor="ctr"/>
            <a:lstStyle/>
            <a:p>
              <a:endParaRPr lang="en-US">
                <a:latin typeface="Calibri"/>
                <a:cs typeface="Calibri"/>
              </a:endParaRPr>
            </a:p>
          </p:txBody>
        </p:sp>
        <p:sp>
          <p:nvSpPr>
            <p:cNvPr id="590875" name="Text Box 27"/>
            <p:cNvSpPr txBox="1">
              <a:spLocks noChangeArrowheads="1"/>
            </p:cNvSpPr>
            <p:nvPr/>
          </p:nvSpPr>
          <p:spPr bwMode="auto">
            <a:xfrm>
              <a:off x="2563" y="1072"/>
              <a:ext cx="635" cy="250"/>
            </a:xfrm>
            <a:prstGeom prst="rect">
              <a:avLst/>
            </a:prstGeom>
            <a:no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baseline="0">
                  <a:latin typeface="Calibri"/>
                  <a:cs typeface="Calibri"/>
                </a:rPr>
                <a:t>+</a:t>
              </a:r>
            </a:p>
          </p:txBody>
        </p:sp>
        <p:sp>
          <p:nvSpPr>
            <p:cNvPr id="51254" name="Oval 28"/>
            <p:cNvSpPr>
              <a:spLocks noChangeArrowheads="1"/>
            </p:cNvSpPr>
            <p:nvPr/>
          </p:nvSpPr>
          <p:spPr bwMode="auto">
            <a:xfrm>
              <a:off x="2381" y="709"/>
              <a:ext cx="998" cy="998"/>
            </a:xfrm>
            <a:prstGeom prst="ellipse">
              <a:avLst/>
            </a:prstGeom>
            <a:noFill/>
            <a:ln w="9525">
              <a:solidFill>
                <a:schemeClr val="tx1"/>
              </a:solidFill>
              <a:prstDash val="dash"/>
              <a:round/>
              <a:headEnd/>
              <a:tailEnd/>
            </a:ln>
          </p:spPr>
          <p:txBody>
            <a:bodyPr wrap="none" anchor="ctr"/>
            <a:lstStyle/>
            <a:p>
              <a:endParaRPr lang="en-US">
                <a:latin typeface="Calibri"/>
                <a:cs typeface="Calibri"/>
              </a:endParaRPr>
            </a:p>
          </p:txBody>
        </p:sp>
      </p:grpSp>
      <p:sp>
        <p:nvSpPr>
          <p:cNvPr id="51208" name="Oval 29"/>
          <p:cNvSpPr>
            <a:spLocks noChangeArrowheads="1"/>
          </p:cNvSpPr>
          <p:nvPr/>
        </p:nvSpPr>
        <p:spPr bwMode="auto">
          <a:xfrm>
            <a:off x="3997325" y="3327400"/>
            <a:ext cx="142875" cy="142875"/>
          </a:xfrm>
          <a:prstGeom prst="ellipse">
            <a:avLst/>
          </a:prstGeom>
          <a:solidFill>
            <a:schemeClr val="bg1"/>
          </a:solidFill>
          <a:ln w="9525">
            <a:solidFill>
              <a:srgbClr val="CC0000"/>
            </a:solidFill>
            <a:round/>
            <a:headEnd/>
            <a:tailEnd/>
          </a:ln>
        </p:spPr>
        <p:txBody>
          <a:bodyPr wrap="none" anchor="ctr"/>
          <a:lstStyle/>
          <a:p>
            <a:endParaRPr lang="en-US">
              <a:latin typeface="Calibri"/>
              <a:cs typeface="Calibri"/>
            </a:endParaRPr>
          </a:p>
        </p:txBody>
      </p:sp>
      <p:sp>
        <p:nvSpPr>
          <p:cNvPr id="51209" name="Line 30"/>
          <p:cNvSpPr>
            <a:spLocks noChangeShapeType="1"/>
          </p:cNvSpPr>
          <p:nvPr/>
        </p:nvSpPr>
        <p:spPr bwMode="auto">
          <a:xfrm flipV="1">
            <a:off x="4140200" y="2608263"/>
            <a:ext cx="1008063" cy="719137"/>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sp>
        <p:nvSpPr>
          <p:cNvPr id="590884" name="Text Box 36"/>
          <p:cNvSpPr txBox="1">
            <a:spLocks noChangeArrowheads="1"/>
          </p:cNvSpPr>
          <p:nvPr/>
        </p:nvSpPr>
        <p:spPr bwMode="auto">
          <a:xfrm>
            <a:off x="4211638" y="2065338"/>
            <a:ext cx="2089150" cy="336550"/>
          </a:xfrm>
          <a:prstGeom prst="rect">
            <a:avLst/>
          </a:prstGeom>
          <a:no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sz="1600" baseline="0">
                <a:latin typeface="Calibri"/>
                <a:cs typeface="Calibri"/>
              </a:rPr>
              <a:t>photo electron</a:t>
            </a:r>
          </a:p>
        </p:txBody>
      </p:sp>
      <p:sp>
        <p:nvSpPr>
          <p:cNvPr id="590885" name="Text Box 37"/>
          <p:cNvSpPr txBox="1">
            <a:spLocks noChangeArrowheads="1"/>
          </p:cNvSpPr>
          <p:nvPr/>
        </p:nvSpPr>
        <p:spPr bwMode="auto">
          <a:xfrm>
            <a:off x="2700338" y="3040063"/>
            <a:ext cx="2089150" cy="336550"/>
          </a:xfrm>
          <a:prstGeom prst="rect">
            <a:avLst/>
          </a:prstGeom>
          <a:no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sz="1600" baseline="0">
                <a:latin typeface="Calibri"/>
                <a:cs typeface="Calibri"/>
              </a:rPr>
              <a:t>“hole”</a:t>
            </a:r>
          </a:p>
        </p:txBody>
      </p:sp>
      <p:grpSp>
        <p:nvGrpSpPr>
          <p:cNvPr id="51214" name="Group 38"/>
          <p:cNvGrpSpPr>
            <a:grpSpLocks/>
          </p:cNvGrpSpPr>
          <p:nvPr/>
        </p:nvGrpSpPr>
        <p:grpSpPr bwMode="auto">
          <a:xfrm>
            <a:off x="6299200" y="2608263"/>
            <a:ext cx="1584325" cy="1584325"/>
            <a:chOff x="2381" y="709"/>
            <a:chExt cx="998" cy="998"/>
          </a:xfrm>
        </p:grpSpPr>
        <p:sp>
          <p:nvSpPr>
            <p:cNvPr id="51247" name="Oval 39"/>
            <p:cNvSpPr>
              <a:spLocks noChangeArrowheads="1"/>
            </p:cNvSpPr>
            <p:nvPr/>
          </p:nvSpPr>
          <p:spPr bwMode="auto">
            <a:xfrm>
              <a:off x="2744" y="1071"/>
              <a:ext cx="272" cy="272"/>
            </a:xfrm>
            <a:prstGeom prst="ellipse">
              <a:avLst/>
            </a:prstGeom>
            <a:gradFill rotWithShape="1">
              <a:gsLst>
                <a:gs pos="0">
                  <a:srgbClr val="DDDDDD"/>
                </a:gs>
                <a:gs pos="100000">
                  <a:srgbClr val="666666"/>
                </a:gs>
              </a:gsLst>
              <a:path path="shape">
                <a:fillToRect l="50000" t="50000" r="50000" b="50000"/>
              </a:path>
            </a:gradFill>
            <a:ln w="9525">
              <a:noFill/>
              <a:round/>
              <a:headEnd/>
              <a:tailEnd/>
            </a:ln>
          </p:spPr>
          <p:txBody>
            <a:bodyPr wrap="none" anchor="ctr"/>
            <a:lstStyle/>
            <a:p>
              <a:endParaRPr lang="en-US">
                <a:latin typeface="Calibri"/>
                <a:cs typeface="Calibri"/>
              </a:endParaRPr>
            </a:p>
          </p:txBody>
        </p:sp>
        <p:sp>
          <p:nvSpPr>
            <p:cNvPr id="51248" name="Oval 40"/>
            <p:cNvSpPr>
              <a:spLocks noChangeArrowheads="1"/>
            </p:cNvSpPr>
            <p:nvPr/>
          </p:nvSpPr>
          <p:spPr bwMode="auto">
            <a:xfrm>
              <a:off x="2563" y="890"/>
              <a:ext cx="635" cy="635"/>
            </a:xfrm>
            <a:prstGeom prst="ellipse">
              <a:avLst/>
            </a:prstGeom>
            <a:noFill/>
            <a:ln w="9525">
              <a:solidFill>
                <a:schemeClr val="tx1"/>
              </a:solidFill>
              <a:prstDash val="dash"/>
              <a:round/>
              <a:headEnd/>
              <a:tailEnd/>
            </a:ln>
          </p:spPr>
          <p:txBody>
            <a:bodyPr wrap="none" anchor="ctr"/>
            <a:lstStyle/>
            <a:p>
              <a:endParaRPr lang="en-US">
                <a:latin typeface="Calibri"/>
                <a:cs typeface="Calibri"/>
              </a:endParaRPr>
            </a:p>
          </p:txBody>
        </p:sp>
        <p:sp>
          <p:nvSpPr>
            <p:cNvPr id="590889" name="Text Box 41"/>
            <p:cNvSpPr txBox="1">
              <a:spLocks noChangeArrowheads="1"/>
            </p:cNvSpPr>
            <p:nvPr/>
          </p:nvSpPr>
          <p:spPr bwMode="auto">
            <a:xfrm>
              <a:off x="2563" y="1072"/>
              <a:ext cx="635" cy="250"/>
            </a:xfrm>
            <a:prstGeom prst="rect">
              <a:avLst/>
            </a:prstGeom>
            <a:no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baseline="0">
                  <a:latin typeface="Calibri"/>
                  <a:cs typeface="Calibri"/>
                </a:rPr>
                <a:t>+</a:t>
              </a:r>
            </a:p>
          </p:txBody>
        </p:sp>
        <p:sp>
          <p:nvSpPr>
            <p:cNvPr id="51250" name="Oval 42"/>
            <p:cNvSpPr>
              <a:spLocks noChangeArrowheads="1"/>
            </p:cNvSpPr>
            <p:nvPr/>
          </p:nvSpPr>
          <p:spPr bwMode="auto">
            <a:xfrm>
              <a:off x="2381" y="709"/>
              <a:ext cx="998" cy="998"/>
            </a:xfrm>
            <a:prstGeom prst="ellipse">
              <a:avLst/>
            </a:prstGeom>
            <a:noFill/>
            <a:ln w="9525">
              <a:solidFill>
                <a:schemeClr val="tx1"/>
              </a:solidFill>
              <a:prstDash val="dash"/>
              <a:round/>
              <a:headEnd/>
              <a:tailEnd/>
            </a:ln>
          </p:spPr>
          <p:txBody>
            <a:bodyPr wrap="none" anchor="ctr"/>
            <a:lstStyle/>
            <a:p>
              <a:endParaRPr lang="en-US">
                <a:latin typeface="Calibri"/>
                <a:cs typeface="Calibri"/>
              </a:endParaRPr>
            </a:p>
          </p:txBody>
        </p:sp>
      </p:grpSp>
      <p:sp>
        <p:nvSpPr>
          <p:cNvPr id="51215" name="Oval 43"/>
          <p:cNvSpPr>
            <a:spLocks noChangeArrowheads="1"/>
          </p:cNvSpPr>
          <p:nvPr/>
        </p:nvSpPr>
        <p:spPr bwMode="auto">
          <a:xfrm>
            <a:off x="6516688" y="3327400"/>
            <a:ext cx="142875" cy="142875"/>
          </a:xfrm>
          <a:prstGeom prst="ellipse">
            <a:avLst/>
          </a:prstGeom>
          <a:solidFill>
            <a:schemeClr val="bg1"/>
          </a:solidFill>
          <a:ln w="9525">
            <a:solidFill>
              <a:srgbClr val="CC0000"/>
            </a:solidFill>
            <a:round/>
            <a:headEnd/>
            <a:tailEnd/>
          </a:ln>
        </p:spPr>
        <p:txBody>
          <a:bodyPr wrap="none" anchor="ctr"/>
          <a:lstStyle/>
          <a:p>
            <a:endParaRPr lang="en-US">
              <a:latin typeface="Calibri"/>
              <a:cs typeface="Calibri"/>
            </a:endParaRPr>
          </a:p>
        </p:txBody>
      </p:sp>
      <p:sp>
        <p:nvSpPr>
          <p:cNvPr id="51216" name="Line 44"/>
          <p:cNvSpPr>
            <a:spLocks noChangeShapeType="1"/>
          </p:cNvSpPr>
          <p:nvPr/>
        </p:nvSpPr>
        <p:spPr bwMode="auto">
          <a:xfrm>
            <a:off x="6443663" y="2967038"/>
            <a:ext cx="144462" cy="360362"/>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sp>
        <p:nvSpPr>
          <p:cNvPr id="51219" name="Oval 47"/>
          <p:cNvSpPr>
            <a:spLocks noChangeArrowheads="1"/>
          </p:cNvSpPr>
          <p:nvPr/>
        </p:nvSpPr>
        <p:spPr bwMode="auto">
          <a:xfrm>
            <a:off x="6372225" y="2894013"/>
            <a:ext cx="144463" cy="144462"/>
          </a:xfrm>
          <a:prstGeom prst="ellipse">
            <a:avLst/>
          </a:prstGeom>
          <a:gradFill rotWithShape="1">
            <a:gsLst>
              <a:gs pos="0">
                <a:srgbClr val="E88E8E"/>
              </a:gs>
              <a:gs pos="100000">
                <a:srgbClr val="CC0000"/>
              </a:gs>
            </a:gsLst>
            <a:path path="shape">
              <a:fillToRect l="50000" t="50000" r="50000" b="50000"/>
            </a:path>
          </a:gradFill>
          <a:ln w="9525">
            <a:noFill/>
            <a:round/>
            <a:headEnd/>
            <a:tailEnd/>
          </a:ln>
        </p:spPr>
        <p:txBody>
          <a:bodyPr wrap="none" anchor="ctr"/>
          <a:lstStyle/>
          <a:p>
            <a:endParaRPr lang="en-US">
              <a:latin typeface="Calibri"/>
              <a:cs typeface="Calibri"/>
            </a:endParaRPr>
          </a:p>
        </p:txBody>
      </p:sp>
      <p:sp>
        <p:nvSpPr>
          <p:cNvPr id="590896" name="Oval 48"/>
          <p:cNvSpPr>
            <a:spLocks noChangeArrowheads="1"/>
          </p:cNvSpPr>
          <p:nvPr/>
        </p:nvSpPr>
        <p:spPr bwMode="auto">
          <a:xfrm>
            <a:off x="1836738" y="1341438"/>
            <a:ext cx="635000" cy="649188"/>
          </a:xfrm>
          <a:prstGeom prst="ellipse">
            <a:avLst/>
          </a:prstGeom>
          <a:solidFill>
            <a:srgbClr val="DDDDDD"/>
          </a:solidFill>
          <a:ln w="9525">
            <a:noFill/>
            <a:round/>
            <a:headEnd/>
            <a:tailEnd/>
          </a:ln>
          <a:effectLst>
            <a:outerShdw dist="28398" dir="3806097" algn="ctr" rotWithShape="0">
              <a:schemeClr val="bg1"/>
            </a:outerShdw>
          </a:effectLst>
        </p:spPr>
        <p:txBody>
          <a:bodyPr>
            <a:spAutoFit/>
          </a:bodyPr>
          <a:lstStyle/>
          <a:p>
            <a:pPr algn="ctr">
              <a:spcBef>
                <a:spcPct val="50000"/>
              </a:spcBef>
              <a:defRPr/>
            </a:pPr>
            <a:r>
              <a:rPr lang="en-US" sz="2400" baseline="0">
                <a:latin typeface="Calibri"/>
                <a:cs typeface="Calibri"/>
              </a:rPr>
              <a:t>1)</a:t>
            </a:r>
          </a:p>
        </p:txBody>
      </p:sp>
      <p:grpSp>
        <p:nvGrpSpPr>
          <p:cNvPr id="51221" name="Group 51"/>
          <p:cNvGrpSpPr>
            <a:grpSpLocks/>
          </p:cNvGrpSpPr>
          <p:nvPr/>
        </p:nvGrpSpPr>
        <p:grpSpPr bwMode="auto">
          <a:xfrm rot="-1500418">
            <a:off x="6561138" y="2654300"/>
            <a:ext cx="1295400" cy="360363"/>
            <a:chOff x="3061" y="1933"/>
            <a:chExt cx="726" cy="635"/>
          </a:xfrm>
        </p:grpSpPr>
        <p:sp>
          <p:nvSpPr>
            <p:cNvPr id="51239" name="Freeform 52"/>
            <p:cNvSpPr>
              <a:spLocks/>
            </p:cNvSpPr>
            <p:nvPr/>
          </p:nvSpPr>
          <p:spPr bwMode="auto">
            <a:xfrm>
              <a:off x="3061"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12700">
              <a:solidFill>
                <a:srgbClr val="292929"/>
              </a:solidFill>
              <a:round/>
              <a:headEnd/>
              <a:tailEnd/>
            </a:ln>
          </p:spPr>
          <p:txBody>
            <a:bodyPr/>
            <a:lstStyle/>
            <a:p>
              <a:endParaRPr lang="en-US">
                <a:latin typeface="Calibri"/>
                <a:cs typeface="Calibri"/>
              </a:endParaRPr>
            </a:p>
          </p:txBody>
        </p:sp>
        <p:sp>
          <p:nvSpPr>
            <p:cNvPr id="51240" name="Freeform 53"/>
            <p:cNvSpPr>
              <a:spLocks/>
            </p:cNvSpPr>
            <p:nvPr/>
          </p:nvSpPr>
          <p:spPr bwMode="auto">
            <a:xfrm flipV="1">
              <a:off x="3152"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12700">
              <a:solidFill>
                <a:srgbClr val="292929"/>
              </a:solidFill>
              <a:round/>
              <a:headEnd/>
              <a:tailEnd/>
            </a:ln>
          </p:spPr>
          <p:txBody>
            <a:bodyPr/>
            <a:lstStyle/>
            <a:p>
              <a:endParaRPr lang="en-US">
                <a:latin typeface="Calibri"/>
                <a:cs typeface="Calibri"/>
              </a:endParaRPr>
            </a:p>
          </p:txBody>
        </p:sp>
        <p:sp>
          <p:nvSpPr>
            <p:cNvPr id="51241" name="Freeform 54"/>
            <p:cNvSpPr>
              <a:spLocks/>
            </p:cNvSpPr>
            <p:nvPr/>
          </p:nvSpPr>
          <p:spPr bwMode="auto">
            <a:xfrm>
              <a:off x="3243"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12700">
              <a:solidFill>
                <a:srgbClr val="292929"/>
              </a:solidFill>
              <a:round/>
              <a:headEnd/>
              <a:tailEnd/>
            </a:ln>
          </p:spPr>
          <p:txBody>
            <a:bodyPr/>
            <a:lstStyle/>
            <a:p>
              <a:endParaRPr lang="en-US">
                <a:latin typeface="Calibri"/>
                <a:cs typeface="Calibri"/>
              </a:endParaRPr>
            </a:p>
          </p:txBody>
        </p:sp>
        <p:sp>
          <p:nvSpPr>
            <p:cNvPr id="51242" name="Freeform 55"/>
            <p:cNvSpPr>
              <a:spLocks/>
            </p:cNvSpPr>
            <p:nvPr/>
          </p:nvSpPr>
          <p:spPr bwMode="auto">
            <a:xfrm flipV="1">
              <a:off x="3334"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12700">
              <a:solidFill>
                <a:srgbClr val="292929"/>
              </a:solidFill>
              <a:round/>
              <a:headEnd/>
              <a:tailEnd/>
            </a:ln>
          </p:spPr>
          <p:txBody>
            <a:bodyPr/>
            <a:lstStyle/>
            <a:p>
              <a:endParaRPr lang="en-US">
                <a:latin typeface="Calibri"/>
                <a:cs typeface="Calibri"/>
              </a:endParaRPr>
            </a:p>
          </p:txBody>
        </p:sp>
        <p:sp>
          <p:nvSpPr>
            <p:cNvPr id="51243" name="Freeform 56"/>
            <p:cNvSpPr>
              <a:spLocks/>
            </p:cNvSpPr>
            <p:nvPr/>
          </p:nvSpPr>
          <p:spPr bwMode="auto">
            <a:xfrm>
              <a:off x="3424"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12700">
              <a:solidFill>
                <a:srgbClr val="292929"/>
              </a:solidFill>
              <a:round/>
              <a:headEnd/>
              <a:tailEnd/>
            </a:ln>
          </p:spPr>
          <p:txBody>
            <a:bodyPr/>
            <a:lstStyle/>
            <a:p>
              <a:endParaRPr lang="en-US">
                <a:latin typeface="Calibri"/>
                <a:cs typeface="Calibri"/>
              </a:endParaRPr>
            </a:p>
          </p:txBody>
        </p:sp>
        <p:sp>
          <p:nvSpPr>
            <p:cNvPr id="51244" name="Freeform 57"/>
            <p:cNvSpPr>
              <a:spLocks/>
            </p:cNvSpPr>
            <p:nvPr/>
          </p:nvSpPr>
          <p:spPr bwMode="auto">
            <a:xfrm flipV="1">
              <a:off x="3515"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12700">
              <a:solidFill>
                <a:srgbClr val="292929"/>
              </a:solidFill>
              <a:round/>
              <a:headEnd/>
              <a:tailEnd/>
            </a:ln>
          </p:spPr>
          <p:txBody>
            <a:bodyPr/>
            <a:lstStyle/>
            <a:p>
              <a:endParaRPr lang="en-US">
                <a:latin typeface="Calibri"/>
                <a:cs typeface="Calibri"/>
              </a:endParaRPr>
            </a:p>
          </p:txBody>
        </p:sp>
        <p:sp>
          <p:nvSpPr>
            <p:cNvPr id="51245" name="Freeform 58"/>
            <p:cNvSpPr>
              <a:spLocks/>
            </p:cNvSpPr>
            <p:nvPr/>
          </p:nvSpPr>
          <p:spPr bwMode="auto">
            <a:xfrm>
              <a:off x="3605"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12700">
              <a:solidFill>
                <a:srgbClr val="292929"/>
              </a:solidFill>
              <a:round/>
              <a:headEnd/>
              <a:tailEnd/>
            </a:ln>
          </p:spPr>
          <p:txBody>
            <a:bodyPr/>
            <a:lstStyle/>
            <a:p>
              <a:endParaRPr lang="en-US">
                <a:latin typeface="Calibri"/>
                <a:cs typeface="Calibri"/>
              </a:endParaRPr>
            </a:p>
          </p:txBody>
        </p:sp>
        <p:sp>
          <p:nvSpPr>
            <p:cNvPr id="51246" name="Freeform 59"/>
            <p:cNvSpPr>
              <a:spLocks/>
            </p:cNvSpPr>
            <p:nvPr/>
          </p:nvSpPr>
          <p:spPr bwMode="auto">
            <a:xfrm flipV="1">
              <a:off x="3696"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12700">
              <a:solidFill>
                <a:srgbClr val="292929"/>
              </a:solidFill>
              <a:round/>
              <a:headEnd/>
              <a:tailEnd type="triangle" w="med" len="med"/>
            </a:ln>
          </p:spPr>
          <p:txBody>
            <a:bodyPr/>
            <a:lstStyle/>
            <a:p>
              <a:endParaRPr lang="en-US">
                <a:latin typeface="Calibri"/>
                <a:cs typeface="Calibri"/>
              </a:endParaRPr>
            </a:p>
          </p:txBody>
        </p:sp>
      </p:grpSp>
      <p:sp>
        <p:nvSpPr>
          <p:cNvPr id="51222" name="Rectangle 73"/>
          <p:cNvSpPr>
            <a:spLocks noChangeArrowheads="1"/>
          </p:cNvSpPr>
          <p:nvPr/>
        </p:nvSpPr>
        <p:spPr bwMode="auto">
          <a:xfrm>
            <a:off x="827088" y="4868863"/>
            <a:ext cx="7848600" cy="1447800"/>
          </a:xfrm>
          <a:prstGeom prst="rect">
            <a:avLst/>
          </a:prstGeom>
          <a:noFill/>
          <a:ln w="9525">
            <a:noFill/>
            <a:miter lim="800000"/>
            <a:headEnd/>
            <a:tailEnd/>
          </a:ln>
        </p:spPr>
        <p:txBody>
          <a:bodyPr>
            <a:spAutoFit/>
          </a:bodyPr>
          <a:lstStyle/>
          <a:p>
            <a:pPr>
              <a:lnSpc>
                <a:spcPct val="120000"/>
              </a:lnSpc>
            </a:pPr>
            <a:r>
              <a:rPr lang="en-US" baseline="0" dirty="0">
                <a:latin typeface="Calibri"/>
                <a:cs typeface="Calibri"/>
              </a:rPr>
              <a:t>Photo effect leads to total absorption of photon:</a:t>
            </a:r>
          </a:p>
          <a:p>
            <a:pPr lvl="1">
              <a:lnSpc>
                <a:spcPct val="120000"/>
              </a:lnSpc>
              <a:buFont typeface="ETH Light" pitchFamily="2" charset="0"/>
              <a:buChar char="•"/>
            </a:pPr>
            <a:r>
              <a:rPr lang="en-US" sz="1800" b="0" baseline="0" dirty="0">
                <a:latin typeface="Calibri"/>
                <a:cs typeface="Calibri"/>
              </a:rPr>
              <a:t> Generation of characteristic x-ray radiation with low energy</a:t>
            </a:r>
          </a:p>
          <a:p>
            <a:pPr lvl="1">
              <a:lnSpc>
                <a:spcPct val="120000"/>
              </a:lnSpc>
              <a:buFont typeface="ETH Light" pitchFamily="2" charset="0"/>
              <a:buChar char="•"/>
            </a:pPr>
            <a:r>
              <a:rPr lang="en-US" sz="1800" b="0" baseline="0" dirty="0">
                <a:latin typeface="Calibri"/>
                <a:cs typeface="Calibri"/>
              </a:rPr>
              <a:t> Photo electrons cause biological “damage” </a:t>
            </a:r>
            <a:r>
              <a:rPr lang="en-US" sz="1800" b="0" baseline="0" dirty="0">
                <a:latin typeface="Calibri"/>
                <a:cs typeface="Calibri"/>
                <a:sym typeface="Wingdings" pitchFamily="2" charset="2"/>
              </a:rPr>
              <a:t> “ionizing radiation”</a:t>
            </a:r>
          </a:p>
          <a:p>
            <a:pPr lvl="1">
              <a:lnSpc>
                <a:spcPct val="120000"/>
              </a:lnSpc>
              <a:buFont typeface="ETH Light" pitchFamily="2" charset="0"/>
              <a:buChar char="•"/>
            </a:pPr>
            <a:r>
              <a:rPr lang="en-US" sz="1800" b="0" baseline="0" dirty="0">
                <a:latin typeface="Calibri"/>
                <a:cs typeface="Calibri"/>
                <a:sym typeface="Wingdings" pitchFamily="2" charset="2"/>
              </a:rPr>
              <a:t> Probability ~ </a:t>
            </a:r>
            <a:r>
              <a:rPr lang="en-US" sz="1800" b="0" baseline="0" dirty="0">
                <a:latin typeface="Calibri"/>
                <a:cs typeface="Calibri"/>
                <a:sym typeface="Symbol" pitchFamily="18" charset="2"/>
              </a:rPr>
              <a:t>  </a:t>
            </a:r>
            <a:r>
              <a:rPr lang="en-US" sz="1800" b="0" baseline="0" dirty="0">
                <a:latin typeface="Calibri"/>
                <a:cs typeface="Calibri"/>
                <a:sym typeface="Wingdings" pitchFamily="2" charset="2"/>
              </a:rPr>
              <a:t>Z</a:t>
            </a:r>
            <a:r>
              <a:rPr lang="en-US" sz="1800" b="0" baseline="30000" dirty="0">
                <a:latin typeface="Calibri"/>
                <a:cs typeface="Calibri"/>
                <a:sym typeface="Wingdings" pitchFamily="2" charset="2"/>
              </a:rPr>
              <a:t>3</a:t>
            </a:r>
            <a:r>
              <a:rPr lang="en-US" sz="1800" b="0" baseline="0" dirty="0">
                <a:latin typeface="Calibri"/>
                <a:cs typeface="Calibri"/>
                <a:sym typeface="Wingdings" pitchFamily="2" charset="2"/>
              </a:rPr>
              <a:t>/E</a:t>
            </a:r>
            <a:r>
              <a:rPr lang="en-US" sz="1800" b="0" baseline="30000" dirty="0">
                <a:latin typeface="Calibri"/>
                <a:cs typeface="Calibri"/>
                <a:sym typeface="Wingdings" pitchFamily="2" charset="2"/>
              </a:rPr>
              <a:t>3</a:t>
            </a:r>
          </a:p>
        </p:txBody>
      </p:sp>
      <p:sp>
        <p:nvSpPr>
          <p:cNvPr id="590922" name="Oval 74"/>
          <p:cNvSpPr>
            <a:spLocks noChangeArrowheads="1"/>
          </p:cNvSpPr>
          <p:nvPr/>
        </p:nvSpPr>
        <p:spPr bwMode="auto">
          <a:xfrm>
            <a:off x="4183063" y="1344613"/>
            <a:ext cx="635000" cy="649188"/>
          </a:xfrm>
          <a:prstGeom prst="ellipse">
            <a:avLst/>
          </a:prstGeom>
          <a:solidFill>
            <a:srgbClr val="DDDDDD"/>
          </a:solidFill>
          <a:ln w="9525">
            <a:noFill/>
            <a:round/>
            <a:headEnd/>
            <a:tailEnd/>
          </a:ln>
          <a:effectLst>
            <a:outerShdw dist="28398" dir="3806097" algn="ctr" rotWithShape="0">
              <a:schemeClr val="bg1"/>
            </a:outerShdw>
          </a:effectLst>
        </p:spPr>
        <p:txBody>
          <a:bodyPr>
            <a:spAutoFit/>
          </a:bodyPr>
          <a:lstStyle/>
          <a:p>
            <a:pPr algn="ctr">
              <a:spcBef>
                <a:spcPct val="50000"/>
              </a:spcBef>
              <a:defRPr/>
            </a:pPr>
            <a:r>
              <a:rPr lang="en-US" sz="2400" baseline="0">
                <a:latin typeface="Calibri"/>
                <a:cs typeface="Calibri"/>
              </a:rPr>
              <a:t>2)</a:t>
            </a:r>
          </a:p>
        </p:txBody>
      </p:sp>
      <p:sp>
        <p:nvSpPr>
          <p:cNvPr id="590923" name="Oval 75"/>
          <p:cNvSpPr>
            <a:spLocks noChangeArrowheads="1"/>
          </p:cNvSpPr>
          <p:nvPr/>
        </p:nvSpPr>
        <p:spPr bwMode="auto">
          <a:xfrm>
            <a:off x="6732588" y="1344613"/>
            <a:ext cx="635000" cy="649188"/>
          </a:xfrm>
          <a:prstGeom prst="ellipse">
            <a:avLst/>
          </a:prstGeom>
          <a:solidFill>
            <a:srgbClr val="DDDDDD"/>
          </a:solidFill>
          <a:ln w="9525">
            <a:noFill/>
            <a:round/>
            <a:headEnd/>
            <a:tailEnd/>
          </a:ln>
          <a:effectLst>
            <a:outerShdw dist="28398" dir="3806097" algn="ctr" rotWithShape="0">
              <a:schemeClr val="bg1"/>
            </a:outerShdw>
          </a:effectLst>
        </p:spPr>
        <p:txBody>
          <a:bodyPr>
            <a:spAutoFit/>
          </a:bodyPr>
          <a:lstStyle/>
          <a:p>
            <a:pPr algn="ctr">
              <a:spcBef>
                <a:spcPct val="50000"/>
              </a:spcBef>
              <a:defRPr/>
            </a:pPr>
            <a:r>
              <a:rPr lang="en-US" sz="2400" baseline="0">
                <a:latin typeface="Calibri"/>
                <a:cs typeface="Calibri"/>
              </a:rPr>
              <a:t>3)</a:t>
            </a:r>
          </a:p>
        </p:txBody>
      </p:sp>
      <p:sp>
        <p:nvSpPr>
          <p:cNvPr id="590935" name="Text Box 87"/>
          <p:cNvSpPr txBox="1">
            <a:spLocks noChangeArrowheads="1"/>
          </p:cNvSpPr>
          <p:nvPr/>
        </p:nvSpPr>
        <p:spPr bwMode="auto">
          <a:xfrm>
            <a:off x="0" y="3644900"/>
            <a:ext cx="1765300" cy="336550"/>
          </a:xfrm>
          <a:prstGeom prst="rect">
            <a:avLst/>
          </a:prstGeom>
          <a:no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sz="1600" baseline="0">
                <a:latin typeface="Calibri"/>
                <a:cs typeface="Calibri"/>
              </a:rPr>
              <a:t>incident photon</a:t>
            </a:r>
          </a:p>
        </p:txBody>
      </p:sp>
      <p:grpSp>
        <p:nvGrpSpPr>
          <p:cNvPr id="51226" name="Group 88"/>
          <p:cNvGrpSpPr>
            <a:grpSpLocks/>
          </p:cNvGrpSpPr>
          <p:nvPr/>
        </p:nvGrpSpPr>
        <p:grpSpPr bwMode="auto">
          <a:xfrm>
            <a:off x="396875" y="3141663"/>
            <a:ext cx="1079500" cy="514350"/>
            <a:chOff x="930" y="3475"/>
            <a:chExt cx="952" cy="454"/>
          </a:xfrm>
        </p:grpSpPr>
        <p:sp>
          <p:nvSpPr>
            <p:cNvPr id="51228" name="Line 89"/>
            <p:cNvSpPr>
              <a:spLocks noChangeShapeType="1"/>
            </p:cNvSpPr>
            <p:nvPr/>
          </p:nvSpPr>
          <p:spPr bwMode="auto">
            <a:xfrm>
              <a:off x="930" y="3703"/>
              <a:ext cx="952" cy="0"/>
            </a:xfrm>
            <a:prstGeom prst="line">
              <a:avLst/>
            </a:prstGeom>
            <a:noFill/>
            <a:ln w="28575">
              <a:solidFill>
                <a:srgbClr val="CC0000"/>
              </a:solidFill>
              <a:round/>
              <a:headEnd/>
              <a:tailEnd type="triangle" w="med" len="med"/>
            </a:ln>
          </p:spPr>
          <p:txBody>
            <a:bodyPr/>
            <a:lstStyle/>
            <a:p>
              <a:endParaRPr lang="en-US">
                <a:latin typeface="Calibri"/>
                <a:cs typeface="Calibri"/>
              </a:endParaRPr>
            </a:p>
          </p:txBody>
        </p:sp>
        <p:sp>
          <p:nvSpPr>
            <p:cNvPr id="51229" name="Oval 90"/>
            <p:cNvSpPr>
              <a:spLocks noChangeArrowheads="1"/>
            </p:cNvSpPr>
            <p:nvPr/>
          </p:nvSpPr>
          <p:spPr bwMode="auto">
            <a:xfrm>
              <a:off x="1156" y="3475"/>
              <a:ext cx="454" cy="454"/>
            </a:xfrm>
            <a:prstGeom prst="ellipse">
              <a:avLst/>
            </a:prstGeom>
            <a:solidFill>
              <a:schemeClr val="bg1"/>
            </a:solidFill>
            <a:ln w="9525">
              <a:solidFill>
                <a:srgbClr val="CC0000"/>
              </a:solidFill>
              <a:round/>
              <a:headEnd/>
              <a:tailEnd/>
            </a:ln>
          </p:spPr>
          <p:txBody>
            <a:bodyPr wrap="none" anchor="ctr"/>
            <a:lstStyle/>
            <a:p>
              <a:endParaRPr lang="en-US">
                <a:latin typeface="Calibri"/>
                <a:cs typeface="Calibri"/>
              </a:endParaRPr>
            </a:p>
          </p:txBody>
        </p:sp>
        <p:grpSp>
          <p:nvGrpSpPr>
            <p:cNvPr id="51230" name="Group 91"/>
            <p:cNvGrpSpPr>
              <a:grpSpLocks/>
            </p:cNvGrpSpPr>
            <p:nvPr/>
          </p:nvGrpSpPr>
          <p:grpSpPr bwMode="auto">
            <a:xfrm>
              <a:off x="1202" y="3612"/>
              <a:ext cx="363" cy="197"/>
              <a:chOff x="3061" y="1933"/>
              <a:chExt cx="726" cy="635"/>
            </a:xfrm>
          </p:grpSpPr>
          <p:sp>
            <p:nvSpPr>
              <p:cNvPr id="51231" name="Freeform 92"/>
              <p:cNvSpPr>
                <a:spLocks/>
              </p:cNvSpPr>
              <p:nvPr/>
            </p:nvSpPr>
            <p:spPr bwMode="auto">
              <a:xfrm>
                <a:off x="3061"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51232" name="Freeform 93"/>
              <p:cNvSpPr>
                <a:spLocks/>
              </p:cNvSpPr>
              <p:nvPr/>
            </p:nvSpPr>
            <p:spPr bwMode="auto">
              <a:xfrm flipV="1">
                <a:off x="3152"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51233" name="Freeform 94"/>
              <p:cNvSpPr>
                <a:spLocks/>
              </p:cNvSpPr>
              <p:nvPr/>
            </p:nvSpPr>
            <p:spPr bwMode="auto">
              <a:xfrm>
                <a:off x="3243"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51234" name="Freeform 95"/>
              <p:cNvSpPr>
                <a:spLocks/>
              </p:cNvSpPr>
              <p:nvPr/>
            </p:nvSpPr>
            <p:spPr bwMode="auto">
              <a:xfrm flipV="1">
                <a:off x="3334"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51235" name="Freeform 96"/>
              <p:cNvSpPr>
                <a:spLocks/>
              </p:cNvSpPr>
              <p:nvPr/>
            </p:nvSpPr>
            <p:spPr bwMode="auto">
              <a:xfrm>
                <a:off x="3424"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51236" name="Freeform 97"/>
              <p:cNvSpPr>
                <a:spLocks/>
              </p:cNvSpPr>
              <p:nvPr/>
            </p:nvSpPr>
            <p:spPr bwMode="auto">
              <a:xfrm flipV="1">
                <a:off x="3515"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51237" name="Freeform 98"/>
              <p:cNvSpPr>
                <a:spLocks/>
              </p:cNvSpPr>
              <p:nvPr/>
            </p:nvSpPr>
            <p:spPr bwMode="auto">
              <a:xfrm>
                <a:off x="3605"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51238" name="Freeform 99"/>
              <p:cNvSpPr>
                <a:spLocks/>
              </p:cNvSpPr>
              <p:nvPr/>
            </p:nvSpPr>
            <p:spPr bwMode="auto">
              <a:xfrm flipV="1">
                <a:off x="3696"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type="triangle" w="med" len="med"/>
              </a:ln>
            </p:spPr>
            <p:txBody>
              <a:bodyPr/>
              <a:lstStyle/>
              <a:p>
                <a:endParaRPr lang="en-US">
                  <a:latin typeface="Calibri"/>
                  <a:cs typeface="Calibri"/>
                </a:endParaRPr>
              </a:p>
            </p:txBody>
          </p:sp>
        </p:grpSp>
      </p:grpSp>
      <p:sp>
        <p:nvSpPr>
          <p:cNvPr id="3" name="Slide Number Placeholder 2">
            <a:extLst>
              <a:ext uri="{FF2B5EF4-FFF2-40B4-BE49-F238E27FC236}">
                <a16:creationId xmlns:a16="http://schemas.microsoft.com/office/drawing/2014/main" id="{5620B0A4-5834-C945-BF0B-94216E6E9645}"/>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27</a:t>
            </a:fld>
            <a:endParaRPr lang="en-US"/>
          </a:p>
        </p:txBody>
      </p:sp>
    </p:spTree>
    <p:extLst>
      <p:ext uri="{BB962C8B-B14F-4D97-AF65-F5344CB8AC3E}">
        <p14:creationId xmlns:p14="http://schemas.microsoft.com/office/powerpoint/2010/main" val="33191837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4"/>
          <p:cNvSpPr>
            <a:spLocks noGrp="1" noChangeArrowheads="1"/>
          </p:cNvSpPr>
          <p:nvPr>
            <p:ph type="title"/>
          </p:nvPr>
        </p:nvSpPr>
        <p:spPr/>
        <p:txBody>
          <a:bodyPr/>
          <a:lstStyle/>
          <a:p>
            <a:pPr eaLnBrk="1" hangingPunct="1"/>
            <a:r>
              <a:rPr lang="en-US">
                <a:latin typeface="Calibri"/>
                <a:cs typeface="Calibri"/>
              </a:rPr>
              <a:t>Attenuation – Compton effect </a:t>
            </a:r>
          </a:p>
        </p:txBody>
      </p:sp>
      <p:sp>
        <p:nvSpPr>
          <p:cNvPr id="52227" name="Oval 8"/>
          <p:cNvSpPr>
            <a:spLocks noChangeArrowheads="1"/>
          </p:cNvSpPr>
          <p:nvPr/>
        </p:nvSpPr>
        <p:spPr bwMode="auto">
          <a:xfrm>
            <a:off x="1620838" y="2894013"/>
            <a:ext cx="1008062" cy="1008062"/>
          </a:xfrm>
          <a:prstGeom prst="ellipse">
            <a:avLst/>
          </a:prstGeom>
          <a:noFill/>
          <a:ln w="9525">
            <a:solidFill>
              <a:schemeClr val="tx1"/>
            </a:solidFill>
            <a:prstDash val="dash"/>
            <a:round/>
            <a:headEnd/>
            <a:tailEnd/>
          </a:ln>
        </p:spPr>
        <p:txBody>
          <a:bodyPr wrap="none" anchor="ctr"/>
          <a:lstStyle/>
          <a:p>
            <a:endParaRPr lang="en-US">
              <a:latin typeface="Calibri"/>
              <a:cs typeface="Calibri"/>
            </a:endParaRPr>
          </a:p>
        </p:txBody>
      </p:sp>
      <p:sp>
        <p:nvSpPr>
          <p:cNvPr id="52228" name="Oval 10"/>
          <p:cNvSpPr>
            <a:spLocks noChangeArrowheads="1"/>
          </p:cNvSpPr>
          <p:nvPr/>
        </p:nvSpPr>
        <p:spPr bwMode="auto">
          <a:xfrm>
            <a:off x="1331913" y="2606675"/>
            <a:ext cx="1584325" cy="1584325"/>
          </a:xfrm>
          <a:prstGeom prst="ellipse">
            <a:avLst/>
          </a:prstGeom>
          <a:noFill/>
          <a:ln w="9525">
            <a:solidFill>
              <a:schemeClr val="tx1"/>
            </a:solidFill>
            <a:prstDash val="dash"/>
            <a:round/>
            <a:headEnd/>
            <a:tailEnd/>
          </a:ln>
        </p:spPr>
        <p:txBody>
          <a:bodyPr wrap="none" anchor="ctr"/>
          <a:lstStyle/>
          <a:p>
            <a:endParaRPr lang="en-US">
              <a:latin typeface="Calibri"/>
              <a:cs typeface="Calibri"/>
            </a:endParaRPr>
          </a:p>
        </p:txBody>
      </p:sp>
      <p:sp>
        <p:nvSpPr>
          <p:cNvPr id="52229" name="Oval 11"/>
          <p:cNvSpPr>
            <a:spLocks noChangeArrowheads="1"/>
          </p:cNvSpPr>
          <p:nvPr/>
        </p:nvSpPr>
        <p:spPr bwMode="auto">
          <a:xfrm>
            <a:off x="1549400" y="3357563"/>
            <a:ext cx="142875" cy="142875"/>
          </a:xfrm>
          <a:prstGeom prst="ellipse">
            <a:avLst/>
          </a:prstGeom>
          <a:solidFill>
            <a:srgbClr val="A50021"/>
          </a:solidFill>
          <a:ln w="9525">
            <a:solidFill>
              <a:srgbClr val="CC0000"/>
            </a:solidFill>
            <a:round/>
            <a:headEnd/>
            <a:tailEnd/>
          </a:ln>
        </p:spPr>
        <p:txBody>
          <a:bodyPr wrap="none" anchor="ctr"/>
          <a:lstStyle/>
          <a:p>
            <a:endParaRPr lang="en-US">
              <a:latin typeface="Calibri"/>
              <a:cs typeface="Calibri"/>
            </a:endParaRPr>
          </a:p>
        </p:txBody>
      </p:sp>
      <p:sp>
        <p:nvSpPr>
          <p:cNvPr id="52230" name="Oval 16"/>
          <p:cNvSpPr>
            <a:spLocks noChangeArrowheads="1"/>
          </p:cNvSpPr>
          <p:nvPr/>
        </p:nvSpPr>
        <p:spPr bwMode="auto">
          <a:xfrm>
            <a:off x="4068763" y="2895600"/>
            <a:ext cx="1008062" cy="1008063"/>
          </a:xfrm>
          <a:prstGeom prst="ellipse">
            <a:avLst/>
          </a:prstGeom>
          <a:noFill/>
          <a:ln w="9525">
            <a:solidFill>
              <a:schemeClr val="tx1"/>
            </a:solidFill>
            <a:prstDash val="dash"/>
            <a:round/>
            <a:headEnd/>
            <a:tailEnd/>
          </a:ln>
        </p:spPr>
        <p:txBody>
          <a:bodyPr wrap="none" anchor="ctr"/>
          <a:lstStyle/>
          <a:p>
            <a:endParaRPr lang="en-US">
              <a:latin typeface="Calibri"/>
              <a:cs typeface="Calibri"/>
            </a:endParaRPr>
          </a:p>
        </p:txBody>
      </p:sp>
      <p:sp>
        <p:nvSpPr>
          <p:cNvPr id="52231" name="Oval 18"/>
          <p:cNvSpPr>
            <a:spLocks noChangeArrowheads="1"/>
          </p:cNvSpPr>
          <p:nvPr/>
        </p:nvSpPr>
        <p:spPr bwMode="auto">
          <a:xfrm>
            <a:off x="3779838" y="2608263"/>
            <a:ext cx="1584325" cy="1584325"/>
          </a:xfrm>
          <a:prstGeom prst="ellipse">
            <a:avLst/>
          </a:prstGeom>
          <a:noFill/>
          <a:ln w="9525">
            <a:solidFill>
              <a:schemeClr val="tx1"/>
            </a:solidFill>
            <a:prstDash val="dash"/>
            <a:round/>
            <a:headEnd/>
            <a:tailEnd/>
          </a:ln>
        </p:spPr>
        <p:txBody>
          <a:bodyPr wrap="none" anchor="ctr"/>
          <a:lstStyle/>
          <a:p>
            <a:endParaRPr lang="en-US">
              <a:latin typeface="Calibri"/>
              <a:cs typeface="Calibri"/>
            </a:endParaRPr>
          </a:p>
        </p:txBody>
      </p:sp>
      <p:sp>
        <p:nvSpPr>
          <p:cNvPr id="52232" name="Oval 30"/>
          <p:cNvSpPr>
            <a:spLocks noChangeArrowheads="1"/>
          </p:cNvSpPr>
          <p:nvPr/>
        </p:nvSpPr>
        <p:spPr bwMode="auto">
          <a:xfrm>
            <a:off x="6588125" y="2895600"/>
            <a:ext cx="1008063" cy="1008063"/>
          </a:xfrm>
          <a:prstGeom prst="ellipse">
            <a:avLst/>
          </a:prstGeom>
          <a:noFill/>
          <a:ln w="9525">
            <a:solidFill>
              <a:schemeClr val="tx1"/>
            </a:solidFill>
            <a:prstDash val="dash"/>
            <a:round/>
            <a:headEnd/>
            <a:tailEnd/>
          </a:ln>
        </p:spPr>
        <p:txBody>
          <a:bodyPr wrap="none" anchor="ctr"/>
          <a:lstStyle/>
          <a:p>
            <a:endParaRPr lang="en-US">
              <a:latin typeface="Calibri"/>
              <a:cs typeface="Calibri"/>
            </a:endParaRPr>
          </a:p>
        </p:txBody>
      </p:sp>
      <p:sp>
        <p:nvSpPr>
          <p:cNvPr id="52233" name="Oval 32"/>
          <p:cNvSpPr>
            <a:spLocks noChangeArrowheads="1"/>
          </p:cNvSpPr>
          <p:nvPr/>
        </p:nvSpPr>
        <p:spPr bwMode="auto">
          <a:xfrm>
            <a:off x="6299200" y="2608263"/>
            <a:ext cx="1584325" cy="1584325"/>
          </a:xfrm>
          <a:prstGeom prst="ellipse">
            <a:avLst/>
          </a:prstGeom>
          <a:noFill/>
          <a:ln w="9525">
            <a:solidFill>
              <a:schemeClr val="tx1"/>
            </a:solidFill>
            <a:prstDash val="dash"/>
            <a:round/>
            <a:headEnd/>
            <a:tailEnd/>
          </a:ln>
        </p:spPr>
        <p:txBody>
          <a:bodyPr wrap="none" anchor="ctr"/>
          <a:lstStyle/>
          <a:p>
            <a:endParaRPr lang="en-US">
              <a:latin typeface="Calibri"/>
              <a:cs typeface="Calibri"/>
            </a:endParaRPr>
          </a:p>
        </p:txBody>
      </p:sp>
      <p:sp>
        <p:nvSpPr>
          <p:cNvPr id="594982" name="Oval 38"/>
          <p:cNvSpPr>
            <a:spLocks noChangeArrowheads="1"/>
          </p:cNvSpPr>
          <p:nvPr/>
        </p:nvSpPr>
        <p:spPr bwMode="auto">
          <a:xfrm>
            <a:off x="955675" y="1341438"/>
            <a:ext cx="635000" cy="649188"/>
          </a:xfrm>
          <a:prstGeom prst="ellipse">
            <a:avLst/>
          </a:prstGeom>
          <a:solidFill>
            <a:srgbClr val="DDDDDD"/>
          </a:solidFill>
          <a:ln w="9525">
            <a:noFill/>
            <a:round/>
            <a:headEnd/>
            <a:tailEnd/>
          </a:ln>
          <a:effectLst>
            <a:outerShdw dist="28398" dir="3806097" algn="ctr" rotWithShape="0">
              <a:schemeClr val="bg1"/>
            </a:outerShdw>
          </a:effectLst>
        </p:spPr>
        <p:txBody>
          <a:bodyPr>
            <a:spAutoFit/>
          </a:bodyPr>
          <a:lstStyle/>
          <a:p>
            <a:pPr algn="ctr">
              <a:spcBef>
                <a:spcPct val="50000"/>
              </a:spcBef>
              <a:defRPr/>
            </a:pPr>
            <a:endParaRPr lang="en-US" sz="2400" baseline="0">
              <a:latin typeface="Calibri"/>
              <a:cs typeface="Calibri"/>
            </a:endParaRPr>
          </a:p>
        </p:txBody>
      </p:sp>
      <p:grpSp>
        <p:nvGrpSpPr>
          <p:cNvPr id="52235" name="Group 63"/>
          <p:cNvGrpSpPr>
            <a:grpSpLocks/>
          </p:cNvGrpSpPr>
          <p:nvPr/>
        </p:nvGrpSpPr>
        <p:grpSpPr bwMode="auto">
          <a:xfrm>
            <a:off x="396875" y="3141663"/>
            <a:ext cx="1079500" cy="514350"/>
            <a:chOff x="930" y="3475"/>
            <a:chExt cx="952" cy="454"/>
          </a:xfrm>
        </p:grpSpPr>
        <p:sp>
          <p:nvSpPr>
            <p:cNvPr id="52290" name="Line 60"/>
            <p:cNvSpPr>
              <a:spLocks noChangeShapeType="1"/>
            </p:cNvSpPr>
            <p:nvPr/>
          </p:nvSpPr>
          <p:spPr bwMode="auto">
            <a:xfrm>
              <a:off x="930" y="3703"/>
              <a:ext cx="952" cy="0"/>
            </a:xfrm>
            <a:prstGeom prst="line">
              <a:avLst/>
            </a:prstGeom>
            <a:noFill/>
            <a:ln w="28575">
              <a:solidFill>
                <a:schemeClr val="bg2"/>
              </a:solidFill>
              <a:round/>
              <a:headEnd/>
              <a:tailEnd type="triangle" w="med" len="med"/>
            </a:ln>
          </p:spPr>
          <p:txBody>
            <a:bodyPr/>
            <a:lstStyle/>
            <a:p>
              <a:endParaRPr lang="en-US">
                <a:latin typeface="Calibri"/>
                <a:cs typeface="Calibri"/>
              </a:endParaRPr>
            </a:p>
          </p:txBody>
        </p:sp>
        <p:sp>
          <p:nvSpPr>
            <p:cNvPr id="52291" name="Oval 62"/>
            <p:cNvSpPr>
              <a:spLocks noChangeArrowheads="1"/>
            </p:cNvSpPr>
            <p:nvPr/>
          </p:nvSpPr>
          <p:spPr bwMode="auto">
            <a:xfrm>
              <a:off x="1156" y="3475"/>
              <a:ext cx="454" cy="454"/>
            </a:xfrm>
            <a:prstGeom prst="ellipse">
              <a:avLst/>
            </a:prstGeom>
            <a:solidFill>
              <a:schemeClr val="bg1"/>
            </a:solidFill>
            <a:ln w="9525">
              <a:solidFill>
                <a:schemeClr val="bg2"/>
              </a:solidFill>
              <a:round/>
              <a:headEnd/>
              <a:tailEnd/>
            </a:ln>
          </p:spPr>
          <p:txBody>
            <a:bodyPr wrap="none" anchor="ctr"/>
            <a:lstStyle/>
            <a:p>
              <a:endParaRPr lang="en-US">
                <a:latin typeface="Calibri"/>
                <a:cs typeface="Calibri"/>
              </a:endParaRPr>
            </a:p>
          </p:txBody>
        </p:sp>
        <p:grpSp>
          <p:nvGrpSpPr>
            <p:cNvPr id="52292" name="Group 48"/>
            <p:cNvGrpSpPr>
              <a:grpSpLocks/>
            </p:cNvGrpSpPr>
            <p:nvPr/>
          </p:nvGrpSpPr>
          <p:grpSpPr bwMode="auto">
            <a:xfrm>
              <a:off x="1202" y="3612"/>
              <a:ext cx="363" cy="197"/>
              <a:chOff x="3061" y="1933"/>
              <a:chExt cx="726" cy="635"/>
            </a:xfrm>
          </p:grpSpPr>
          <p:sp>
            <p:nvSpPr>
              <p:cNvPr id="52293" name="Freeform 49"/>
              <p:cNvSpPr>
                <a:spLocks/>
              </p:cNvSpPr>
              <p:nvPr/>
            </p:nvSpPr>
            <p:spPr bwMode="auto">
              <a:xfrm>
                <a:off x="3061"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chemeClr val="bg2"/>
                </a:solidFill>
                <a:round/>
                <a:headEnd/>
                <a:tailEnd/>
              </a:ln>
            </p:spPr>
            <p:txBody>
              <a:bodyPr/>
              <a:lstStyle/>
              <a:p>
                <a:endParaRPr lang="en-US">
                  <a:latin typeface="Calibri"/>
                  <a:cs typeface="Calibri"/>
                </a:endParaRPr>
              </a:p>
            </p:txBody>
          </p:sp>
          <p:sp>
            <p:nvSpPr>
              <p:cNvPr id="52294" name="Freeform 50"/>
              <p:cNvSpPr>
                <a:spLocks/>
              </p:cNvSpPr>
              <p:nvPr/>
            </p:nvSpPr>
            <p:spPr bwMode="auto">
              <a:xfrm flipV="1">
                <a:off x="3152"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chemeClr val="bg2"/>
                </a:solidFill>
                <a:round/>
                <a:headEnd/>
                <a:tailEnd/>
              </a:ln>
            </p:spPr>
            <p:txBody>
              <a:bodyPr/>
              <a:lstStyle/>
              <a:p>
                <a:endParaRPr lang="en-US">
                  <a:latin typeface="Calibri"/>
                  <a:cs typeface="Calibri"/>
                </a:endParaRPr>
              </a:p>
            </p:txBody>
          </p:sp>
          <p:sp>
            <p:nvSpPr>
              <p:cNvPr id="52295" name="Freeform 51"/>
              <p:cNvSpPr>
                <a:spLocks/>
              </p:cNvSpPr>
              <p:nvPr/>
            </p:nvSpPr>
            <p:spPr bwMode="auto">
              <a:xfrm>
                <a:off x="3243"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chemeClr val="bg2"/>
                </a:solidFill>
                <a:round/>
                <a:headEnd/>
                <a:tailEnd/>
              </a:ln>
            </p:spPr>
            <p:txBody>
              <a:bodyPr/>
              <a:lstStyle/>
              <a:p>
                <a:endParaRPr lang="en-US">
                  <a:latin typeface="Calibri"/>
                  <a:cs typeface="Calibri"/>
                </a:endParaRPr>
              </a:p>
            </p:txBody>
          </p:sp>
          <p:sp>
            <p:nvSpPr>
              <p:cNvPr id="52296" name="Freeform 52"/>
              <p:cNvSpPr>
                <a:spLocks/>
              </p:cNvSpPr>
              <p:nvPr/>
            </p:nvSpPr>
            <p:spPr bwMode="auto">
              <a:xfrm flipV="1">
                <a:off x="3334"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chemeClr val="bg2"/>
                </a:solidFill>
                <a:round/>
                <a:headEnd/>
                <a:tailEnd/>
              </a:ln>
            </p:spPr>
            <p:txBody>
              <a:bodyPr/>
              <a:lstStyle/>
              <a:p>
                <a:endParaRPr lang="en-US">
                  <a:latin typeface="Calibri"/>
                  <a:cs typeface="Calibri"/>
                </a:endParaRPr>
              </a:p>
            </p:txBody>
          </p:sp>
          <p:sp>
            <p:nvSpPr>
              <p:cNvPr id="52297" name="Freeform 53"/>
              <p:cNvSpPr>
                <a:spLocks/>
              </p:cNvSpPr>
              <p:nvPr/>
            </p:nvSpPr>
            <p:spPr bwMode="auto">
              <a:xfrm>
                <a:off x="3424"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chemeClr val="bg2"/>
                </a:solidFill>
                <a:round/>
                <a:headEnd/>
                <a:tailEnd/>
              </a:ln>
            </p:spPr>
            <p:txBody>
              <a:bodyPr/>
              <a:lstStyle/>
              <a:p>
                <a:endParaRPr lang="en-US">
                  <a:latin typeface="Calibri"/>
                  <a:cs typeface="Calibri"/>
                </a:endParaRPr>
              </a:p>
            </p:txBody>
          </p:sp>
          <p:sp>
            <p:nvSpPr>
              <p:cNvPr id="52298" name="Freeform 54"/>
              <p:cNvSpPr>
                <a:spLocks/>
              </p:cNvSpPr>
              <p:nvPr/>
            </p:nvSpPr>
            <p:spPr bwMode="auto">
              <a:xfrm flipV="1">
                <a:off x="3515"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chemeClr val="bg2"/>
                </a:solidFill>
                <a:round/>
                <a:headEnd/>
                <a:tailEnd/>
              </a:ln>
            </p:spPr>
            <p:txBody>
              <a:bodyPr/>
              <a:lstStyle/>
              <a:p>
                <a:endParaRPr lang="en-US">
                  <a:latin typeface="Calibri"/>
                  <a:cs typeface="Calibri"/>
                </a:endParaRPr>
              </a:p>
            </p:txBody>
          </p:sp>
          <p:sp>
            <p:nvSpPr>
              <p:cNvPr id="52299" name="Freeform 55"/>
              <p:cNvSpPr>
                <a:spLocks/>
              </p:cNvSpPr>
              <p:nvPr/>
            </p:nvSpPr>
            <p:spPr bwMode="auto">
              <a:xfrm>
                <a:off x="3605"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chemeClr val="bg2"/>
                </a:solidFill>
                <a:round/>
                <a:headEnd/>
                <a:tailEnd/>
              </a:ln>
            </p:spPr>
            <p:txBody>
              <a:bodyPr/>
              <a:lstStyle/>
              <a:p>
                <a:endParaRPr lang="en-US">
                  <a:latin typeface="Calibri"/>
                  <a:cs typeface="Calibri"/>
                </a:endParaRPr>
              </a:p>
            </p:txBody>
          </p:sp>
          <p:sp>
            <p:nvSpPr>
              <p:cNvPr id="52300" name="Freeform 56"/>
              <p:cNvSpPr>
                <a:spLocks/>
              </p:cNvSpPr>
              <p:nvPr/>
            </p:nvSpPr>
            <p:spPr bwMode="auto">
              <a:xfrm flipV="1">
                <a:off x="3696"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chemeClr val="bg2"/>
                </a:solidFill>
                <a:round/>
                <a:headEnd/>
                <a:tailEnd type="triangle" w="med" len="med"/>
              </a:ln>
            </p:spPr>
            <p:txBody>
              <a:bodyPr/>
              <a:lstStyle/>
              <a:p>
                <a:endParaRPr lang="en-US">
                  <a:latin typeface="Calibri"/>
                  <a:cs typeface="Calibri"/>
                </a:endParaRPr>
              </a:p>
            </p:txBody>
          </p:sp>
        </p:grpSp>
      </p:grpSp>
      <p:sp>
        <p:nvSpPr>
          <p:cNvPr id="52236" name="Text Box 64"/>
          <p:cNvSpPr txBox="1">
            <a:spLocks noChangeArrowheads="1"/>
          </p:cNvSpPr>
          <p:nvPr/>
        </p:nvSpPr>
        <p:spPr bwMode="auto">
          <a:xfrm>
            <a:off x="1027113" y="1412875"/>
            <a:ext cx="1816100" cy="457200"/>
          </a:xfrm>
          <a:prstGeom prst="rect">
            <a:avLst/>
          </a:prstGeom>
          <a:noFill/>
          <a:ln w="9525">
            <a:noFill/>
            <a:miter lim="800000"/>
            <a:headEnd/>
            <a:tailEnd/>
          </a:ln>
        </p:spPr>
        <p:txBody>
          <a:bodyPr wrap="none">
            <a:spAutoFit/>
          </a:bodyPr>
          <a:lstStyle/>
          <a:p>
            <a:r>
              <a:rPr lang="en-US" sz="2400" baseline="0">
                <a:latin typeface="Calibri"/>
                <a:cs typeface="Calibri"/>
              </a:rPr>
              <a:t>Back-scatter</a:t>
            </a:r>
          </a:p>
        </p:txBody>
      </p:sp>
      <p:sp>
        <p:nvSpPr>
          <p:cNvPr id="595009" name="Oval 65"/>
          <p:cNvSpPr>
            <a:spLocks noChangeArrowheads="1"/>
          </p:cNvSpPr>
          <p:nvPr/>
        </p:nvSpPr>
        <p:spPr bwMode="auto">
          <a:xfrm>
            <a:off x="3419475" y="1341438"/>
            <a:ext cx="635000" cy="649188"/>
          </a:xfrm>
          <a:prstGeom prst="ellipse">
            <a:avLst/>
          </a:prstGeom>
          <a:solidFill>
            <a:srgbClr val="DDDDDD"/>
          </a:solidFill>
          <a:ln w="9525">
            <a:noFill/>
            <a:round/>
            <a:headEnd/>
            <a:tailEnd/>
          </a:ln>
          <a:effectLst>
            <a:outerShdw dist="28398" dir="3806097" algn="ctr" rotWithShape="0">
              <a:schemeClr val="bg1"/>
            </a:outerShdw>
          </a:effectLst>
        </p:spPr>
        <p:txBody>
          <a:bodyPr>
            <a:spAutoFit/>
          </a:bodyPr>
          <a:lstStyle/>
          <a:p>
            <a:pPr algn="ctr">
              <a:spcBef>
                <a:spcPct val="50000"/>
              </a:spcBef>
              <a:defRPr/>
            </a:pPr>
            <a:endParaRPr lang="en-US" sz="2400" baseline="0">
              <a:latin typeface="Calibri"/>
              <a:cs typeface="Calibri"/>
            </a:endParaRPr>
          </a:p>
        </p:txBody>
      </p:sp>
      <p:sp>
        <p:nvSpPr>
          <p:cNvPr id="52238" name="Text Box 66"/>
          <p:cNvSpPr txBox="1">
            <a:spLocks noChangeArrowheads="1"/>
          </p:cNvSpPr>
          <p:nvPr/>
        </p:nvSpPr>
        <p:spPr bwMode="auto">
          <a:xfrm>
            <a:off x="3490913" y="1412875"/>
            <a:ext cx="1720850" cy="457200"/>
          </a:xfrm>
          <a:prstGeom prst="rect">
            <a:avLst/>
          </a:prstGeom>
          <a:noFill/>
          <a:ln w="9525">
            <a:noFill/>
            <a:miter lim="800000"/>
            <a:headEnd/>
            <a:tailEnd/>
          </a:ln>
        </p:spPr>
        <p:txBody>
          <a:bodyPr wrap="none">
            <a:spAutoFit/>
          </a:bodyPr>
          <a:lstStyle/>
          <a:p>
            <a:r>
              <a:rPr lang="en-US" sz="2400" baseline="0">
                <a:latin typeface="Calibri"/>
                <a:cs typeface="Calibri"/>
              </a:rPr>
              <a:t>Side scatter</a:t>
            </a:r>
          </a:p>
        </p:txBody>
      </p:sp>
      <p:sp>
        <p:nvSpPr>
          <p:cNvPr id="595011" name="Oval 67"/>
          <p:cNvSpPr>
            <a:spLocks noChangeArrowheads="1"/>
          </p:cNvSpPr>
          <p:nvPr/>
        </p:nvSpPr>
        <p:spPr bwMode="auto">
          <a:xfrm>
            <a:off x="6156325" y="1341438"/>
            <a:ext cx="635000" cy="649188"/>
          </a:xfrm>
          <a:prstGeom prst="ellipse">
            <a:avLst/>
          </a:prstGeom>
          <a:solidFill>
            <a:srgbClr val="DDDDDD"/>
          </a:solidFill>
          <a:ln w="9525">
            <a:noFill/>
            <a:round/>
            <a:headEnd/>
            <a:tailEnd/>
          </a:ln>
          <a:effectLst>
            <a:outerShdw dist="28398" dir="3806097" algn="ctr" rotWithShape="0">
              <a:schemeClr val="bg1"/>
            </a:outerShdw>
          </a:effectLst>
        </p:spPr>
        <p:txBody>
          <a:bodyPr>
            <a:spAutoFit/>
          </a:bodyPr>
          <a:lstStyle/>
          <a:p>
            <a:pPr algn="ctr">
              <a:spcBef>
                <a:spcPct val="50000"/>
              </a:spcBef>
              <a:defRPr/>
            </a:pPr>
            <a:endParaRPr lang="en-US" sz="2400" baseline="0">
              <a:latin typeface="Calibri"/>
              <a:cs typeface="Calibri"/>
            </a:endParaRPr>
          </a:p>
        </p:txBody>
      </p:sp>
      <p:sp>
        <p:nvSpPr>
          <p:cNvPr id="52240" name="Text Box 68"/>
          <p:cNvSpPr txBox="1">
            <a:spLocks noChangeArrowheads="1"/>
          </p:cNvSpPr>
          <p:nvPr/>
        </p:nvSpPr>
        <p:spPr bwMode="auto">
          <a:xfrm>
            <a:off x="6227763" y="1412875"/>
            <a:ext cx="2257425" cy="457200"/>
          </a:xfrm>
          <a:prstGeom prst="rect">
            <a:avLst/>
          </a:prstGeom>
          <a:noFill/>
          <a:ln w="9525">
            <a:noFill/>
            <a:miter lim="800000"/>
            <a:headEnd/>
            <a:tailEnd/>
          </a:ln>
        </p:spPr>
        <p:txBody>
          <a:bodyPr wrap="none">
            <a:spAutoFit/>
          </a:bodyPr>
          <a:lstStyle/>
          <a:p>
            <a:r>
              <a:rPr lang="en-US" sz="2400" baseline="0">
                <a:latin typeface="Calibri"/>
                <a:cs typeface="Calibri"/>
              </a:rPr>
              <a:t>Forward scatter</a:t>
            </a:r>
          </a:p>
        </p:txBody>
      </p:sp>
      <p:sp>
        <p:nvSpPr>
          <p:cNvPr id="52241" name="Line 69"/>
          <p:cNvSpPr>
            <a:spLocks noChangeShapeType="1"/>
          </p:cNvSpPr>
          <p:nvPr/>
        </p:nvSpPr>
        <p:spPr bwMode="auto">
          <a:xfrm>
            <a:off x="1836738" y="3429000"/>
            <a:ext cx="863600" cy="0"/>
          </a:xfrm>
          <a:prstGeom prst="line">
            <a:avLst/>
          </a:prstGeom>
          <a:noFill/>
          <a:ln w="28575">
            <a:solidFill>
              <a:srgbClr val="CC0000"/>
            </a:solidFill>
            <a:round/>
            <a:headEnd/>
            <a:tailEnd type="triangle" w="med" len="med"/>
          </a:ln>
        </p:spPr>
        <p:txBody>
          <a:bodyPr/>
          <a:lstStyle/>
          <a:p>
            <a:endParaRPr lang="en-US">
              <a:latin typeface="Calibri"/>
              <a:cs typeface="Calibri"/>
            </a:endParaRPr>
          </a:p>
        </p:txBody>
      </p:sp>
      <p:sp>
        <p:nvSpPr>
          <p:cNvPr id="52242" name="Oval 70"/>
          <p:cNvSpPr>
            <a:spLocks noChangeArrowheads="1"/>
          </p:cNvSpPr>
          <p:nvPr/>
        </p:nvSpPr>
        <p:spPr bwMode="auto">
          <a:xfrm>
            <a:off x="2773363" y="3357563"/>
            <a:ext cx="142875" cy="142875"/>
          </a:xfrm>
          <a:prstGeom prst="ellipse">
            <a:avLst/>
          </a:prstGeom>
          <a:solidFill>
            <a:srgbClr val="A50021"/>
          </a:solidFill>
          <a:ln w="9525">
            <a:solidFill>
              <a:srgbClr val="CC0000"/>
            </a:solidFill>
            <a:round/>
            <a:headEnd/>
            <a:tailEnd/>
          </a:ln>
        </p:spPr>
        <p:txBody>
          <a:bodyPr wrap="none" anchor="ctr"/>
          <a:lstStyle/>
          <a:p>
            <a:endParaRPr lang="en-US">
              <a:latin typeface="Calibri"/>
              <a:cs typeface="Calibri"/>
            </a:endParaRPr>
          </a:p>
        </p:txBody>
      </p:sp>
      <p:sp>
        <p:nvSpPr>
          <p:cNvPr id="595015" name="Text Box 71"/>
          <p:cNvSpPr txBox="1">
            <a:spLocks noChangeArrowheads="1"/>
          </p:cNvSpPr>
          <p:nvPr/>
        </p:nvSpPr>
        <p:spPr bwMode="auto">
          <a:xfrm>
            <a:off x="0" y="3644900"/>
            <a:ext cx="1765300" cy="336550"/>
          </a:xfrm>
          <a:prstGeom prst="rect">
            <a:avLst/>
          </a:prstGeom>
          <a:no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sz="1600" baseline="0" dirty="0">
                <a:latin typeface="Calibri"/>
                <a:cs typeface="Calibri"/>
              </a:rPr>
              <a:t>incident photon</a:t>
            </a:r>
          </a:p>
        </p:txBody>
      </p:sp>
      <p:sp>
        <p:nvSpPr>
          <p:cNvPr id="595016" name="Text Box 72"/>
          <p:cNvSpPr txBox="1">
            <a:spLocks noChangeArrowheads="1"/>
          </p:cNvSpPr>
          <p:nvPr/>
        </p:nvSpPr>
        <p:spPr bwMode="auto">
          <a:xfrm>
            <a:off x="2085975" y="3644900"/>
            <a:ext cx="1765300" cy="336550"/>
          </a:xfrm>
          <a:prstGeom prst="rect">
            <a:avLst/>
          </a:prstGeom>
          <a:no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sz="1600" baseline="0">
                <a:latin typeface="Calibri"/>
                <a:cs typeface="Calibri"/>
              </a:rPr>
              <a:t>recoil electron</a:t>
            </a:r>
          </a:p>
        </p:txBody>
      </p:sp>
      <p:grpSp>
        <p:nvGrpSpPr>
          <p:cNvPr id="52245" name="Group 73"/>
          <p:cNvGrpSpPr>
            <a:grpSpLocks/>
          </p:cNvGrpSpPr>
          <p:nvPr/>
        </p:nvGrpSpPr>
        <p:grpSpPr bwMode="auto">
          <a:xfrm rot="-8672006">
            <a:off x="539750" y="2636838"/>
            <a:ext cx="1079500" cy="514350"/>
            <a:chOff x="930" y="3475"/>
            <a:chExt cx="952" cy="454"/>
          </a:xfrm>
        </p:grpSpPr>
        <p:sp>
          <p:nvSpPr>
            <p:cNvPr id="52279" name="Line 74"/>
            <p:cNvSpPr>
              <a:spLocks noChangeShapeType="1"/>
            </p:cNvSpPr>
            <p:nvPr/>
          </p:nvSpPr>
          <p:spPr bwMode="auto">
            <a:xfrm>
              <a:off x="930" y="3703"/>
              <a:ext cx="952" cy="0"/>
            </a:xfrm>
            <a:prstGeom prst="line">
              <a:avLst/>
            </a:prstGeom>
            <a:noFill/>
            <a:ln w="28575">
              <a:solidFill>
                <a:srgbClr val="CC0000"/>
              </a:solidFill>
              <a:round/>
              <a:headEnd/>
              <a:tailEnd type="triangle" w="med" len="med"/>
            </a:ln>
          </p:spPr>
          <p:txBody>
            <a:bodyPr/>
            <a:lstStyle/>
            <a:p>
              <a:endParaRPr lang="en-US">
                <a:latin typeface="Calibri"/>
                <a:cs typeface="Calibri"/>
              </a:endParaRPr>
            </a:p>
          </p:txBody>
        </p:sp>
        <p:sp>
          <p:nvSpPr>
            <p:cNvPr id="52280" name="Oval 75"/>
            <p:cNvSpPr>
              <a:spLocks noChangeArrowheads="1"/>
            </p:cNvSpPr>
            <p:nvPr/>
          </p:nvSpPr>
          <p:spPr bwMode="auto">
            <a:xfrm>
              <a:off x="1156" y="3475"/>
              <a:ext cx="454" cy="454"/>
            </a:xfrm>
            <a:prstGeom prst="ellipse">
              <a:avLst/>
            </a:prstGeom>
            <a:solidFill>
              <a:schemeClr val="bg1"/>
            </a:solidFill>
            <a:ln w="9525">
              <a:solidFill>
                <a:srgbClr val="CC0000"/>
              </a:solidFill>
              <a:round/>
              <a:headEnd/>
              <a:tailEnd/>
            </a:ln>
          </p:spPr>
          <p:txBody>
            <a:bodyPr wrap="none" anchor="ctr"/>
            <a:lstStyle/>
            <a:p>
              <a:endParaRPr lang="en-US">
                <a:latin typeface="Calibri"/>
                <a:cs typeface="Calibri"/>
              </a:endParaRPr>
            </a:p>
          </p:txBody>
        </p:sp>
        <p:grpSp>
          <p:nvGrpSpPr>
            <p:cNvPr id="52281" name="Group 76"/>
            <p:cNvGrpSpPr>
              <a:grpSpLocks/>
            </p:cNvGrpSpPr>
            <p:nvPr/>
          </p:nvGrpSpPr>
          <p:grpSpPr bwMode="auto">
            <a:xfrm>
              <a:off x="1202" y="3612"/>
              <a:ext cx="363" cy="197"/>
              <a:chOff x="3061" y="1933"/>
              <a:chExt cx="726" cy="635"/>
            </a:xfrm>
          </p:grpSpPr>
          <p:sp>
            <p:nvSpPr>
              <p:cNvPr id="52282" name="Freeform 77"/>
              <p:cNvSpPr>
                <a:spLocks/>
              </p:cNvSpPr>
              <p:nvPr/>
            </p:nvSpPr>
            <p:spPr bwMode="auto">
              <a:xfrm>
                <a:off x="3061"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52283" name="Freeform 78"/>
              <p:cNvSpPr>
                <a:spLocks/>
              </p:cNvSpPr>
              <p:nvPr/>
            </p:nvSpPr>
            <p:spPr bwMode="auto">
              <a:xfrm flipV="1">
                <a:off x="3152"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52284" name="Freeform 79"/>
              <p:cNvSpPr>
                <a:spLocks/>
              </p:cNvSpPr>
              <p:nvPr/>
            </p:nvSpPr>
            <p:spPr bwMode="auto">
              <a:xfrm>
                <a:off x="3243"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52285" name="Freeform 80"/>
              <p:cNvSpPr>
                <a:spLocks/>
              </p:cNvSpPr>
              <p:nvPr/>
            </p:nvSpPr>
            <p:spPr bwMode="auto">
              <a:xfrm flipV="1">
                <a:off x="3334"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52286" name="Freeform 81"/>
              <p:cNvSpPr>
                <a:spLocks/>
              </p:cNvSpPr>
              <p:nvPr/>
            </p:nvSpPr>
            <p:spPr bwMode="auto">
              <a:xfrm>
                <a:off x="3424"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52287" name="Freeform 82"/>
              <p:cNvSpPr>
                <a:spLocks/>
              </p:cNvSpPr>
              <p:nvPr/>
            </p:nvSpPr>
            <p:spPr bwMode="auto">
              <a:xfrm flipV="1">
                <a:off x="3515"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52288" name="Freeform 83"/>
              <p:cNvSpPr>
                <a:spLocks/>
              </p:cNvSpPr>
              <p:nvPr/>
            </p:nvSpPr>
            <p:spPr bwMode="auto">
              <a:xfrm>
                <a:off x="3605"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52289" name="Freeform 84"/>
              <p:cNvSpPr>
                <a:spLocks/>
              </p:cNvSpPr>
              <p:nvPr/>
            </p:nvSpPr>
            <p:spPr bwMode="auto">
              <a:xfrm flipV="1">
                <a:off x="3696"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type="triangle" w="med" len="med"/>
              </a:ln>
            </p:spPr>
            <p:txBody>
              <a:bodyPr/>
              <a:lstStyle/>
              <a:p>
                <a:endParaRPr lang="en-US">
                  <a:latin typeface="Calibri"/>
                  <a:cs typeface="Calibri"/>
                </a:endParaRPr>
              </a:p>
            </p:txBody>
          </p:sp>
        </p:grpSp>
      </p:grpSp>
      <p:sp>
        <p:nvSpPr>
          <p:cNvPr id="52246" name="Line 85"/>
          <p:cNvSpPr>
            <a:spLocks noChangeShapeType="1"/>
          </p:cNvSpPr>
          <p:nvPr/>
        </p:nvSpPr>
        <p:spPr bwMode="auto">
          <a:xfrm>
            <a:off x="4211638" y="3573463"/>
            <a:ext cx="792162" cy="647700"/>
          </a:xfrm>
          <a:prstGeom prst="line">
            <a:avLst/>
          </a:prstGeom>
          <a:noFill/>
          <a:ln w="28575">
            <a:solidFill>
              <a:srgbClr val="CC0000"/>
            </a:solidFill>
            <a:round/>
            <a:headEnd/>
            <a:tailEnd type="triangle" w="med" len="med"/>
          </a:ln>
        </p:spPr>
        <p:txBody>
          <a:bodyPr/>
          <a:lstStyle/>
          <a:p>
            <a:endParaRPr lang="en-US">
              <a:latin typeface="Calibri"/>
              <a:cs typeface="Calibri"/>
            </a:endParaRPr>
          </a:p>
        </p:txBody>
      </p:sp>
      <p:sp>
        <p:nvSpPr>
          <p:cNvPr id="52247" name="Oval 86"/>
          <p:cNvSpPr>
            <a:spLocks noChangeArrowheads="1"/>
          </p:cNvSpPr>
          <p:nvPr/>
        </p:nvSpPr>
        <p:spPr bwMode="auto">
          <a:xfrm>
            <a:off x="5003800" y="4221163"/>
            <a:ext cx="142875" cy="142875"/>
          </a:xfrm>
          <a:prstGeom prst="ellipse">
            <a:avLst/>
          </a:prstGeom>
          <a:solidFill>
            <a:srgbClr val="A50021"/>
          </a:solidFill>
          <a:ln w="9525">
            <a:solidFill>
              <a:srgbClr val="CC0000"/>
            </a:solidFill>
            <a:round/>
            <a:headEnd/>
            <a:tailEnd/>
          </a:ln>
        </p:spPr>
        <p:txBody>
          <a:bodyPr wrap="none" anchor="ctr"/>
          <a:lstStyle/>
          <a:p>
            <a:endParaRPr lang="en-US">
              <a:latin typeface="Calibri"/>
              <a:cs typeface="Calibri"/>
            </a:endParaRPr>
          </a:p>
        </p:txBody>
      </p:sp>
      <p:sp>
        <p:nvSpPr>
          <p:cNvPr id="52248" name="Oval 87"/>
          <p:cNvSpPr>
            <a:spLocks noChangeArrowheads="1"/>
          </p:cNvSpPr>
          <p:nvPr/>
        </p:nvSpPr>
        <p:spPr bwMode="auto">
          <a:xfrm>
            <a:off x="3997325" y="3357563"/>
            <a:ext cx="142875" cy="142875"/>
          </a:xfrm>
          <a:prstGeom prst="ellipse">
            <a:avLst/>
          </a:prstGeom>
          <a:solidFill>
            <a:srgbClr val="A50021"/>
          </a:solidFill>
          <a:ln w="9525">
            <a:solidFill>
              <a:srgbClr val="CC0000"/>
            </a:solidFill>
            <a:round/>
            <a:headEnd/>
            <a:tailEnd/>
          </a:ln>
        </p:spPr>
        <p:txBody>
          <a:bodyPr wrap="none" anchor="ctr"/>
          <a:lstStyle/>
          <a:p>
            <a:endParaRPr lang="en-US">
              <a:latin typeface="Calibri"/>
              <a:cs typeface="Calibri"/>
            </a:endParaRPr>
          </a:p>
        </p:txBody>
      </p:sp>
      <p:grpSp>
        <p:nvGrpSpPr>
          <p:cNvPr id="52249" name="Group 88"/>
          <p:cNvGrpSpPr>
            <a:grpSpLocks/>
          </p:cNvGrpSpPr>
          <p:nvPr/>
        </p:nvGrpSpPr>
        <p:grpSpPr bwMode="auto">
          <a:xfrm rot="-5400000">
            <a:off x="3497263" y="2487613"/>
            <a:ext cx="1079500" cy="514350"/>
            <a:chOff x="930" y="3475"/>
            <a:chExt cx="952" cy="454"/>
          </a:xfrm>
        </p:grpSpPr>
        <p:sp>
          <p:nvSpPr>
            <p:cNvPr id="52268" name="Line 89"/>
            <p:cNvSpPr>
              <a:spLocks noChangeShapeType="1"/>
            </p:cNvSpPr>
            <p:nvPr/>
          </p:nvSpPr>
          <p:spPr bwMode="auto">
            <a:xfrm>
              <a:off x="930" y="3703"/>
              <a:ext cx="952" cy="0"/>
            </a:xfrm>
            <a:prstGeom prst="line">
              <a:avLst/>
            </a:prstGeom>
            <a:noFill/>
            <a:ln w="28575">
              <a:solidFill>
                <a:srgbClr val="CC0000"/>
              </a:solidFill>
              <a:round/>
              <a:headEnd/>
              <a:tailEnd type="triangle" w="med" len="med"/>
            </a:ln>
          </p:spPr>
          <p:txBody>
            <a:bodyPr/>
            <a:lstStyle/>
            <a:p>
              <a:endParaRPr lang="en-US">
                <a:latin typeface="Calibri"/>
                <a:cs typeface="Calibri"/>
              </a:endParaRPr>
            </a:p>
          </p:txBody>
        </p:sp>
        <p:sp>
          <p:nvSpPr>
            <p:cNvPr id="52269" name="Oval 90"/>
            <p:cNvSpPr>
              <a:spLocks noChangeArrowheads="1"/>
            </p:cNvSpPr>
            <p:nvPr/>
          </p:nvSpPr>
          <p:spPr bwMode="auto">
            <a:xfrm>
              <a:off x="1156" y="3475"/>
              <a:ext cx="454" cy="454"/>
            </a:xfrm>
            <a:prstGeom prst="ellipse">
              <a:avLst/>
            </a:prstGeom>
            <a:solidFill>
              <a:schemeClr val="bg1"/>
            </a:solidFill>
            <a:ln w="9525">
              <a:solidFill>
                <a:srgbClr val="CC0000"/>
              </a:solidFill>
              <a:round/>
              <a:headEnd/>
              <a:tailEnd/>
            </a:ln>
          </p:spPr>
          <p:txBody>
            <a:bodyPr wrap="none" anchor="ctr"/>
            <a:lstStyle/>
            <a:p>
              <a:endParaRPr lang="en-US">
                <a:latin typeface="Calibri"/>
                <a:cs typeface="Calibri"/>
              </a:endParaRPr>
            </a:p>
          </p:txBody>
        </p:sp>
        <p:grpSp>
          <p:nvGrpSpPr>
            <p:cNvPr id="52270" name="Group 91"/>
            <p:cNvGrpSpPr>
              <a:grpSpLocks/>
            </p:cNvGrpSpPr>
            <p:nvPr/>
          </p:nvGrpSpPr>
          <p:grpSpPr bwMode="auto">
            <a:xfrm>
              <a:off x="1202" y="3612"/>
              <a:ext cx="363" cy="197"/>
              <a:chOff x="3061" y="1933"/>
              <a:chExt cx="726" cy="635"/>
            </a:xfrm>
          </p:grpSpPr>
          <p:sp>
            <p:nvSpPr>
              <p:cNvPr id="52271" name="Freeform 92"/>
              <p:cNvSpPr>
                <a:spLocks/>
              </p:cNvSpPr>
              <p:nvPr/>
            </p:nvSpPr>
            <p:spPr bwMode="auto">
              <a:xfrm>
                <a:off x="3061"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52272" name="Freeform 93"/>
              <p:cNvSpPr>
                <a:spLocks/>
              </p:cNvSpPr>
              <p:nvPr/>
            </p:nvSpPr>
            <p:spPr bwMode="auto">
              <a:xfrm flipV="1">
                <a:off x="3152"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52273" name="Freeform 94"/>
              <p:cNvSpPr>
                <a:spLocks/>
              </p:cNvSpPr>
              <p:nvPr/>
            </p:nvSpPr>
            <p:spPr bwMode="auto">
              <a:xfrm>
                <a:off x="3243"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52274" name="Freeform 95"/>
              <p:cNvSpPr>
                <a:spLocks/>
              </p:cNvSpPr>
              <p:nvPr/>
            </p:nvSpPr>
            <p:spPr bwMode="auto">
              <a:xfrm flipV="1">
                <a:off x="3334"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52275" name="Freeform 96"/>
              <p:cNvSpPr>
                <a:spLocks/>
              </p:cNvSpPr>
              <p:nvPr/>
            </p:nvSpPr>
            <p:spPr bwMode="auto">
              <a:xfrm>
                <a:off x="3424"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52276" name="Freeform 97"/>
              <p:cNvSpPr>
                <a:spLocks/>
              </p:cNvSpPr>
              <p:nvPr/>
            </p:nvSpPr>
            <p:spPr bwMode="auto">
              <a:xfrm flipV="1">
                <a:off x="3515"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52277" name="Freeform 98"/>
              <p:cNvSpPr>
                <a:spLocks/>
              </p:cNvSpPr>
              <p:nvPr/>
            </p:nvSpPr>
            <p:spPr bwMode="auto">
              <a:xfrm>
                <a:off x="3605"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52278" name="Freeform 99"/>
              <p:cNvSpPr>
                <a:spLocks/>
              </p:cNvSpPr>
              <p:nvPr/>
            </p:nvSpPr>
            <p:spPr bwMode="auto">
              <a:xfrm flipV="1">
                <a:off x="3696"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type="triangle" w="med" len="med"/>
              </a:ln>
            </p:spPr>
            <p:txBody>
              <a:bodyPr/>
              <a:lstStyle/>
              <a:p>
                <a:endParaRPr lang="en-US">
                  <a:latin typeface="Calibri"/>
                  <a:cs typeface="Calibri"/>
                </a:endParaRPr>
              </a:p>
            </p:txBody>
          </p:sp>
        </p:grpSp>
      </p:grpSp>
      <p:sp>
        <p:nvSpPr>
          <p:cNvPr id="52250" name="Line 101"/>
          <p:cNvSpPr>
            <a:spLocks noChangeShapeType="1"/>
          </p:cNvSpPr>
          <p:nvPr/>
        </p:nvSpPr>
        <p:spPr bwMode="auto">
          <a:xfrm>
            <a:off x="3492500" y="3429000"/>
            <a:ext cx="431800" cy="0"/>
          </a:xfrm>
          <a:prstGeom prst="line">
            <a:avLst/>
          </a:prstGeom>
          <a:noFill/>
          <a:ln w="28575">
            <a:solidFill>
              <a:schemeClr val="bg2"/>
            </a:solidFill>
            <a:round/>
            <a:headEnd/>
            <a:tailEnd type="triangle" w="med" len="med"/>
          </a:ln>
        </p:spPr>
        <p:txBody>
          <a:bodyPr/>
          <a:lstStyle/>
          <a:p>
            <a:endParaRPr lang="en-US">
              <a:latin typeface="Calibri"/>
              <a:cs typeface="Calibri"/>
            </a:endParaRPr>
          </a:p>
        </p:txBody>
      </p:sp>
      <p:sp>
        <p:nvSpPr>
          <p:cNvPr id="52251" name="Oval 115"/>
          <p:cNvSpPr>
            <a:spLocks noChangeArrowheads="1"/>
          </p:cNvSpPr>
          <p:nvPr/>
        </p:nvSpPr>
        <p:spPr bwMode="auto">
          <a:xfrm>
            <a:off x="6516688" y="3357563"/>
            <a:ext cx="142875" cy="142875"/>
          </a:xfrm>
          <a:prstGeom prst="ellipse">
            <a:avLst/>
          </a:prstGeom>
          <a:solidFill>
            <a:srgbClr val="A50021"/>
          </a:solidFill>
          <a:ln w="9525">
            <a:solidFill>
              <a:srgbClr val="CC0000"/>
            </a:solidFill>
            <a:round/>
            <a:headEnd/>
            <a:tailEnd/>
          </a:ln>
        </p:spPr>
        <p:txBody>
          <a:bodyPr wrap="none" anchor="ctr"/>
          <a:lstStyle/>
          <a:p>
            <a:endParaRPr lang="en-US">
              <a:latin typeface="Calibri"/>
              <a:cs typeface="Calibri"/>
            </a:endParaRPr>
          </a:p>
        </p:txBody>
      </p:sp>
      <p:grpSp>
        <p:nvGrpSpPr>
          <p:cNvPr id="52252" name="Group 116"/>
          <p:cNvGrpSpPr>
            <a:grpSpLocks/>
          </p:cNvGrpSpPr>
          <p:nvPr/>
        </p:nvGrpSpPr>
        <p:grpSpPr bwMode="auto">
          <a:xfrm>
            <a:off x="6805613" y="3141663"/>
            <a:ext cx="1079500" cy="514350"/>
            <a:chOff x="930" y="3475"/>
            <a:chExt cx="952" cy="454"/>
          </a:xfrm>
        </p:grpSpPr>
        <p:sp>
          <p:nvSpPr>
            <p:cNvPr id="52257" name="Line 117"/>
            <p:cNvSpPr>
              <a:spLocks noChangeShapeType="1"/>
            </p:cNvSpPr>
            <p:nvPr/>
          </p:nvSpPr>
          <p:spPr bwMode="auto">
            <a:xfrm>
              <a:off x="930" y="3703"/>
              <a:ext cx="952" cy="0"/>
            </a:xfrm>
            <a:prstGeom prst="line">
              <a:avLst/>
            </a:prstGeom>
            <a:noFill/>
            <a:ln w="28575">
              <a:solidFill>
                <a:srgbClr val="CC0000"/>
              </a:solidFill>
              <a:round/>
              <a:headEnd/>
              <a:tailEnd type="triangle" w="med" len="med"/>
            </a:ln>
          </p:spPr>
          <p:txBody>
            <a:bodyPr/>
            <a:lstStyle/>
            <a:p>
              <a:endParaRPr lang="en-US">
                <a:latin typeface="Calibri"/>
                <a:cs typeface="Calibri"/>
              </a:endParaRPr>
            </a:p>
          </p:txBody>
        </p:sp>
        <p:sp>
          <p:nvSpPr>
            <p:cNvPr id="52258" name="Oval 118"/>
            <p:cNvSpPr>
              <a:spLocks noChangeArrowheads="1"/>
            </p:cNvSpPr>
            <p:nvPr/>
          </p:nvSpPr>
          <p:spPr bwMode="auto">
            <a:xfrm>
              <a:off x="1156" y="3475"/>
              <a:ext cx="454" cy="454"/>
            </a:xfrm>
            <a:prstGeom prst="ellipse">
              <a:avLst/>
            </a:prstGeom>
            <a:solidFill>
              <a:schemeClr val="bg1"/>
            </a:solidFill>
            <a:ln w="9525">
              <a:solidFill>
                <a:srgbClr val="CC0000"/>
              </a:solidFill>
              <a:round/>
              <a:headEnd/>
              <a:tailEnd/>
            </a:ln>
          </p:spPr>
          <p:txBody>
            <a:bodyPr wrap="none" anchor="ctr"/>
            <a:lstStyle/>
            <a:p>
              <a:endParaRPr lang="en-US">
                <a:latin typeface="Calibri"/>
                <a:cs typeface="Calibri"/>
              </a:endParaRPr>
            </a:p>
          </p:txBody>
        </p:sp>
        <p:grpSp>
          <p:nvGrpSpPr>
            <p:cNvPr id="52259" name="Group 119"/>
            <p:cNvGrpSpPr>
              <a:grpSpLocks/>
            </p:cNvGrpSpPr>
            <p:nvPr/>
          </p:nvGrpSpPr>
          <p:grpSpPr bwMode="auto">
            <a:xfrm>
              <a:off x="1202" y="3612"/>
              <a:ext cx="363" cy="197"/>
              <a:chOff x="3061" y="1933"/>
              <a:chExt cx="726" cy="635"/>
            </a:xfrm>
          </p:grpSpPr>
          <p:sp>
            <p:nvSpPr>
              <p:cNvPr id="52260" name="Freeform 120"/>
              <p:cNvSpPr>
                <a:spLocks/>
              </p:cNvSpPr>
              <p:nvPr/>
            </p:nvSpPr>
            <p:spPr bwMode="auto">
              <a:xfrm>
                <a:off x="3061"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52261" name="Freeform 121"/>
              <p:cNvSpPr>
                <a:spLocks/>
              </p:cNvSpPr>
              <p:nvPr/>
            </p:nvSpPr>
            <p:spPr bwMode="auto">
              <a:xfrm flipV="1">
                <a:off x="3152"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52262" name="Freeform 122"/>
              <p:cNvSpPr>
                <a:spLocks/>
              </p:cNvSpPr>
              <p:nvPr/>
            </p:nvSpPr>
            <p:spPr bwMode="auto">
              <a:xfrm>
                <a:off x="3243"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52263" name="Freeform 123"/>
              <p:cNvSpPr>
                <a:spLocks/>
              </p:cNvSpPr>
              <p:nvPr/>
            </p:nvSpPr>
            <p:spPr bwMode="auto">
              <a:xfrm flipV="1">
                <a:off x="3334"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52264" name="Freeform 124"/>
              <p:cNvSpPr>
                <a:spLocks/>
              </p:cNvSpPr>
              <p:nvPr/>
            </p:nvSpPr>
            <p:spPr bwMode="auto">
              <a:xfrm>
                <a:off x="3424"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52265" name="Freeform 125"/>
              <p:cNvSpPr>
                <a:spLocks/>
              </p:cNvSpPr>
              <p:nvPr/>
            </p:nvSpPr>
            <p:spPr bwMode="auto">
              <a:xfrm flipV="1">
                <a:off x="3515"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52266" name="Freeform 126"/>
              <p:cNvSpPr>
                <a:spLocks/>
              </p:cNvSpPr>
              <p:nvPr/>
            </p:nvSpPr>
            <p:spPr bwMode="auto">
              <a:xfrm>
                <a:off x="3605" y="1933"/>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a:ln>
            </p:spPr>
            <p:txBody>
              <a:bodyPr/>
              <a:lstStyle/>
              <a:p>
                <a:endParaRPr lang="en-US">
                  <a:latin typeface="Calibri"/>
                  <a:cs typeface="Calibri"/>
                </a:endParaRPr>
              </a:p>
            </p:txBody>
          </p:sp>
          <p:sp>
            <p:nvSpPr>
              <p:cNvPr id="52267" name="Freeform 127"/>
              <p:cNvSpPr>
                <a:spLocks/>
              </p:cNvSpPr>
              <p:nvPr/>
            </p:nvSpPr>
            <p:spPr bwMode="auto">
              <a:xfrm flipV="1">
                <a:off x="3696" y="2250"/>
                <a:ext cx="91" cy="318"/>
              </a:xfrm>
              <a:custGeom>
                <a:avLst/>
                <a:gdLst>
                  <a:gd name="T0" fmla="*/ 0 w 91"/>
                  <a:gd name="T1" fmla="*/ 318 h 318"/>
                  <a:gd name="T2" fmla="*/ 46 w 91"/>
                  <a:gd name="T3" fmla="*/ 0 h 318"/>
                  <a:gd name="T4" fmla="*/ 91 w 91"/>
                  <a:gd name="T5" fmla="*/ 318 h 318"/>
                  <a:gd name="T6" fmla="*/ 0 60000 65536"/>
                  <a:gd name="T7" fmla="*/ 0 60000 65536"/>
                  <a:gd name="T8" fmla="*/ 0 60000 65536"/>
                  <a:gd name="T9" fmla="*/ 0 w 91"/>
                  <a:gd name="T10" fmla="*/ 0 h 318"/>
                  <a:gd name="T11" fmla="*/ 91 w 91"/>
                  <a:gd name="T12" fmla="*/ 318 h 318"/>
                </a:gdLst>
                <a:ahLst/>
                <a:cxnLst>
                  <a:cxn ang="T6">
                    <a:pos x="T0" y="T1"/>
                  </a:cxn>
                  <a:cxn ang="T7">
                    <a:pos x="T2" y="T3"/>
                  </a:cxn>
                  <a:cxn ang="T8">
                    <a:pos x="T4" y="T5"/>
                  </a:cxn>
                </a:cxnLst>
                <a:rect l="T9" t="T10" r="T11" b="T12"/>
                <a:pathLst>
                  <a:path w="91" h="318">
                    <a:moveTo>
                      <a:pt x="0" y="318"/>
                    </a:moveTo>
                    <a:cubicBezTo>
                      <a:pt x="15" y="159"/>
                      <a:pt x="31" y="0"/>
                      <a:pt x="46" y="0"/>
                    </a:cubicBezTo>
                    <a:cubicBezTo>
                      <a:pt x="61" y="0"/>
                      <a:pt x="76" y="159"/>
                      <a:pt x="91" y="318"/>
                    </a:cubicBezTo>
                  </a:path>
                </a:pathLst>
              </a:custGeom>
              <a:noFill/>
              <a:ln w="28575">
                <a:solidFill>
                  <a:srgbClr val="CC0000"/>
                </a:solidFill>
                <a:round/>
                <a:headEnd/>
                <a:tailEnd type="triangle" w="med" len="med"/>
              </a:ln>
            </p:spPr>
            <p:txBody>
              <a:bodyPr/>
              <a:lstStyle/>
              <a:p>
                <a:endParaRPr lang="en-US">
                  <a:latin typeface="Calibri"/>
                  <a:cs typeface="Calibri"/>
                </a:endParaRPr>
              </a:p>
            </p:txBody>
          </p:sp>
        </p:grpSp>
      </p:grpSp>
      <p:sp>
        <p:nvSpPr>
          <p:cNvPr id="52253" name="Line 128"/>
          <p:cNvSpPr>
            <a:spLocks noChangeShapeType="1"/>
          </p:cNvSpPr>
          <p:nvPr/>
        </p:nvSpPr>
        <p:spPr bwMode="auto">
          <a:xfrm>
            <a:off x="6011863" y="3429000"/>
            <a:ext cx="431800" cy="0"/>
          </a:xfrm>
          <a:prstGeom prst="line">
            <a:avLst/>
          </a:prstGeom>
          <a:noFill/>
          <a:ln w="28575">
            <a:solidFill>
              <a:schemeClr val="bg2"/>
            </a:solidFill>
            <a:round/>
            <a:headEnd/>
            <a:tailEnd type="triangle" w="med" len="med"/>
          </a:ln>
        </p:spPr>
        <p:txBody>
          <a:bodyPr/>
          <a:lstStyle/>
          <a:p>
            <a:endParaRPr lang="en-US">
              <a:latin typeface="Calibri"/>
              <a:cs typeface="Calibri"/>
            </a:endParaRPr>
          </a:p>
        </p:txBody>
      </p:sp>
      <p:sp>
        <p:nvSpPr>
          <p:cNvPr id="52254" name="Rectangle 129"/>
          <p:cNvSpPr>
            <a:spLocks noChangeArrowheads="1"/>
          </p:cNvSpPr>
          <p:nvPr/>
        </p:nvSpPr>
        <p:spPr bwMode="auto">
          <a:xfrm>
            <a:off x="827088" y="4724400"/>
            <a:ext cx="7848600" cy="1778000"/>
          </a:xfrm>
          <a:prstGeom prst="rect">
            <a:avLst/>
          </a:prstGeom>
          <a:noFill/>
          <a:ln w="9525">
            <a:noFill/>
            <a:miter lim="800000"/>
            <a:headEnd/>
            <a:tailEnd/>
          </a:ln>
        </p:spPr>
        <p:txBody>
          <a:bodyPr>
            <a:spAutoFit/>
          </a:bodyPr>
          <a:lstStyle/>
          <a:p>
            <a:pPr>
              <a:lnSpc>
                <a:spcPct val="120000"/>
              </a:lnSpc>
            </a:pPr>
            <a:r>
              <a:rPr lang="en-US" baseline="0">
                <a:latin typeface="Calibri"/>
                <a:cs typeface="Calibri"/>
              </a:rPr>
              <a:t>Compton effect leads to photon “bouncing”:</a:t>
            </a:r>
          </a:p>
          <a:p>
            <a:pPr lvl="1">
              <a:lnSpc>
                <a:spcPct val="120000"/>
              </a:lnSpc>
              <a:buFont typeface="ETH Light" pitchFamily="2" charset="0"/>
              <a:buChar char="•"/>
            </a:pPr>
            <a:r>
              <a:rPr lang="en-US" sz="1800" b="0" baseline="0">
                <a:latin typeface="Calibri"/>
                <a:cs typeface="Calibri"/>
              </a:rPr>
              <a:t> Photon loses (part of) its energy to kinetic energy of electron  </a:t>
            </a:r>
          </a:p>
          <a:p>
            <a:pPr lvl="1">
              <a:lnSpc>
                <a:spcPct val="120000"/>
              </a:lnSpc>
              <a:buFont typeface="ETH Light" pitchFamily="2" charset="0"/>
              <a:buChar char="•"/>
            </a:pPr>
            <a:r>
              <a:rPr lang="en-US" sz="1800" b="0" baseline="0">
                <a:latin typeface="Calibri"/>
                <a:cs typeface="Calibri"/>
              </a:rPr>
              <a:t> Detection of photon changes</a:t>
            </a:r>
          </a:p>
          <a:p>
            <a:pPr lvl="1">
              <a:lnSpc>
                <a:spcPct val="120000"/>
              </a:lnSpc>
              <a:buFont typeface="ETH Light" pitchFamily="2" charset="0"/>
              <a:buChar char="•"/>
            </a:pPr>
            <a:r>
              <a:rPr lang="en-US" sz="1800" b="0" baseline="0">
                <a:latin typeface="Calibri"/>
                <a:cs typeface="Calibri"/>
              </a:rPr>
              <a:t> Recoil electron responsible for “biological” damage </a:t>
            </a:r>
            <a:endParaRPr lang="en-US" sz="1800" b="0" baseline="0">
              <a:latin typeface="Calibri"/>
              <a:cs typeface="Calibri"/>
              <a:sym typeface="Wingdings" pitchFamily="2" charset="2"/>
            </a:endParaRPr>
          </a:p>
          <a:p>
            <a:pPr lvl="1">
              <a:lnSpc>
                <a:spcPct val="120000"/>
              </a:lnSpc>
              <a:buFont typeface="ETH Light" pitchFamily="2" charset="0"/>
              <a:buChar char="•"/>
            </a:pPr>
            <a:r>
              <a:rPr lang="en-US" sz="1800" b="0" baseline="0">
                <a:latin typeface="Calibri"/>
                <a:cs typeface="Calibri"/>
                <a:sym typeface="Wingdings" pitchFamily="2" charset="2"/>
              </a:rPr>
              <a:t> Probability ~ </a:t>
            </a:r>
            <a:r>
              <a:rPr lang="en-US" sz="1800" b="0" baseline="0">
                <a:latin typeface="Calibri"/>
                <a:cs typeface="Calibri"/>
                <a:sym typeface="Symbol" pitchFamily="18" charset="2"/>
              </a:rPr>
              <a:t>/E</a:t>
            </a:r>
            <a:endParaRPr lang="en-US" sz="1800" b="0">
              <a:latin typeface="Calibri"/>
              <a:cs typeface="Calibri"/>
              <a:sym typeface="Symbol" pitchFamily="18" charset="2"/>
            </a:endParaRPr>
          </a:p>
        </p:txBody>
      </p:sp>
      <p:sp>
        <p:nvSpPr>
          <p:cNvPr id="595074" name="Text Box 130"/>
          <p:cNvSpPr txBox="1">
            <a:spLocks noChangeArrowheads="1"/>
          </p:cNvSpPr>
          <p:nvPr/>
        </p:nvSpPr>
        <p:spPr bwMode="auto">
          <a:xfrm>
            <a:off x="1042988" y="2349500"/>
            <a:ext cx="1765300" cy="336550"/>
          </a:xfrm>
          <a:prstGeom prst="rect">
            <a:avLst/>
          </a:prstGeom>
          <a:no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sz="1600" baseline="0">
                <a:latin typeface="Calibri"/>
                <a:cs typeface="Calibri"/>
              </a:rPr>
              <a:t>scattered photon</a:t>
            </a:r>
          </a:p>
        </p:txBody>
      </p:sp>
      <p:sp>
        <p:nvSpPr>
          <p:cNvPr id="3" name="Slide Number Placeholder 2">
            <a:extLst>
              <a:ext uri="{FF2B5EF4-FFF2-40B4-BE49-F238E27FC236}">
                <a16:creationId xmlns:a16="http://schemas.microsoft.com/office/drawing/2014/main" id="{642384AA-3BE6-2048-9625-E81CBA9976CE}"/>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28</a:t>
            </a:fld>
            <a:endParaRPr lang="en-US"/>
          </a:p>
        </p:txBody>
      </p:sp>
    </p:spTree>
    <p:extLst>
      <p:ext uri="{BB962C8B-B14F-4D97-AF65-F5344CB8AC3E}">
        <p14:creationId xmlns:p14="http://schemas.microsoft.com/office/powerpoint/2010/main" val="224535512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Rectangle 2"/>
          <p:cNvSpPr>
            <a:spLocks noChangeArrowheads="1"/>
          </p:cNvSpPr>
          <p:nvPr/>
        </p:nvSpPr>
        <p:spPr bwMode="auto">
          <a:xfrm>
            <a:off x="323850" y="2205038"/>
            <a:ext cx="8424863" cy="2232025"/>
          </a:xfrm>
          <a:prstGeom prst="rect">
            <a:avLst/>
          </a:prstGeom>
          <a:noFill/>
          <a:ln w="9525">
            <a:noFill/>
            <a:miter lim="800000"/>
            <a:headEnd/>
            <a:tailEnd/>
          </a:ln>
          <a:effectLst/>
        </p:spPr>
        <p:txBody>
          <a:bodyPr lIns="0" tIns="72000" rIns="0" bIns="72000" anchor="ctr" anchorCtr="1"/>
          <a:lstStyle/>
          <a:p>
            <a:pPr algn="ctr">
              <a:defRPr/>
            </a:pPr>
            <a:r>
              <a:rPr lang="en-US" sz="5400" b="1" baseline="0" dirty="0">
                <a:solidFill>
                  <a:srgbClr val="2A6AB3"/>
                </a:solidFill>
                <a:effectLst>
                  <a:outerShdw blurRad="38100" dist="38100" dir="2700000" algn="tl">
                    <a:srgbClr val="C0C0C0"/>
                  </a:outerShdw>
                </a:effectLst>
                <a:latin typeface="Calibri"/>
                <a:cs typeface="Calibri"/>
              </a:rPr>
              <a:t>Detection of X-rays </a:t>
            </a:r>
            <a:endParaRPr lang="en-US" sz="5400" b="1" baseline="0" dirty="0">
              <a:solidFill>
                <a:srgbClr val="2A6AB3"/>
              </a:solidFill>
              <a:latin typeface="Calibri"/>
              <a:cs typeface="Calibri"/>
            </a:endParaRPr>
          </a:p>
        </p:txBody>
      </p:sp>
      <p:grpSp>
        <p:nvGrpSpPr>
          <p:cNvPr id="2" name="Group 9"/>
          <p:cNvGrpSpPr/>
          <p:nvPr/>
        </p:nvGrpSpPr>
        <p:grpSpPr>
          <a:xfrm>
            <a:off x="1500166" y="5072074"/>
            <a:ext cx="6143668" cy="714380"/>
            <a:chOff x="1146310" y="3901715"/>
            <a:chExt cx="7354780" cy="810000"/>
          </a:xfrm>
        </p:grpSpPr>
        <p:sp>
          <p:nvSpPr>
            <p:cNvPr id="3" name="TextBox 2"/>
            <p:cNvSpPr txBox="1"/>
            <p:nvPr/>
          </p:nvSpPr>
          <p:spPr>
            <a:xfrm>
              <a:off x="1146310" y="3901715"/>
              <a:ext cx="1539907" cy="810000"/>
            </a:xfrm>
            <a:prstGeom prst="roundRect">
              <a:avLst/>
            </a:prstGeom>
            <a:solidFill>
              <a:schemeClr val="bg1">
                <a:lumMod val="75000"/>
              </a:schemeClr>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rgbClr val="292929"/>
                  </a:solidFill>
                  <a:latin typeface="Calibri"/>
                  <a:cs typeface="Calibri"/>
                </a:rPr>
                <a:t>Probe</a:t>
              </a:r>
              <a:endParaRPr lang="en-US" sz="1600" baseline="0" dirty="0">
                <a:solidFill>
                  <a:srgbClr val="292929"/>
                </a:solidFill>
                <a:latin typeface="Calibri"/>
                <a:cs typeface="Calibri"/>
              </a:endParaRPr>
            </a:p>
          </p:txBody>
        </p:sp>
        <p:sp>
          <p:nvSpPr>
            <p:cNvPr id="4" name="TextBox 3"/>
            <p:cNvSpPr txBox="1"/>
            <p:nvPr/>
          </p:nvSpPr>
          <p:spPr>
            <a:xfrm>
              <a:off x="3071802" y="3901715"/>
              <a:ext cx="1539907" cy="810000"/>
            </a:xfrm>
            <a:prstGeom prst="roundRect">
              <a:avLst/>
            </a:prstGeom>
            <a:solidFill>
              <a:schemeClr val="bg1">
                <a:lumMod val="75000"/>
              </a:schemeClr>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rgbClr val="292929"/>
                  </a:solidFill>
                  <a:latin typeface="Calibri"/>
                  <a:cs typeface="Calibri"/>
                </a:rPr>
                <a:t>Matter</a:t>
              </a:r>
              <a:br>
                <a:rPr lang="de-CH" sz="1600" baseline="0" dirty="0">
                  <a:solidFill>
                    <a:srgbClr val="292929"/>
                  </a:solidFill>
                  <a:latin typeface="Calibri"/>
                  <a:cs typeface="Calibri"/>
                </a:rPr>
              </a:br>
              <a:r>
                <a:rPr lang="de-CH" sz="1600" baseline="0" dirty="0">
                  <a:solidFill>
                    <a:srgbClr val="292929"/>
                  </a:solidFill>
                  <a:latin typeface="Calibri"/>
                  <a:cs typeface="Calibri"/>
                </a:rPr>
                <a:t>interaction</a:t>
              </a:r>
              <a:endParaRPr lang="en-US" sz="1600" baseline="0" dirty="0">
                <a:solidFill>
                  <a:srgbClr val="292929"/>
                </a:solidFill>
                <a:latin typeface="Calibri"/>
                <a:cs typeface="Calibri"/>
              </a:endParaRPr>
            </a:p>
          </p:txBody>
        </p:sp>
        <p:sp>
          <p:nvSpPr>
            <p:cNvPr id="5" name="TextBox 4"/>
            <p:cNvSpPr txBox="1"/>
            <p:nvPr/>
          </p:nvSpPr>
          <p:spPr>
            <a:xfrm>
              <a:off x="5022541" y="3901715"/>
              <a:ext cx="1539907" cy="810000"/>
            </a:xfrm>
            <a:prstGeom prst="roundRect">
              <a:avLst/>
            </a:prstGeom>
            <a:solidFill>
              <a:srgbClr val="C00000">
                <a:alpha val="69804"/>
              </a:srgbClr>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chemeClr val="bg1"/>
                  </a:solidFill>
                  <a:latin typeface="Calibri"/>
                  <a:cs typeface="Calibri"/>
                </a:rPr>
                <a:t>Detection</a:t>
              </a:r>
              <a:endParaRPr lang="en-US" sz="1600" baseline="0" dirty="0">
                <a:solidFill>
                  <a:schemeClr val="bg1"/>
                </a:solidFill>
                <a:latin typeface="Calibri"/>
                <a:cs typeface="Calibri"/>
              </a:endParaRPr>
            </a:p>
          </p:txBody>
        </p:sp>
        <p:sp>
          <p:nvSpPr>
            <p:cNvPr id="6" name="TextBox 5"/>
            <p:cNvSpPr txBox="1"/>
            <p:nvPr/>
          </p:nvSpPr>
          <p:spPr>
            <a:xfrm>
              <a:off x="6961183" y="3901715"/>
              <a:ext cx="1539907" cy="810000"/>
            </a:xfrm>
            <a:prstGeom prst="roundRect">
              <a:avLst/>
            </a:prstGeom>
            <a:solidFill>
              <a:schemeClr val="bg1">
                <a:lumMod val="75000"/>
              </a:schemeClr>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rgbClr val="292929"/>
                  </a:solidFill>
                  <a:latin typeface="Calibri"/>
                  <a:cs typeface="Calibri"/>
                </a:rPr>
                <a:t>Image</a:t>
              </a:r>
              <a:br>
                <a:rPr lang="de-CH" sz="1600" baseline="0" dirty="0">
                  <a:solidFill>
                    <a:srgbClr val="292929"/>
                  </a:solidFill>
                  <a:latin typeface="Calibri"/>
                  <a:cs typeface="Calibri"/>
                </a:rPr>
              </a:br>
              <a:r>
                <a:rPr lang="de-CH" sz="1600" baseline="0" dirty="0">
                  <a:solidFill>
                    <a:srgbClr val="292929"/>
                  </a:solidFill>
                  <a:latin typeface="Calibri"/>
                  <a:cs typeface="Calibri"/>
                </a:rPr>
                <a:t>production</a:t>
              </a:r>
              <a:endParaRPr lang="en-US" sz="1600" baseline="0" dirty="0">
                <a:solidFill>
                  <a:srgbClr val="292929"/>
                </a:solidFill>
                <a:latin typeface="Calibri"/>
                <a:cs typeface="Calibri"/>
              </a:endParaRPr>
            </a:p>
          </p:txBody>
        </p:sp>
        <p:sp>
          <p:nvSpPr>
            <p:cNvPr id="7" name="Right Arrow 6"/>
            <p:cNvSpPr/>
            <p:nvPr/>
          </p:nvSpPr>
          <p:spPr bwMode="auto">
            <a:xfrm>
              <a:off x="2708019" y="4044591"/>
              <a:ext cx="398734" cy="500066"/>
            </a:xfrm>
            <a:prstGeom prst="rightArrow">
              <a:avLst/>
            </a:prstGeom>
            <a:solidFill>
              <a:schemeClr val="tx1">
                <a:lumMod val="65000"/>
                <a:lumOff val="35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30000">
                <a:ln>
                  <a:noFill/>
                </a:ln>
                <a:solidFill>
                  <a:srgbClr val="4D4D4D"/>
                </a:solidFill>
                <a:effectLst/>
                <a:latin typeface="Calibri"/>
                <a:cs typeface="Calibri"/>
              </a:endParaRPr>
            </a:p>
          </p:txBody>
        </p:sp>
        <p:sp>
          <p:nvSpPr>
            <p:cNvPr id="8" name="Right Arrow 7"/>
            <p:cNvSpPr/>
            <p:nvPr/>
          </p:nvSpPr>
          <p:spPr bwMode="auto">
            <a:xfrm>
              <a:off x="4635234" y="4044591"/>
              <a:ext cx="398734" cy="500066"/>
            </a:xfrm>
            <a:prstGeom prst="rightArrow">
              <a:avLst/>
            </a:prstGeom>
            <a:solidFill>
              <a:schemeClr val="tx1">
                <a:lumMod val="65000"/>
                <a:lumOff val="35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30000">
                <a:ln>
                  <a:noFill/>
                </a:ln>
                <a:solidFill>
                  <a:srgbClr val="4D4D4D"/>
                </a:solidFill>
                <a:effectLst/>
                <a:latin typeface="Calibri"/>
                <a:cs typeface="Calibri"/>
              </a:endParaRPr>
            </a:p>
          </p:txBody>
        </p:sp>
        <p:sp>
          <p:nvSpPr>
            <p:cNvPr id="9" name="Right Arrow 8"/>
            <p:cNvSpPr/>
            <p:nvPr/>
          </p:nvSpPr>
          <p:spPr bwMode="auto">
            <a:xfrm>
              <a:off x="6562449" y="4044591"/>
              <a:ext cx="398734" cy="500066"/>
            </a:xfrm>
            <a:prstGeom prst="rightArrow">
              <a:avLst/>
            </a:prstGeom>
            <a:solidFill>
              <a:schemeClr val="tx1">
                <a:lumMod val="65000"/>
                <a:lumOff val="35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30000">
                <a:ln>
                  <a:noFill/>
                </a:ln>
                <a:solidFill>
                  <a:srgbClr val="4D4D4D"/>
                </a:solidFill>
                <a:effectLst/>
                <a:latin typeface="Calibri"/>
                <a:cs typeface="Calibri"/>
              </a:endParaRPr>
            </a:p>
          </p:txBody>
        </p:sp>
      </p:grpSp>
      <p:sp>
        <p:nvSpPr>
          <p:cNvPr id="11" name="Slide Number Placeholder 10">
            <a:extLst>
              <a:ext uri="{FF2B5EF4-FFF2-40B4-BE49-F238E27FC236}">
                <a16:creationId xmlns:a16="http://schemas.microsoft.com/office/drawing/2014/main" id="{3E0D57F5-F8B4-114F-B98A-0EC29ABDF3DA}"/>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29</a:t>
            </a:fld>
            <a:endParaRPr lang="en-US"/>
          </a:p>
        </p:txBody>
      </p:sp>
    </p:spTree>
    <p:extLst>
      <p:ext uri="{BB962C8B-B14F-4D97-AF65-F5344CB8AC3E}">
        <p14:creationId xmlns:p14="http://schemas.microsoft.com/office/powerpoint/2010/main" val="3419970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151112" y="980728"/>
            <a:ext cx="5301208" cy="5301208"/>
          </a:xfrm>
          <a:prstGeom prst="rect">
            <a:avLst/>
          </a:prstGeom>
        </p:spPr>
      </p:pic>
      <p:sp>
        <p:nvSpPr>
          <p:cNvPr id="15362" name="Rectangle 2"/>
          <p:cNvSpPr>
            <a:spLocks noChangeArrowheads="1"/>
          </p:cNvSpPr>
          <p:nvPr/>
        </p:nvSpPr>
        <p:spPr bwMode="auto">
          <a:xfrm>
            <a:off x="5091113" y="2057400"/>
            <a:ext cx="2376487" cy="4479925"/>
          </a:xfrm>
          <a:prstGeom prst="rect">
            <a:avLst/>
          </a:prstGeom>
          <a:noFill/>
          <a:ln w="9525">
            <a:noFill/>
            <a:miter lim="800000"/>
            <a:headEnd/>
            <a:tailEnd/>
          </a:ln>
        </p:spPr>
        <p:txBody>
          <a:bodyPr/>
          <a:lstStyle/>
          <a:p>
            <a:endParaRPr lang="en-US">
              <a:solidFill>
                <a:srgbClr val="C00000"/>
              </a:solidFill>
              <a:latin typeface="Calibri"/>
              <a:cs typeface="Calibri"/>
            </a:endParaRPr>
          </a:p>
        </p:txBody>
      </p:sp>
      <p:sp>
        <p:nvSpPr>
          <p:cNvPr id="15369" name="Text Box 5"/>
          <p:cNvSpPr txBox="1">
            <a:spLocks noChangeArrowheads="1"/>
          </p:cNvSpPr>
          <p:nvPr/>
        </p:nvSpPr>
        <p:spPr bwMode="auto">
          <a:xfrm>
            <a:off x="1219200" y="1709738"/>
            <a:ext cx="6881192" cy="1570038"/>
          </a:xfrm>
          <a:prstGeom prst="rect">
            <a:avLst/>
          </a:prstGeom>
          <a:solidFill>
            <a:srgbClr val="C0C0C0"/>
          </a:solidFill>
          <a:ln w="9525">
            <a:noFill/>
            <a:miter lim="800000"/>
            <a:headEnd/>
            <a:tailEnd/>
          </a:ln>
          <a:effectLst>
            <a:outerShdw blurRad="50800" dist="38100" dir="2700000" algn="tl" rotWithShape="0">
              <a:prstClr val="black">
                <a:alpha val="40000"/>
              </a:prstClr>
            </a:outerShdw>
          </a:effectLst>
        </p:spPr>
        <p:txBody>
          <a:bodyPr wrap="square">
            <a:spAutoFit/>
          </a:bodyPr>
          <a:lstStyle/>
          <a:p>
            <a:r>
              <a:rPr lang="en-US" sz="3200" b="1" baseline="0" dirty="0">
                <a:latin typeface="Calibri"/>
                <a:cs typeface="Calibri"/>
              </a:rPr>
              <a:t>Proteins</a:t>
            </a:r>
            <a:r>
              <a:rPr lang="en-US" sz="3200" baseline="0" dirty="0">
                <a:latin typeface="Calibri"/>
                <a:cs typeface="Calibri"/>
              </a:rPr>
              <a:t>		:	 nm</a:t>
            </a:r>
          </a:p>
          <a:p>
            <a:r>
              <a:rPr lang="en-US" sz="3200" baseline="0" dirty="0">
                <a:latin typeface="Calibri"/>
                <a:cs typeface="Calibri"/>
              </a:rPr>
              <a:t>						1 : 10</a:t>
            </a:r>
            <a:r>
              <a:rPr lang="en-US" sz="3200" baseline="30000" dirty="0">
                <a:latin typeface="Calibri"/>
                <a:cs typeface="Calibri"/>
              </a:rPr>
              <a:t>9</a:t>
            </a:r>
          </a:p>
          <a:p>
            <a:r>
              <a:rPr lang="en-US" sz="3200" b="1" baseline="0" dirty="0">
                <a:latin typeface="Calibri"/>
                <a:cs typeface="Calibri"/>
              </a:rPr>
              <a:t>Body	</a:t>
            </a:r>
            <a:r>
              <a:rPr lang="en-US" sz="3200" baseline="0" dirty="0">
                <a:latin typeface="Calibri"/>
                <a:cs typeface="Calibri"/>
              </a:rPr>
              <a:t>		:	 m</a:t>
            </a:r>
          </a:p>
        </p:txBody>
      </p:sp>
      <p:sp>
        <p:nvSpPr>
          <p:cNvPr id="15367" name="Text Box 10"/>
          <p:cNvSpPr txBox="1">
            <a:spLocks noChangeArrowheads="1"/>
          </p:cNvSpPr>
          <p:nvPr/>
        </p:nvSpPr>
        <p:spPr bwMode="auto">
          <a:xfrm>
            <a:off x="1219200" y="3806827"/>
            <a:ext cx="6921286" cy="1569660"/>
          </a:xfrm>
          <a:prstGeom prst="rect">
            <a:avLst/>
          </a:prstGeom>
          <a:solidFill>
            <a:schemeClr val="tx1">
              <a:lumMod val="65000"/>
              <a:lumOff val="35000"/>
            </a:schemeClr>
          </a:solidFill>
          <a:ln w="9525">
            <a:noFill/>
            <a:miter lim="800000"/>
            <a:headEnd/>
            <a:tailEnd/>
          </a:ln>
          <a:effectLst>
            <a:outerShdw blurRad="50800" dist="38100" dir="2700000" algn="tl" rotWithShape="0">
              <a:prstClr val="black">
                <a:alpha val="40000"/>
              </a:prstClr>
            </a:outerShdw>
          </a:effectLst>
        </p:spPr>
        <p:txBody>
          <a:bodyPr wrap="none">
            <a:spAutoFit/>
          </a:bodyPr>
          <a:lstStyle/>
          <a:p>
            <a:r>
              <a:rPr lang="en-US" sz="3200" b="1" baseline="0" dirty="0">
                <a:solidFill>
                  <a:schemeClr val="bg1">
                    <a:lumMod val="85000"/>
                  </a:schemeClr>
                </a:solidFill>
                <a:latin typeface="Calibri"/>
                <a:cs typeface="Calibri"/>
              </a:rPr>
              <a:t>Synapse</a:t>
            </a:r>
            <a:r>
              <a:rPr lang="en-US" sz="3200" baseline="0" dirty="0">
                <a:solidFill>
                  <a:schemeClr val="bg1">
                    <a:lumMod val="85000"/>
                  </a:schemeClr>
                </a:solidFill>
                <a:latin typeface="Calibri"/>
                <a:cs typeface="Calibri"/>
              </a:rPr>
              <a:t>		:	</a:t>
            </a:r>
            <a:r>
              <a:rPr lang="en-US" sz="3200" baseline="0" dirty="0" err="1">
                <a:solidFill>
                  <a:schemeClr val="bg1">
                    <a:lumMod val="85000"/>
                  </a:schemeClr>
                </a:solidFill>
                <a:latin typeface="Calibri"/>
                <a:cs typeface="Calibri"/>
              </a:rPr>
              <a:t>msec</a:t>
            </a:r>
            <a:endParaRPr lang="en-US" sz="3200" baseline="0" dirty="0">
              <a:solidFill>
                <a:schemeClr val="bg1">
                  <a:lumMod val="85000"/>
                </a:schemeClr>
              </a:solidFill>
              <a:latin typeface="Calibri"/>
              <a:cs typeface="Calibri"/>
            </a:endParaRPr>
          </a:p>
          <a:p>
            <a:r>
              <a:rPr lang="en-US" sz="3200" baseline="0" dirty="0">
                <a:solidFill>
                  <a:schemeClr val="bg1">
                    <a:lumMod val="85000"/>
                  </a:schemeClr>
                </a:solidFill>
                <a:latin typeface="Calibri"/>
                <a:cs typeface="Calibri"/>
              </a:rPr>
              <a:t>						1 : 10</a:t>
            </a:r>
            <a:r>
              <a:rPr lang="en-US" sz="3200" baseline="30000" dirty="0">
                <a:solidFill>
                  <a:schemeClr val="bg1">
                    <a:lumMod val="85000"/>
                  </a:schemeClr>
                </a:solidFill>
                <a:latin typeface="Calibri"/>
                <a:cs typeface="Calibri"/>
              </a:rPr>
              <a:t>10</a:t>
            </a:r>
          </a:p>
          <a:p>
            <a:r>
              <a:rPr lang="en-US" sz="3200" b="1" baseline="0" dirty="0">
                <a:solidFill>
                  <a:schemeClr val="bg1">
                    <a:lumMod val="85000"/>
                  </a:schemeClr>
                </a:solidFill>
                <a:latin typeface="Calibri"/>
                <a:cs typeface="Calibri"/>
              </a:rPr>
              <a:t>Life</a:t>
            </a:r>
            <a:r>
              <a:rPr lang="en-US" sz="3200" baseline="0" dirty="0">
                <a:solidFill>
                  <a:schemeClr val="bg1">
                    <a:lumMod val="85000"/>
                  </a:schemeClr>
                </a:solidFill>
                <a:latin typeface="Calibri"/>
                <a:cs typeface="Calibri"/>
              </a:rPr>
              <a:t>			:	years</a:t>
            </a:r>
          </a:p>
        </p:txBody>
      </p:sp>
      <p:sp>
        <p:nvSpPr>
          <p:cNvPr id="15365" name="Rectangle 22"/>
          <p:cNvSpPr>
            <a:spLocks noGrp="1" noChangeArrowheads="1"/>
          </p:cNvSpPr>
          <p:nvPr>
            <p:ph type="title"/>
          </p:nvPr>
        </p:nvSpPr>
        <p:spPr/>
        <p:txBody>
          <a:bodyPr/>
          <a:lstStyle/>
          <a:p>
            <a:r>
              <a:rPr lang="en-US">
                <a:latin typeface="Calibri"/>
                <a:cs typeface="Calibri"/>
              </a:rPr>
              <a:t>Imaging across scales</a:t>
            </a:r>
          </a:p>
        </p:txBody>
      </p:sp>
      <p:sp>
        <p:nvSpPr>
          <p:cNvPr id="3" name="Slide Number Placeholder 2">
            <a:extLst>
              <a:ext uri="{FF2B5EF4-FFF2-40B4-BE49-F238E27FC236}">
                <a16:creationId xmlns:a16="http://schemas.microsoft.com/office/drawing/2014/main" id="{08F23BE3-D252-824D-976C-A7396D09E669}"/>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3</a:t>
            </a:fld>
            <a:endParaRPr lang="en-US"/>
          </a:p>
        </p:txBody>
      </p:sp>
    </p:spTree>
    <p:extLst>
      <p:ext uri="{BB962C8B-B14F-4D97-AF65-F5344CB8AC3E}">
        <p14:creationId xmlns:p14="http://schemas.microsoft.com/office/powerpoint/2010/main" val="1217495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369"/>
                                        </p:tgtEl>
                                        <p:attrNameLst>
                                          <p:attrName>style.visibility</p:attrName>
                                        </p:attrNameLst>
                                      </p:cBhvr>
                                      <p:to>
                                        <p:strVal val="visible"/>
                                      </p:to>
                                    </p:set>
                                    <p:animEffect transition="in" filter="fade">
                                      <p:cBhvr>
                                        <p:cTn id="7" dur="500"/>
                                        <p:tgtEl>
                                          <p:spTgt spid="1536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367"/>
                                        </p:tgtEl>
                                        <p:attrNameLst>
                                          <p:attrName>style.visibility</p:attrName>
                                        </p:attrNameLst>
                                      </p:cBhvr>
                                      <p:to>
                                        <p:strVal val="visible"/>
                                      </p:to>
                                    </p:set>
                                    <p:animEffect transition="in" filter="fade">
                                      <p:cBhvr>
                                        <p:cTn id="11" dur="500"/>
                                        <p:tgtEl>
                                          <p:spTgt spid="153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9" grpId="0" animBg="1"/>
      <p:bldP spid="1536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dirty="0">
                <a:latin typeface="Calibri"/>
                <a:cs typeface="Calibri"/>
              </a:rPr>
              <a:t>Projection Imaging</a:t>
            </a:r>
          </a:p>
        </p:txBody>
      </p:sp>
      <p:grpSp>
        <p:nvGrpSpPr>
          <p:cNvPr id="20" name="Group 19"/>
          <p:cNvGrpSpPr/>
          <p:nvPr/>
        </p:nvGrpSpPr>
        <p:grpSpPr>
          <a:xfrm>
            <a:off x="1694515" y="1911050"/>
            <a:ext cx="5592129" cy="2375206"/>
            <a:chOff x="2230438" y="1341438"/>
            <a:chExt cx="4611687" cy="1958772"/>
          </a:xfrm>
        </p:grpSpPr>
        <p:sp>
          <p:nvSpPr>
            <p:cNvPr id="57347" name="Rectangle 5"/>
            <p:cNvSpPr>
              <a:spLocks noChangeArrowheads="1"/>
            </p:cNvSpPr>
            <p:nvPr/>
          </p:nvSpPr>
          <p:spPr bwMode="auto">
            <a:xfrm>
              <a:off x="2627313" y="1398588"/>
              <a:ext cx="338137" cy="1622425"/>
            </a:xfrm>
            <a:prstGeom prst="rect">
              <a:avLst/>
            </a:prstGeom>
            <a:solidFill>
              <a:srgbClr val="C0C0C0"/>
            </a:solidFill>
            <a:ln w="9525">
              <a:noFill/>
              <a:miter lim="800000"/>
              <a:headEnd/>
              <a:tailEnd/>
            </a:ln>
          </p:spPr>
          <p:txBody>
            <a:bodyPr/>
            <a:lstStyle/>
            <a:p>
              <a:endParaRPr lang="en-US">
                <a:latin typeface="Calibri"/>
                <a:cs typeface="Calibri"/>
              </a:endParaRPr>
            </a:p>
          </p:txBody>
        </p:sp>
        <p:sp>
          <p:nvSpPr>
            <p:cNvPr id="57348" name="Oval 7"/>
            <p:cNvSpPr>
              <a:spLocks noChangeArrowheads="1"/>
            </p:cNvSpPr>
            <p:nvPr/>
          </p:nvSpPr>
          <p:spPr bwMode="auto">
            <a:xfrm>
              <a:off x="5345113" y="1398588"/>
              <a:ext cx="539750" cy="544512"/>
            </a:xfrm>
            <a:prstGeom prst="ellipse">
              <a:avLst/>
            </a:prstGeom>
            <a:gradFill rotWithShape="1">
              <a:gsLst>
                <a:gs pos="0">
                  <a:srgbClr val="C0C0C0"/>
                </a:gs>
                <a:gs pos="100000">
                  <a:srgbClr val="595959"/>
                </a:gs>
              </a:gsLst>
              <a:path path="shape">
                <a:fillToRect l="50000" t="50000" r="50000" b="50000"/>
              </a:path>
            </a:gradFill>
            <a:ln w="9525">
              <a:noFill/>
              <a:round/>
              <a:headEnd/>
              <a:tailEnd/>
            </a:ln>
          </p:spPr>
          <p:txBody>
            <a:bodyPr/>
            <a:lstStyle/>
            <a:p>
              <a:endParaRPr lang="en-US">
                <a:latin typeface="Calibri"/>
                <a:cs typeface="Calibri"/>
              </a:endParaRPr>
            </a:p>
          </p:txBody>
        </p:sp>
        <p:sp>
          <p:nvSpPr>
            <p:cNvPr id="57349" name="Oval 8"/>
            <p:cNvSpPr>
              <a:spLocks noChangeArrowheads="1"/>
            </p:cNvSpPr>
            <p:nvPr/>
          </p:nvSpPr>
          <p:spPr bwMode="auto">
            <a:xfrm>
              <a:off x="5345113" y="1943100"/>
              <a:ext cx="539750" cy="1085850"/>
            </a:xfrm>
            <a:prstGeom prst="ellipse">
              <a:avLst/>
            </a:prstGeom>
            <a:gradFill rotWithShape="1">
              <a:gsLst>
                <a:gs pos="0">
                  <a:srgbClr val="C0C0C0"/>
                </a:gs>
                <a:gs pos="100000">
                  <a:srgbClr val="595959"/>
                </a:gs>
              </a:gsLst>
              <a:path path="shape">
                <a:fillToRect l="50000" t="50000" r="50000" b="50000"/>
              </a:path>
            </a:gradFill>
            <a:ln w="9525">
              <a:noFill/>
              <a:round/>
              <a:headEnd/>
              <a:tailEnd/>
            </a:ln>
          </p:spPr>
          <p:txBody>
            <a:bodyPr/>
            <a:lstStyle/>
            <a:p>
              <a:endParaRPr lang="en-US">
                <a:latin typeface="Calibri"/>
                <a:cs typeface="Calibri"/>
              </a:endParaRPr>
            </a:p>
          </p:txBody>
        </p:sp>
        <p:sp>
          <p:nvSpPr>
            <p:cNvPr id="57350" name="AutoShape 9"/>
            <p:cNvSpPr>
              <a:spLocks noChangeArrowheads="1"/>
            </p:cNvSpPr>
            <p:nvPr/>
          </p:nvSpPr>
          <p:spPr bwMode="auto">
            <a:xfrm rot="16200000">
              <a:off x="5137944" y="1534319"/>
              <a:ext cx="274638" cy="273050"/>
            </a:xfrm>
            <a:prstGeom prst="triangle">
              <a:avLst>
                <a:gd name="adj" fmla="val 50000"/>
              </a:avLst>
            </a:prstGeom>
            <a:gradFill rotWithShape="1">
              <a:gsLst>
                <a:gs pos="0">
                  <a:srgbClr val="595959"/>
                </a:gs>
                <a:gs pos="50000">
                  <a:srgbClr val="C0C0C0"/>
                </a:gs>
                <a:gs pos="100000">
                  <a:srgbClr val="595959"/>
                </a:gs>
              </a:gsLst>
              <a:lin ang="5400000" scaled="1"/>
            </a:gradFill>
            <a:ln w="9525">
              <a:noFill/>
              <a:miter lim="800000"/>
              <a:headEnd/>
              <a:tailEnd/>
            </a:ln>
          </p:spPr>
          <p:txBody>
            <a:bodyPr/>
            <a:lstStyle/>
            <a:p>
              <a:endParaRPr lang="en-US">
                <a:latin typeface="Calibri"/>
                <a:cs typeface="Calibri"/>
              </a:endParaRPr>
            </a:p>
          </p:txBody>
        </p:sp>
        <p:sp>
          <p:nvSpPr>
            <p:cNvPr id="57351" name="Rectangle 10"/>
            <p:cNvSpPr>
              <a:spLocks noChangeArrowheads="1"/>
            </p:cNvSpPr>
            <p:nvPr/>
          </p:nvSpPr>
          <p:spPr bwMode="auto">
            <a:xfrm>
              <a:off x="6246813" y="1398588"/>
              <a:ext cx="168275" cy="1622425"/>
            </a:xfrm>
            <a:prstGeom prst="rect">
              <a:avLst/>
            </a:prstGeom>
            <a:solidFill>
              <a:srgbClr val="C00000"/>
            </a:solidFill>
            <a:ln w="9525">
              <a:solidFill>
                <a:srgbClr val="C0C0C0"/>
              </a:solidFill>
              <a:miter lim="800000"/>
              <a:headEnd/>
              <a:tailEnd/>
            </a:ln>
          </p:spPr>
          <p:txBody>
            <a:bodyPr/>
            <a:lstStyle/>
            <a:p>
              <a:endParaRPr lang="en-US">
                <a:latin typeface="Calibri"/>
                <a:cs typeface="Calibri"/>
              </a:endParaRPr>
            </a:p>
          </p:txBody>
        </p:sp>
        <p:sp>
          <p:nvSpPr>
            <p:cNvPr id="57352" name="Oval 13"/>
            <p:cNvSpPr>
              <a:spLocks noChangeArrowheads="1"/>
            </p:cNvSpPr>
            <p:nvPr/>
          </p:nvSpPr>
          <p:spPr bwMode="auto">
            <a:xfrm rot="16200000">
              <a:off x="5657850" y="1985963"/>
              <a:ext cx="1828800" cy="539750"/>
            </a:xfrm>
            <a:prstGeom prst="ellipse">
              <a:avLst/>
            </a:prstGeom>
            <a:noFill/>
            <a:ln w="9525">
              <a:noFill/>
              <a:round/>
              <a:headEnd/>
              <a:tailEnd/>
            </a:ln>
          </p:spPr>
          <p:txBody>
            <a:bodyPr lIns="0" tIns="0" rIns="0" bIns="0"/>
            <a:lstStyle/>
            <a:p>
              <a:pPr algn="ctr"/>
              <a:r>
                <a:rPr lang="en-US" altLang="ja-JP" baseline="0" dirty="0">
                  <a:solidFill>
                    <a:srgbClr val="C00000"/>
                  </a:solidFill>
                  <a:latin typeface="Calibri"/>
                  <a:ea typeface="MS Mincho" pitchFamily="49" charset="-128"/>
                  <a:cs typeface="Calibri"/>
                </a:rPr>
                <a:t>Detector</a:t>
              </a:r>
              <a:endParaRPr lang="en-US" b="0" u="sng" dirty="0">
                <a:solidFill>
                  <a:srgbClr val="C00000"/>
                </a:solidFill>
                <a:latin typeface="Calibri"/>
                <a:cs typeface="Calibri"/>
              </a:endParaRPr>
            </a:p>
          </p:txBody>
        </p:sp>
        <p:sp>
          <p:nvSpPr>
            <p:cNvPr id="57355" name="Rectangle 20"/>
            <p:cNvSpPr>
              <a:spLocks noChangeArrowheads="1"/>
            </p:cNvSpPr>
            <p:nvPr/>
          </p:nvSpPr>
          <p:spPr bwMode="auto">
            <a:xfrm>
              <a:off x="3060700" y="1412875"/>
              <a:ext cx="71438" cy="1622425"/>
            </a:xfrm>
            <a:prstGeom prst="rect">
              <a:avLst/>
            </a:prstGeom>
            <a:solidFill>
              <a:schemeClr val="tx1">
                <a:lumMod val="75000"/>
                <a:lumOff val="25000"/>
              </a:schemeClr>
            </a:solidFill>
            <a:ln w="9525">
              <a:noFill/>
              <a:miter lim="800000"/>
              <a:headEnd/>
              <a:tailEnd/>
            </a:ln>
          </p:spPr>
          <p:txBody>
            <a:bodyPr/>
            <a:lstStyle/>
            <a:p>
              <a:endParaRPr lang="en-US">
                <a:latin typeface="Calibri"/>
                <a:cs typeface="Calibri"/>
              </a:endParaRPr>
            </a:p>
          </p:txBody>
        </p:sp>
        <p:sp>
          <p:nvSpPr>
            <p:cNvPr id="673814" name="Text Box 22"/>
            <p:cNvSpPr txBox="1">
              <a:spLocks noChangeArrowheads="1"/>
            </p:cNvSpPr>
            <p:nvPr/>
          </p:nvSpPr>
          <p:spPr bwMode="auto">
            <a:xfrm>
              <a:off x="2230438" y="3021013"/>
              <a:ext cx="1765300" cy="279197"/>
            </a:xfrm>
            <a:prstGeom prst="rect">
              <a:avLst/>
            </a:prstGeom>
            <a:no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sz="1600" baseline="0" dirty="0">
                  <a:solidFill>
                    <a:srgbClr val="292929"/>
                  </a:solidFill>
                  <a:latin typeface="Calibri"/>
                  <a:cs typeface="Calibri"/>
                </a:rPr>
                <a:t>Aluminum  filter</a:t>
              </a:r>
            </a:p>
          </p:txBody>
        </p:sp>
        <p:sp>
          <p:nvSpPr>
            <p:cNvPr id="57358" name="AutoShape 24"/>
            <p:cNvSpPr>
              <a:spLocks noChangeArrowheads="1"/>
            </p:cNvSpPr>
            <p:nvPr/>
          </p:nvSpPr>
          <p:spPr bwMode="auto">
            <a:xfrm rot="16200000">
              <a:off x="4463256" y="729457"/>
              <a:ext cx="433387" cy="2952750"/>
            </a:xfrm>
            <a:prstGeom prst="triangle">
              <a:avLst>
                <a:gd name="adj" fmla="val 50000"/>
              </a:avLst>
            </a:prstGeom>
            <a:solidFill>
              <a:srgbClr val="C00000">
                <a:alpha val="39999"/>
              </a:srgbClr>
            </a:solidFill>
            <a:ln w="9525">
              <a:noFill/>
              <a:miter lim="800000"/>
              <a:headEnd/>
              <a:tailEnd/>
            </a:ln>
          </p:spPr>
          <p:txBody>
            <a:bodyPr wrap="none" anchor="ctr"/>
            <a:lstStyle/>
            <a:p>
              <a:endParaRPr lang="en-US">
                <a:latin typeface="Calibri"/>
                <a:cs typeface="Calibri"/>
              </a:endParaRPr>
            </a:p>
          </p:txBody>
        </p:sp>
      </p:grpSp>
      <p:sp>
        <p:nvSpPr>
          <p:cNvPr id="34" name="Text Box 22"/>
          <p:cNvSpPr txBox="1">
            <a:spLocks noChangeArrowheads="1"/>
          </p:cNvSpPr>
          <p:nvPr/>
        </p:nvSpPr>
        <p:spPr bwMode="auto">
          <a:xfrm>
            <a:off x="5170398" y="1012717"/>
            <a:ext cx="3000396" cy="646331"/>
          </a:xfrm>
          <a:prstGeom prst="rect">
            <a:avLst/>
          </a:prstGeom>
          <a:noFill/>
          <a:ln w="9525">
            <a:noFill/>
            <a:miter lim="800000"/>
            <a:headEnd/>
            <a:tailEnd/>
          </a:ln>
          <a:effectLst>
            <a:outerShdw dist="28398" dir="3806097" algn="ctr" rotWithShape="0">
              <a:schemeClr val="bg1"/>
            </a:outerShdw>
          </a:effectLst>
        </p:spPr>
        <p:txBody>
          <a:bodyPr wrap="square">
            <a:spAutoFit/>
          </a:bodyPr>
          <a:lstStyle/>
          <a:p>
            <a:pPr algn="ctr">
              <a:spcBef>
                <a:spcPct val="50000"/>
              </a:spcBef>
              <a:defRPr/>
            </a:pPr>
            <a:r>
              <a:rPr lang="en-US" sz="1800" baseline="0" dirty="0">
                <a:solidFill>
                  <a:srgbClr val="C00000"/>
                </a:solidFill>
                <a:latin typeface="Calibri"/>
                <a:cs typeface="Calibri"/>
              </a:rPr>
              <a:t>Chemical reaction/</a:t>
            </a:r>
            <a:br>
              <a:rPr lang="en-US" sz="1800" baseline="0" dirty="0">
                <a:solidFill>
                  <a:srgbClr val="C00000"/>
                </a:solidFill>
                <a:latin typeface="Calibri"/>
                <a:cs typeface="Calibri"/>
              </a:rPr>
            </a:br>
            <a:r>
              <a:rPr lang="en-US" sz="1800" baseline="0" dirty="0">
                <a:solidFill>
                  <a:srgbClr val="C00000"/>
                </a:solidFill>
                <a:latin typeface="Calibri"/>
                <a:cs typeface="Calibri"/>
              </a:rPr>
              <a:t>Light/Electrons</a:t>
            </a:r>
          </a:p>
        </p:txBody>
      </p:sp>
      <p:grpSp>
        <p:nvGrpSpPr>
          <p:cNvPr id="33" name="Group 9"/>
          <p:cNvGrpSpPr/>
          <p:nvPr/>
        </p:nvGrpSpPr>
        <p:grpSpPr>
          <a:xfrm>
            <a:off x="1500166" y="5286388"/>
            <a:ext cx="6143668" cy="714380"/>
            <a:chOff x="1146310" y="3901715"/>
            <a:chExt cx="7354780" cy="810000"/>
          </a:xfrm>
        </p:grpSpPr>
        <p:sp>
          <p:nvSpPr>
            <p:cNvPr id="36" name="TextBox 35"/>
            <p:cNvSpPr txBox="1"/>
            <p:nvPr/>
          </p:nvSpPr>
          <p:spPr>
            <a:xfrm>
              <a:off x="1146310" y="3901715"/>
              <a:ext cx="1539907" cy="810000"/>
            </a:xfrm>
            <a:prstGeom prst="roundRect">
              <a:avLst/>
            </a:prstGeom>
            <a:solidFill>
              <a:schemeClr val="bg1">
                <a:lumMod val="75000"/>
              </a:schemeClr>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rgbClr val="292929"/>
                  </a:solidFill>
                  <a:latin typeface="Calibri"/>
                  <a:cs typeface="Calibri"/>
                </a:rPr>
                <a:t>Probe</a:t>
              </a:r>
              <a:endParaRPr lang="en-US" sz="1600" baseline="0" dirty="0">
                <a:solidFill>
                  <a:srgbClr val="292929"/>
                </a:solidFill>
                <a:latin typeface="Calibri"/>
                <a:cs typeface="Calibri"/>
              </a:endParaRPr>
            </a:p>
          </p:txBody>
        </p:sp>
        <p:sp>
          <p:nvSpPr>
            <p:cNvPr id="37" name="TextBox 36"/>
            <p:cNvSpPr txBox="1"/>
            <p:nvPr/>
          </p:nvSpPr>
          <p:spPr>
            <a:xfrm>
              <a:off x="3071802" y="3901715"/>
              <a:ext cx="1539907" cy="810000"/>
            </a:xfrm>
            <a:prstGeom prst="roundRect">
              <a:avLst/>
            </a:prstGeom>
            <a:solidFill>
              <a:schemeClr val="bg1">
                <a:lumMod val="75000"/>
              </a:schemeClr>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rgbClr val="292929"/>
                  </a:solidFill>
                  <a:latin typeface="Calibri"/>
                  <a:cs typeface="Calibri"/>
                </a:rPr>
                <a:t>Matter</a:t>
              </a:r>
              <a:br>
                <a:rPr lang="de-CH" sz="1600" baseline="0" dirty="0">
                  <a:solidFill>
                    <a:srgbClr val="292929"/>
                  </a:solidFill>
                  <a:latin typeface="Calibri"/>
                  <a:cs typeface="Calibri"/>
                </a:rPr>
              </a:br>
              <a:r>
                <a:rPr lang="de-CH" sz="1600" baseline="0" dirty="0">
                  <a:solidFill>
                    <a:srgbClr val="292929"/>
                  </a:solidFill>
                  <a:latin typeface="Calibri"/>
                  <a:cs typeface="Calibri"/>
                </a:rPr>
                <a:t>interaction</a:t>
              </a:r>
              <a:endParaRPr lang="en-US" sz="1600" baseline="0" dirty="0">
                <a:solidFill>
                  <a:srgbClr val="292929"/>
                </a:solidFill>
                <a:latin typeface="Calibri"/>
                <a:cs typeface="Calibri"/>
              </a:endParaRPr>
            </a:p>
          </p:txBody>
        </p:sp>
        <p:sp>
          <p:nvSpPr>
            <p:cNvPr id="38" name="TextBox 37"/>
            <p:cNvSpPr txBox="1"/>
            <p:nvPr/>
          </p:nvSpPr>
          <p:spPr>
            <a:xfrm>
              <a:off x="5022541" y="3901715"/>
              <a:ext cx="1539907" cy="810000"/>
            </a:xfrm>
            <a:prstGeom prst="roundRect">
              <a:avLst/>
            </a:prstGeom>
            <a:solidFill>
              <a:srgbClr val="C00000">
                <a:alpha val="69804"/>
              </a:srgbClr>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chemeClr val="bg1"/>
                  </a:solidFill>
                  <a:latin typeface="Calibri"/>
                  <a:cs typeface="Calibri"/>
                </a:rPr>
                <a:t>Detection</a:t>
              </a:r>
              <a:endParaRPr lang="en-US" sz="1600" baseline="0" dirty="0">
                <a:solidFill>
                  <a:schemeClr val="bg1"/>
                </a:solidFill>
                <a:latin typeface="Calibri"/>
                <a:cs typeface="Calibri"/>
              </a:endParaRPr>
            </a:p>
          </p:txBody>
        </p:sp>
        <p:sp>
          <p:nvSpPr>
            <p:cNvPr id="39" name="TextBox 38"/>
            <p:cNvSpPr txBox="1"/>
            <p:nvPr/>
          </p:nvSpPr>
          <p:spPr>
            <a:xfrm>
              <a:off x="6961183" y="3901715"/>
              <a:ext cx="1539907" cy="810000"/>
            </a:xfrm>
            <a:prstGeom prst="roundRect">
              <a:avLst/>
            </a:prstGeom>
            <a:solidFill>
              <a:schemeClr val="bg1">
                <a:lumMod val="75000"/>
              </a:schemeClr>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rgbClr val="292929"/>
                  </a:solidFill>
                  <a:latin typeface="Calibri"/>
                  <a:cs typeface="Calibri"/>
                </a:rPr>
                <a:t>Image</a:t>
              </a:r>
              <a:br>
                <a:rPr lang="de-CH" sz="1600" baseline="0" dirty="0">
                  <a:solidFill>
                    <a:srgbClr val="292929"/>
                  </a:solidFill>
                  <a:latin typeface="Calibri"/>
                  <a:cs typeface="Calibri"/>
                </a:rPr>
              </a:br>
              <a:r>
                <a:rPr lang="de-CH" sz="1600" baseline="0" dirty="0">
                  <a:solidFill>
                    <a:srgbClr val="292929"/>
                  </a:solidFill>
                  <a:latin typeface="Calibri"/>
                  <a:cs typeface="Calibri"/>
                </a:rPr>
                <a:t>production</a:t>
              </a:r>
              <a:endParaRPr lang="en-US" sz="1600" baseline="0" dirty="0">
                <a:solidFill>
                  <a:srgbClr val="292929"/>
                </a:solidFill>
                <a:latin typeface="Calibri"/>
                <a:cs typeface="Calibri"/>
              </a:endParaRPr>
            </a:p>
          </p:txBody>
        </p:sp>
        <p:sp>
          <p:nvSpPr>
            <p:cNvPr id="40" name="Right Arrow 39"/>
            <p:cNvSpPr/>
            <p:nvPr/>
          </p:nvSpPr>
          <p:spPr bwMode="auto">
            <a:xfrm>
              <a:off x="2708019" y="4044591"/>
              <a:ext cx="398734" cy="500066"/>
            </a:xfrm>
            <a:prstGeom prst="rightArrow">
              <a:avLst/>
            </a:prstGeom>
            <a:solidFill>
              <a:schemeClr val="tx1">
                <a:lumMod val="65000"/>
                <a:lumOff val="35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30000">
                <a:ln>
                  <a:noFill/>
                </a:ln>
                <a:solidFill>
                  <a:srgbClr val="4D4D4D"/>
                </a:solidFill>
                <a:effectLst/>
                <a:latin typeface="Calibri"/>
                <a:cs typeface="Calibri"/>
              </a:endParaRPr>
            </a:p>
          </p:txBody>
        </p:sp>
        <p:sp>
          <p:nvSpPr>
            <p:cNvPr id="41" name="Right Arrow 40"/>
            <p:cNvSpPr/>
            <p:nvPr/>
          </p:nvSpPr>
          <p:spPr bwMode="auto">
            <a:xfrm>
              <a:off x="4635234" y="4044591"/>
              <a:ext cx="398734" cy="500066"/>
            </a:xfrm>
            <a:prstGeom prst="rightArrow">
              <a:avLst/>
            </a:prstGeom>
            <a:solidFill>
              <a:schemeClr val="tx1">
                <a:lumMod val="65000"/>
                <a:lumOff val="35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30000">
                <a:ln>
                  <a:noFill/>
                </a:ln>
                <a:solidFill>
                  <a:srgbClr val="4D4D4D"/>
                </a:solidFill>
                <a:effectLst/>
                <a:latin typeface="Calibri"/>
                <a:cs typeface="Calibri"/>
              </a:endParaRPr>
            </a:p>
          </p:txBody>
        </p:sp>
        <p:sp>
          <p:nvSpPr>
            <p:cNvPr id="42" name="Right Arrow 41"/>
            <p:cNvSpPr/>
            <p:nvPr/>
          </p:nvSpPr>
          <p:spPr bwMode="auto">
            <a:xfrm>
              <a:off x="6562449" y="4044591"/>
              <a:ext cx="398734" cy="500066"/>
            </a:xfrm>
            <a:prstGeom prst="rightArrow">
              <a:avLst/>
            </a:prstGeom>
            <a:solidFill>
              <a:schemeClr val="tx1">
                <a:lumMod val="65000"/>
                <a:lumOff val="35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30000">
                <a:ln>
                  <a:noFill/>
                </a:ln>
                <a:solidFill>
                  <a:srgbClr val="4D4D4D"/>
                </a:solidFill>
                <a:effectLst/>
                <a:latin typeface="Calibri"/>
                <a:cs typeface="Calibri"/>
              </a:endParaRPr>
            </a:p>
          </p:txBody>
        </p:sp>
      </p:grpSp>
      <p:sp>
        <p:nvSpPr>
          <p:cNvPr id="23" name="Text Box 22"/>
          <p:cNvSpPr txBox="1">
            <a:spLocks noChangeArrowheads="1"/>
          </p:cNvSpPr>
          <p:nvPr/>
        </p:nvSpPr>
        <p:spPr bwMode="auto">
          <a:xfrm>
            <a:off x="3071802" y="2428868"/>
            <a:ext cx="3000396" cy="369332"/>
          </a:xfrm>
          <a:prstGeom prst="rect">
            <a:avLst/>
          </a:prstGeom>
          <a:noFill/>
          <a:ln w="9525">
            <a:noFill/>
            <a:miter lim="800000"/>
            <a:headEnd/>
            <a:tailEnd/>
          </a:ln>
          <a:effectLst>
            <a:outerShdw dist="28398" dir="3806097" algn="ctr" rotWithShape="0">
              <a:schemeClr val="bg1"/>
            </a:outerShdw>
          </a:effectLst>
        </p:spPr>
        <p:txBody>
          <a:bodyPr wrap="square">
            <a:spAutoFit/>
          </a:bodyPr>
          <a:lstStyle/>
          <a:p>
            <a:pPr algn="ctr">
              <a:spcBef>
                <a:spcPct val="50000"/>
              </a:spcBef>
              <a:defRPr/>
            </a:pPr>
            <a:r>
              <a:rPr lang="en-US" sz="1800" baseline="0" dirty="0">
                <a:solidFill>
                  <a:srgbClr val="C00000"/>
                </a:solidFill>
                <a:latin typeface="Calibri"/>
                <a:cs typeface="Calibri"/>
              </a:rPr>
              <a:t>Incident x-rays</a:t>
            </a:r>
          </a:p>
        </p:txBody>
      </p:sp>
      <p:sp>
        <p:nvSpPr>
          <p:cNvPr id="24" name="Text Box 22"/>
          <p:cNvSpPr txBox="1">
            <a:spLocks noChangeArrowheads="1"/>
          </p:cNvSpPr>
          <p:nvPr/>
        </p:nvSpPr>
        <p:spPr bwMode="auto">
          <a:xfrm>
            <a:off x="4786314" y="4000504"/>
            <a:ext cx="3000396" cy="646331"/>
          </a:xfrm>
          <a:prstGeom prst="rect">
            <a:avLst/>
          </a:prstGeom>
          <a:noFill/>
          <a:ln w="9525">
            <a:noFill/>
            <a:miter lim="800000"/>
            <a:headEnd/>
            <a:tailEnd/>
          </a:ln>
          <a:effectLst>
            <a:outerShdw dist="28398" dir="3806097" algn="ctr" rotWithShape="0">
              <a:schemeClr val="bg1"/>
            </a:outerShdw>
          </a:effectLst>
        </p:spPr>
        <p:txBody>
          <a:bodyPr wrap="square">
            <a:spAutoFit/>
          </a:bodyPr>
          <a:lstStyle/>
          <a:p>
            <a:pPr algn="ctr">
              <a:spcBef>
                <a:spcPct val="50000"/>
              </a:spcBef>
              <a:defRPr/>
            </a:pPr>
            <a:r>
              <a:rPr lang="en-US" sz="1800" baseline="0" dirty="0">
                <a:solidFill>
                  <a:srgbClr val="C00000"/>
                </a:solidFill>
                <a:latin typeface="Calibri"/>
                <a:cs typeface="Calibri"/>
              </a:rPr>
              <a:t>Transmitted/</a:t>
            </a:r>
            <a:br>
              <a:rPr lang="en-US" sz="1800" baseline="0" dirty="0">
                <a:solidFill>
                  <a:srgbClr val="C00000"/>
                </a:solidFill>
                <a:latin typeface="Calibri"/>
                <a:cs typeface="Calibri"/>
              </a:rPr>
            </a:br>
            <a:r>
              <a:rPr lang="en-US" sz="1800" baseline="0" dirty="0">
                <a:solidFill>
                  <a:srgbClr val="C00000"/>
                </a:solidFill>
                <a:latin typeface="Calibri"/>
                <a:cs typeface="Calibri"/>
              </a:rPr>
              <a:t>scattered X-rays</a:t>
            </a:r>
          </a:p>
        </p:txBody>
      </p:sp>
      <p:cxnSp>
        <p:nvCxnSpPr>
          <p:cNvPr id="27" name="Curved Connector 26"/>
          <p:cNvCxnSpPr>
            <a:stCxn id="24" idx="0"/>
          </p:cNvCxnSpPr>
          <p:nvPr/>
        </p:nvCxnSpPr>
        <p:spPr bwMode="auto">
          <a:xfrm rot="5400000" flipH="1" flipV="1">
            <a:off x="5750727" y="3464719"/>
            <a:ext cx="1071570" cy="1588"/>
          </a:xfrm>
          <a:prstGeom prst="curvedConnector3">
            <a:avLst>
              <a:gd name="adj1" fmla="val 50000"/>
            </a:avLst>
          </a:prstGeom>
          <a:solidFill>
            <a:schemeClr val="accent1"/>
          </a:solidFill>
          <a:ln w="9525" cap="flat" cmpd="sng" algn="ctr">
            <a:solidFill>
              <a:srgbClr val="C00000"/>
            </a:solidFill>
            <a:prstDash val="solid"/>
            <a:round/>
            <a:headEnd type="none" w="med" len="med"/>
            <a:tailEnd type="arrow"/>
          </a:ln>
          <a:effectLst/>
        </p:spPr>
      </p:cxnSp>
      <p:sp>
        <p:nvSpPr>
          <p:cNvPr id="3" name="Slide Number Placeholder 2">
            <a:extLst>
              <a:ext uri="{FF2B5EF4-FFF2-40B4-BE49-F238E27FC236}">
                <a16:creationId xmlns:a16="http://schemas.microsoft.com/office/drawing/2014/main" id="{51D31E17-8523-D441-A108-C1A18B147DBD}"/>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30</a:t>
            </a:fld>
            <a:endParaRPr lang="en-US"/>
          </a:p>
        </p:txBody>
      </p:sp>
    </p:spTree>
    <p:extLst>
      <p:ext uri="{BB962C8B-B14F-4D97-AF65-F5344CB8AC3E}">
        <p14:creationId xmlns:p14="http://schemas.microsoft.com/office/powerpoint/2010/main" val="161855708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AutoShape 2"/>
          <p:cNvSpPr>
            <a:spLocks noChangeArrowheads="1"/>
          </p:cNvSpPr>
          <p:nvPr/>
        </p:nvSpPr>
        <p:spPr bwMode="auto">
          <a:xfrm>
            <a:off x="3419475" y="4897438"/>
            <a:ext cx="2233613" cy="403225"/>
          </a:xfrm>
          <a:prstGeom prst="cube">
            <a:avLst>
              <a:gd name="adj" fmla="val 74889"/>
            </a:avLst>
          </a:prstGeom>
          <a:solidFill>
            <a:srgbClr val="FF9933"/>
          </a:solidFill>
          <a:ln w="9525">
            <a:solidFill>
              <a:schemeClr val="tx1"/>
            </a:solidFill>
            <a:miter lim="800000"/>
            <a:headEnd/>
            <a:tailEnd/>
          </a:ln>
        </p:spPr>
        <p:txBody>
          <a:bodyPr wrap="none" anchor="ctr"/>
          <a:lstStyle/>
          <a:p>
            <a:endParaRPr lang="en-US">
              <a:latin typeface="Calibri"/>
              <a:cs typeface="Calibri"/>
            </a:endParaRPr>
          </a:p>
        </p:txBody>
      </p:sp>
      <p:sp>
        <p:nvSpPr>
          <p:cNvPr id="68611" name="Rectangle 4"/>
          <p:cNvSpPr>
            <a:spLocks noGrp="1" noChangeArrowheads="1"/>
          </p:cNvSpPr>
          <p:nvPr>
            <p:ph type="title"/>
          </p:nvPr>
        </p:nvSpPr>
        <p:spPr/>
        <p:txBody>
          <a:bodyPr/>
          <a:lstStyle/>
          <a:p>
            <a:pPr eaLnBrk="1" hangingPunct="1"/>
            <a:r>
              <a:rPr lang="en-US">
                <a:latin typeface="Calibri"/>
                <a:cs typeface="Calibri"/>
              </a:rPr>
              <a:t>Projection imaging – Image intensifier</a:t>
            </a:r>
          </a:p>
        </p:txBody>
      </p:sp>
      <p:sp>
        <p:nvSpPr>
          <p:cNvPr id="68612" name="AutoShape 8"/>
          <p:cNvSpPr>
            <a:spLocks noChangeArrowheads="1"/>
          </p:cNvSpPr>
          <p:nvPr/>
        </p:nvSpPr>
        <p:spPr bwMode="auto">
          <a:xfrm>
            <a:off x="2916238" y="3673475"/>
            <a:ext cx="3392487" cy="403225"/>
          </a:xfrm>
          <a:prstGeom prst="cube">
            <a:avLst>
              <a:gd name="adj" fmla="val 74889"/>
            </a:avLst>
          </a:prstGeom>
          <a:solidFill>
            <a:srgbClr val="CC0000"/>
          </a:solidFill>
          <a:ln w="9525">
            <a:solidFill>
              <a:schemeClr val="tx1"/>
            </a:solidFill>
            <a:miter lim="800000"/>
            <a:headEnd/>
            <a:tailEnd/>
          </a:ln>
        </p:spPr>
        <p:txBody>
          <a:bodyPr wrap="none" anchor="ctr"/>
          <a:lstStyle/>
          <a:p>
            <a:endParaRPr lang="en-US">
              <a:latin typeface="Calibri"/>
              <a:cs typeface="Calibri"/>
            </a:endParaRPr>
          </a:p>
        </p:txBody>
      </p:sp>
      <p:sp>
        <p:nvSpPr>
          <p:cNvPr id="68613" name="Line 9"/>
          <p:cNvSpPr>
            <a:spLocks noChangeShapeType="1"/>
          </p:cNvSpPr>
          <p:nvPr/>
        </p:nvSpPr>
        <p:spPr bwMode="auto">
          <a:xfrm flipH="1">
            <a:off x="3132138" y="1411288"/>
            <a:ext cx="1368425" cy="2449512"/>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sp>
        <p:nvSpPr>
          <p:cNvPr id="68614" name="Oval 10"/>
          <p:cNvSpPr>
            <a:spLocks noChangeArrowheads="1"/>
          </p:cNvSpPr>
          <p:nvPr/>
        </p:nvSpPr>
        <p:spPr bwMode="auto">
          <a:xfrm>
            <a:off x="3563938" y="2924175"/>
            <a:ext cx="1871662" cy="865188"/>
          </a:xfrm>
          <a:prstGeom prst="ellipse">
            <a:avLst/>
          </a:prstGeom>
          <a:gradFill rotWithShape="1">
            <a:gsLst>
              <a:gs pos="0">
                <a:srgbClr val="DDDDDD"/>
              </a:gs>
              <a:gs pos="100000">
                <a:srgbClr val="666666"/>
              </a:gs>
            </a:gsLst>
            <a:path path="shape">
              <a:fillToRect l="50000" t="50000" r="50000" b="50000"/>
            </a:path>
          </a:gradFill>
          <a:ln w="9525">
            <a:noFill/>
            <a:round/>
            <a:headEnd/>
            <a:tailEnd/>
          </a:ln>
        </p:spPr>
        <p:txBody>
          <a:bodyPr wrap="none" anchor="ctr"/>
          <a:lstStyle/>
          <a:p>
            <a:endParaRPr lang="en-US">
              <a:latin typeface="Calibri"/>
              <a:cs typeface="Calibri"/>
            </a:endParaRPr>
          </a:p>
        </p:txBody>
      </p:sp>
      <p:grpSp>
        <p:nvGrpSpPr>
          <p:cNvPr id="2" name="Group 11"/>
          <p:cNvGrpSpPr>
            <a:grpSpLocks/>
          </p:cNvGrpSpPr>
          <p:nvPr/>
        </p:nvGrpSpPr>
        <p:grpSpPr bwMode="auto">
          <a:xfrm flipH="1">
            <a:off x="4500563" y="1411288"/>
            <a:ext cx="1368425" cy="2449512"/>
            <a:chOff x="2109" y="1207"/>
            <a:chExt cx="862" cy="1543"/>
          </a:xfrm>
        </p:grpSpPr>
        <p:sp>
          <p:nvSpPr>
            <p:cNvPr id="68636" name="Line 12"/>
            <p:cNvSpPr>
              <a:spLocks noChangeShapeType="1"/>
            </p:cNvSpPr>
            <p:nvPr/>
          </p:nvSpPr>
          <p:spPr bwMode="auto">
            <a:xfrm flipH="1">
              <a:off x="2109" y="1207"/>
              <a:ext cx="862" cy="1543"/>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sp>
          <p:nvSpPr>
            <p:cNvPr id="68637" name="Line 13"/>
            <p:cNvSpPr>
              <a:spLocks noChangeShapeType="1"/>
            </p:cNvSpPr>
            <p:nvPr/>
          </p:nvSpPr>
          <p:spPr bwMode="auto">
            <a:xfrm flipH="1">
              <a:off x="2517" y="1207"/>
              <a:ext cx="454" cy="1543"/>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grpSp>
      <p:sp>
        <p:nvSpPr>
          <p:cNvPr id="68616" name="Line 14"/>
          <p:cNvSpPr>
            <a:spLocks noChangeShapeType="1"/>
          </p:cNvSpPr>
          <p:nvPr/>
        </p:nvSpPr>
        <p:spPr bwMode="auto">
          <a:xfrm flipH="1">
            <a:off x="3779838" y="1411288"/>
            <a:ext cx="720725" cy="2449512"/>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sp>
        <p:nvSpPr>
          <p:cNvPr id="68617" name="Line 15"/>
          <p:cNvSpPr>
            <a:spLocks noChangeShapeType="1"/>
          </p:cNvSpPr>
          <p:nvPr/>
        </p:nvSpPr>
        <p:spPr bwMode="auto">
          <a:xfrm flipH="1">
            <a:off x="4500563" y="1411288"/>
            <a:ext cx="0" cy="2449512"/>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sp>
        <p:nvSpPr>
          <p:cNvPr id="68618" name="Line 27"/>
          <p:cNvSpPr>
            <a:spLocks noChangeShapeType="1"/>
          </p:cNvSpPr>
          <p:nvPr/>
        </p:nvSpPr>
        <p:spPr bwMode="auto">
          <a:xfrm>
            <a:off x="4500563" y="4148138"/>
            <a:ext cx="0" cy="863600"/>
          </a:xfrm>
          <a:prstGeom prst="line">
            <a:avLst/>
          </a:prstGeom>
          <a:noFill/>
          <a:ln w="38100">
            <a:solidFill>
              <a:srgbClr val="CC0000"/>
            </a:solidFill>
            <a:round/>
            <a:headEnd/>
            <a:tailEnd type="triangle" w="med" len="med"/>
          </a:ln>
        </p:spPr>
        <p:txBody>
          <a:bodyPr/>
          <a:lstStyle/>
          <a:p>
            <a:endParaRPr lang="en-US">
              <a:latin typeface="Calibri"/>
              <a:cs typeface="Calibri"/>
            </a:endParaRPr>
          </a:p>
        </p:txBody>
      </p:sp>
      <p:grpSp>
        <p:nvGrpSpPr>
          <p:cNvPr id="3" name="Group 29"/>
          <p:cNvGrpSpPr>
            <a:grpSpLocks/>
          </p:cNvGrpSpPr>
          <p:nvPr/>
        </p:nvGrpSpPr>
        <p:grpSpPr bwMode="auto">
          <a:xfrm>
            <a:off x="3059113" y="4148138"/>
            <a:ext cx="1225550" cy="863600"/>
            <a:chOff x="1927" y="2795"/>
            <a:chExt cx="772" cy="544"/>
          </a:xfrm>
        </p:grpSpPr>
        <p:sp>
          <p:nvSpPr>
            <p:cNvPr id="68634" name="Line 26"/>
            <p:cNvSpPr>
              <a:spLocks noChangeShapeType="1"/>
            </p:cNvSpPr>
            <p:nvPr/>
          </p:nvSpPr>
          <p:spPr bwMode="auto">
            <a:xfrm>
              <a:off x="1927" y="2795"/>
              <a:ext cx="635" cy="544"/>
            </a:xfrm>
            <a:prstGeom prst="line">
              <a:avLst/>
            </a:prstGeom>
            <a:noFill/>
            <a:ln w="38100">
              <a:solidFill>
                <a:srgbClr val="CC0000"/>
              </a:solidFill>
              <a:round/>
              <a:headEnd/>
              <a:tailEnd type="triangle" w="med" len="med"/>
            </a:ln>
          </p:spPr>
          <p:txBody>
            <a:bodyPr/>
            <a:lstStyle/>
            <a:p>
              <a:endParaRPr lang="en-US">
                <a:latin typeface="Calibri"/>
                <a:cs typeface="Calibri"/>
              </a:endParaRPr>
            </a:p>
          </p:txBody>
        </p:sp>
        <p:sp>
          <p:nvSpPr>
            <p:cNvPr id="68635" name="Line 28"/>
            <p:cNvSpPr>
              <a:spLocks noChangeShapeType="1"/>
            </p:cNvSpPr>
            <p:nvPr/>
          </p:nvSpPr>
          <p:spPr bwMode="auto">
            <a:xfrm>
              <a:off x="2381" y="2795"/>
              <a:ext cx="318" cy="544"/>
            </a:xfrm>
            <a:prstGeom prst="line">
              <a:avLst/>
            </a:prstGeom>
            <a:noFill/>
            <a:ln w="38100">
              <a:solidFill>
                <a:srgbClr val="CC0000"/>
              </a:solidFill>
              <a:round/>
              <a:headEnd/>
              <a:tailEnd type="triangle" w="med" len="med"/>
            </a:ln>
          </p:spPr>
          <p:txBody>
            <a:bodyPr/>
            <a:lstStyle/>
            <a:p>
              <a:endParaRPr lang="en-US">
                <a:latin typeface="Calibri"/>
                <a:cs typeface="Calibri"/>
              </a:endParaRPr>
            </a:p>
          </p:txBody>
        </p:sp>
      </p:grpSp>
      <p:grpSp>
        <p:nvGrpSpPr>
          <p:cNvPr id="4" name="Group 30"/>
          <p:cNvGrpSpPr>
            <a:grpSpLocks/>
          </p:cNvGrpSpPr>
          <p:nvPr/>
        </p:nvGrpSpPr>
        <p:grpSpPr bwMode="auto">
          <a:xfrm flipH="1">
            <a:off x="4714875" y="4148138"/>
            <a:ext cx="1225550" cy="863600"/>
            <a:chOff x="1927" y="2795"/>
            <a:chExt cx="772" cy="544"/>
          </a:xfrm>
        </p:grpSpPr>
        <p:sp>
          <p:nvSpPr>
            <p:cNvPr id="68632" name="Line 31"/>
            <p:cNvSpPr>
              <a:spLocks noChangeShapeType="1"/>
            </p:cNvSpPr>
            <p:nvPr/>
          </p:nvSpPr>
          <p:spPr bwMode="auto">
            <a:xfrm>
              <a:off x="1927" y="2795"/>
              <a:ext cx="635" cy="544"/>
            </a:xfrm>
            <a:prstGeom prst="line">
              <a:avLst/>
            </a:prstGeom>
            <a:noFill/>
            <a:ln w="38100">
              <a:solidFill>
                <a:srgbClr val="CC0000"/>
              </a:solidFill>
              <a:round/>
              <a:headEnd/>
              <a:tailEnd type="triangle" w="med" len="med"/>
            </a:ln>
          </p:spPr>
          <p:txBody>
            <a:bodyPr/>
            <a:lstStyle/>
            <a:p>
              <a:endParaRPr lang="en-US">
                <a:latin typeface="Calibri"/>
                <a:cs typeface="Calibri"/>
              </a:endParaRPr>
            </a:p>
          </p:txBody>
        </p:sp>
        <p:sp>
          <p:nvSpPr>
            <p:cNvPr id="68633" name="Line 32"/>
            <p:cNvSpPr>
              <a:spLocks noChangeShapeType="1"/>
            </p:cNvSpPr>
            <p:nvPr/>
          </p:nvSpPr>
          <p:spPr bwMode="auto">
            <a:xfrm>
              <a:off x="2381" y="2795"/>
              <a:ext cx="318" cy="544"/>
            </a:xfrm>
            <a:prstGeom prst="line">
              <a:avLst/>
            </a:prstGeom>
            <a:noFill/>
            <a:ln w="38100">
              <a:solidFill>
                <a:srgbClr val="CC0000"/>
              </a:solidFill>
              <a:round/>
              <a:headEnd/>
              <a:tailEnd type="triangle" w="med" len="med"/>
            </a:ln>
          </p:spPr>
          <p:txBody>
            <a:bodyPr/>
            <a:lstStyle/>
            <a:p>
              <a:endParaRPr lang="en-US">
                <a:latin typeface="Calibri"/>
                <a:cs typeface="Calibri"/>
              </a:endParaRPr>
            </a:p>
          </p:txBody>
        </p:sp>
      </p:grpSp>
      <p:sp>
        <p:nvSpPr>
          <p:cNvPr id="68621" name="Text Box 33"/>
          <p:cNvSpPr txBox="1">
            <a:spLocks noChangeArrowheads="1"/>
          </p:cNvSpPr>
          <p:nvPr/>
        </p:nvSpPr>
        <p:spPr bwMode="auto">
          <a:xfrm>
            <a:off x="755650" y="3500438"/>
            <a:ext cx="2281238" cy="641350"/>
          </a:xfrm>
          <a:prstGeom prst="rect">
            <a:avLst/>
          </a:prstGeom>
          <a:noFill/>
          <a:ln w="9525">
            <a:noFill/>
            <a:miter lim="800000"/>
            <a:headEnd/>
            <a:tailEnd/>
          </a:ln>
        </p:spPr>
        <p:txBody>
          <a:bodyPr>
            <a:spAutoFit/>
          </a:bodyPr>
          <a:lstStyle/>
          <a:p>
            <a:r>
              <a:rPr lang="en-US" sz="1800" baseline="0">
                <a:solidFill>
                  <a:srgbClr val="CC0000"/>
                </a:solidFill>
                <a:latin typeface="Calibri"/>
                <a:cs typeface="Calibri"/>
              </a:rPr>
              <a:t>scintillating screen + </a:t>
            </a:r>
            <a:br>
              <a:rPr lang="en-US" sz="1800" baseline="0">
                <a:solidFill>
                  <a:srgbClr val="CC0000"/>
                </a:solidFill>
                <a:latin typeface="Calibri"/>
                <a:cs typeface="Calibri"/>
              </a:rPr>
            </a:br>
            <a:r>
              <a:rPr lang="en-US" sz="1800" baseline="0">
                <a:solidFill>
                  <a:srgbClr val="CC0000"/>
                </a:solidFill>
                <a:latin typeface="Calibri"/>
                <a:cs typeface="Calibri"/>
              </a:rPr>
              <a:t>photocathode</a:t>
            </a:r>
            <a:endParaRPr lang="en-US" sz="1800">
              <a:solidFill>
                <a:srgbClr val="CC0000"/>
              </a:solidFill>
              <a:latin typeface="Calibri"/>
              <a:cs typeface="Calibri"/>
              <a:sym typeface="Symbol" pitchFamily="18" charset="2"/>
            </a:endParaRPr>
          </a:p>
        </p:txBody>
      </p:sp>
      <p:sp>
        <p:nvSpPr>
          <p:cNvPr id="68622" name="Oval 35"/>
          <p:cNvSpPr>
            <a:spLocks noChangeArrowheads="1"/>
          </p:cNvSpPr>
          <p:nvPr/>
        </p:nvSpPr>
        <p:spPr bwMode="auto">
          <a:xfrm>
            <a:off x="3276600" y="4292600"/>
            <a:ext cx="342900" cy="342900"/>
          </a:xfrm>
          <a:prstGeom prst="ellipse">
            <a:avLst/>
          </a:prstGeom>
          <a:gradFill rotWithShape="1">
            <a:gsLst>
              <a:gs pos="0">
                <a:srgbClr val="E78686"/>
              </a:gs>
              <a:gs pos="100000">
                <a:srgbClr val="CC0000"/>
              </a:gs>
            </a:gsLst>
            <a:path path="shape">
              <a:fillToRect l="50000" t="50000" r="50000" b="50000"/>
            </a:path>
          </a:gradFill>
          <a:ln w="9525">
            <a:noFill/>
            <a:round/>
            <a:headEnd/>
            <a:tailEnd/>
          </a:ln>
        </p:spPr>
        <p:txBody>
          <a:bodyPr wrap="none" lIns="0" tIns="0" rIns="0" bIns="0" anchor="ctr" anchorCtr="1"/>
          <a:lstStyle/>
          <a:p>
            <a:r>
              <a:rPr lang="en-US" sz="1800" baseline="0">
                <a:solidFill>
                  <a:schemeClr val="tx1"/>
                </a:solidFill>
                <a:latin typeface="Calibri"/>
                <a:cs typeface="Calibri"/>
              </a:rPr>
              <a:t>e</a:t>
            </a:r>
            <a:r>
              <a:rPr lang="en-US" sz="1800">
                <a:solidFill>
                  <a:schemeClr val="tx1"/>
                </a:solidFill>
                <a:latin typeface="Calibri"/>
                <a:cs typeface="Calibri"/>
              </a:rPr>
              <a:t>-</a:t>
            </a:r>
          </a:p>
        </p:txBody>
      </p:sp>
      <p:sp>
        <p:nvSpPr>
          <p:cNvPr id="68623" name="Oval 36"/>
          <p:cNvSpPr>
            <a:spLocks noChangeArrowheads="1"/>
          </p:cNvSpPr>
          <p:nvPr/>
        </p:nvSpPr>
        <p:spPr bwMode="auto">
          <a:xfrm>
            <a:off x="3797300" y="4292600"/>
            <a:ext cx="342900" cy="342900"/>
          </a:xfrm>
          <a:prstGeom prst="ellipse">
            <a:avLst/>
          </a:prstGeom>
          <a:gradFill rotWithShape="1">
            <a:gsLst>
              <a:gs pos="0">
                <a:srgbClr val="E78686"/>
              </a:gs>
              <a:gs pos="100000">
                <a:srgbClr val="CC0000"/>
              </a:gs>
            </a:gsLst>
            <a:path path="shape">
              <a:fillToRect l="50000" t="50000" r="50000" b="50000"/>
            </a:path>
          </a:gradFill>
          <a:ln w="9525">
            <a:noFill/>
            <a:round/>
            <a:headEnd/>
            <a:tailEnd/>
          </a:ln>
        </p:spPr>
        <p:txBody>
          <a:bodyPr wrap="none" lIns="0" tIns="0" rIns="0" bIns="0" anchor="ctr" anchorCtr="1"/>
          <a:lstStyle/>
          <a:p>
            <a:r>
              <a:rPr lang="en-US" sz="1800" baseline="0">
                <a:solidFill>
                  <a:schemeClr val="tx1"/>
                </a:solidFill>
                <a:latin typeface="Calibri"/>
                <a:cs typeface="Calibri"/>
              </a:rPr>
              <a:t>e</a:t>
            </a:r>
            <a:r>
              <a:rPr lang="en-US" sz="1800">
                <a:solidFill>
                  <a:schemeClr val="tx1"/>
                </a:solidFill>
                <a:latin typeface="Calibri"/>
                <a:cs typeface="Calibri"/>
              </a:rPr>
              <a:t>-</a:t>
            </a:r>
          </a:p>
        </p:txBody>
      </p:sp>
      <p:sp>
        <p:nvSpPr>
          <p:cNvPr id="68624" name="Oval 37"/>
          <p:cNvSpPr>
            <a:spLocks noChangeArrowheads="1"/>
          </p:cNvSpPr>
          <p:nvPr/>
        </p:nvSpPr>
        <p:spPr bwMode="auto">
          <a:xfrm>
            <a:off x="4356100" y="4292600"/>
            <a:ext cx="342900" cy="342900"/>
          </a:xfrm>
          <a:prstGeom prst="ellipse">
            <a:avLst/>
          </a:prstGeom>
          <a:gradFill rotWithShape="1">
            <a:gsLst>
              <a:gs pos="0">
                <a:srgbClr val="E78686"/>
              </a:gs>
              <a:gs pos="100000">
                <a:srgbClr val="CC0000"/>
              </a:gs>
            </a:gsLst>
            <a:path path="shape">
              <a:fillToRect l="50000" t="50000" r="50000" b="50000"/>
            </a:path>
          </a:gradFill>
          <a:ln w="9525">
            <a:noFill/>
            <a:round/>
            <a:headEnd/>
            <a:tailEnd/>
          </a:ln>
        </p:spPr>
        <p:txBody>
          <a:bodyPr wrap="none" lIns="0" tIns="0" rIns="0" bIns="0" anchor="ctr" anchorCtr="1"/>
          <a:lstStyle/>
          <a:p>
            <a:r>
              <a:rPr lang="en-US" sz="1800" baseline="0">
                <a:solidFill>
                  <a:schemeClr val="tx1"/>
                </a:solidFill>
                <a:latin typeface="Calibri"/>
                <a:cs typeface="Calibri"/>
              </a:rPr>
              <a:t>e</a:t>
            </a:r>
            <a:r>
              <a:rPr lang="en-US" sz="1800">
                <a:solidFill>
                  <a:schemeClr val="tx1"/>
                </a:solidFill>
                <a:latin typeface="Calibri"/>
                <a:cs typeface="Calibri"/>
              </a:rPr>
              <a:t>-</a:t>
            </a:r>
          </a:p>
        </p:txBody>
      </p:sp>
      <p:sp>
        <p:nvSpPr>
          <p:cNvPr id="68625" name="Oval 38"/>
          <p:cNvSpPr>
            <a:spLocks noChangeArrowheads="1"/>
          </p:cNvSpPr>
          <p:nvPr/>
        </p:nvSpPr>
        <p:spPr bwMode="auto">
          <a:xfrm>
            <a:off x="4876800" y="4292600"/>
            <a:ext cx="342900" cy="342900"/>
          </a:xfrm>
          <a:prstGeom prst="ellipse">
            <a:avLst/>
          </a:prstGeom>
          <a:gradFill rotWithShape="1">
            <a:gsLst>
              <a:gs pos="0">
                <a:srgbClr val="E78686"/>
              </a:gs>
              <a:gs pos="100000">
                <a:srgbClr val="CC0000"/>
              </a:gs>
            </a:gsLst>
            <a:path path="shape">
              <a:fillToRect l="50000" t="50000" r="50000" b="50000"/>
            </a:path>
          </a:gradFill>
          <a:ln w="9525">
            <a:noFill/>
            <a:round/>
            <a:headEnd/>
            <a:tailEnd/>
          </a:ln>
        </p:spPr>
        <p:txBody>
          <a:bodyPr wrap="none" lIns="0" tIns="0" rIns="0" bIns="0" anchor="ctr" anchorCtr="1"/>
          <a:lstStyle/>
          <a:p>
            <a:r>
              <a:rPr lang="en-US" sz="1800" baseline="0">
                <a:solidFill>
                  <a:schemeClr val="tx1"/>
                </a:solidFill>
                <a:latin typeface="Calibri"/>
                <a:cs typeface="Calibri"/>
              </a:rPr>
              <a:t>e</a:t>
            </a:r>
            <a:r>
              <a:rPr lang="en-US" sz="1800">
                <a:solidFill>
                  <a:schemeClr val="tx1"/>
                </a:solidFill>
                <a:latin typeface="Calibri"/>
                <a:cs typeface="Calibri"/>
              </a:rPr>
              <a:t>-</a:t>
            </a:r>
          </a:p>
        </p:txBody>
      </p:sp>
      <p:sp>
        <p:nvSpPr>
          <p:cNvPr id="68626" name="Oval 39"/>
          <p:cNvSpPr>
            <a:spLocks noChangeArrowheads="1"/>
          </p:cNvSpPr>
          <p:nvPr/>
        </p:nvSpPr>
        <p:spPr bwMode="auto">
          <a:xfrm>
            <a:off x="5381625" y="4292600"/>
            <a:ext cx="342900" cy="342900"/>
          </a:xfrm>
          <a:prstGeom prst="ellipse">
            <a:avLst/>
          </a:prstGeom>
          <a:gradFill rotWithShape="1">
            <a:gsLst>
              <a:gs pos="0">
                <a:srgbClr val="E78686"/>
              </a:gs>
              <a:gs pos="100000">
                <a:srgbClr val="CC0000"/>
              </a:gs>
            </a:gsLst>
            <a:path path="shape">
              <a:fillToRect l="50000" t="50000" r="50000" b="50000"/>
            </a:path>
          </a:gradFill>
          <a:ln w="9525">
            <a:noFill/>
            <a:round/>
            <a:headEnd/>
            <a:tailEnd/>
          </a:ln>
        </p:spPr>
        <p:txBody>
          <a:bodyPr wrap="none" lIns="0" tIns="0" rIns="0" bIns="0" anchor="ctr" anchorCtr="1"/>
          <a:lstStyle/>
          <a:p>
            <a:r>
              <a:rPr lang="en-US" sz="1800" baseline="0">
                <a:solidFill>
                  <a:schemeClr val="tx1"/>
                </a:solidFill>
                <a:latin typeface="Calibri"/>
                <a:cs typeface="Calibri"/>
              </a:rPr>
              <a:t>e</a:t>
            </a:r>
            <a:r>
              <a:rPr lang="en-US" sz="1800">
                <a:solidFill>
                  <a:schemeClr val="tx1"/>
                </a:solidFill>
                <a:latin typeface="Calibri"/>
                <a:cs typeface="Calibri"/>
              </a:rPr>
              <a:t>-</a:t>
            </a:r>
          </a:p>
        </p:txBody>
      </p:sp>
      <p:sp>
        <p:nvSpPr>
          <p:cNvPr id="68627" name="Freeform 43"/>
          <p:cNvSpPr>
            <a:spLocks/>
          </p:cNvSpPr>
          <p:nvPr/>
        </p:nvSpPr>
        <p:spPr bwMode="auto">
          <a:xfrm flipH="1">
            <a:off x="5651500" y="3860800"/>
            <a:ext cx="1223963" cy="1295400"/>
          </a:xfrm>
          <a:custGeom>
            <a:avLst/>
            <a:gdLst>
              <a:gd name="T0" fmla="*/ 2147483647 w 771"/>
              <a:gd name="T1" fmla="*/ 0 h 726"/>
              <a:gd name="T2" fmla="*/ 0 w 771"/>
              <a:gd name="T3" fmla="*/ 0 h 726"/>
              <a:gd name="T4" fmla="*/ 0 w 771"/>
              <a:gd name="T5" fmla="*/ 2147483647 h 726"/>
              <a:gd name="T6" fmla="*/ 2147483647 w 771"/>
              <a:gd name="T7" fmla="*/ 2147483647 h 726"/>
              <a:gd name="T8" fmla="*/ 0 60000 65536"/>
              <a:gd name="T9" fmla="*/ 0 60000 65536"/>
              <a:gd name="T10" fmla="*/ 0 60000 65536"/>
              <a:gd name="T11" fmla="*/ 0 60000 65536"/>
              <a:gd name="T12" fmla="*/ 0 w 771"/>
              <a:gd name="T13" fmla="*/ 0 h 726"/>
              <a:gd name="T14" fmla="*/ 771 w 771"/>
              <a:gd name="T15" fmla="*/ 726 h 726"/>
            </a:gdLst>
            <a:ahLst/>
            <a:cxnLst>
              <a:cxn ang="T8">
                <a:pos x="T0" y="T1"/>
              </a:cxn>
              <a:cxn ang="T9">
                <a:pos x="T2" y="T3"/>
              </a:cxn>
              <a:cxn ang="T10">
                <a:pos x="T4" y="T5"/>
              </a:cxn>
              <a:cxn ang="T11">
                <a:pos x="T6" y="T7"/>
              </a:cxn>
            </a:cxnLst>
            <a:rect l="T12" t="T13" r="T14" b="T15"/>
            <a:pathLst>
              <a:path w="771" h="726">
                <a:moveTo>
                  <a:pt x="363" y="0"/>
                </a:moveTo>
                <a:lnTo>
                  <a:pt x="0" y="0"/>
                </a:lnTo>
                <a:lnTo>
                  <a:pt x="0" y="726"/>
                </a:lnTo>
                <a:lnTo>
                  <a:pt x="771" y="726"/>
                </a:lnTo>
              </a:path>
            </a:pathLst>
          </a:custGeom>
          <a:noFill/>
          <a:ln w="9525">
            <a:solidFill>
              <a:schemeClr val="tx1"/>
            </a:solidFill>
            <a:round/>
            <a:headEnd/>
            <a:tailEnd/>
          </a:ln>
        </p:spPr>
        <p:txBody>
          <a:bodyPr/>
          <a:lstStyle/>
          <a:p>
            <a:endParaRPr lang="en-US">
              <a:latin typeface="Calibri"/>
              <a:cs typeface="Calibri"/>
            </a:endParaRPr>
          </a:p>
        </p:txBody>
      </p:sp>
      <p:sp>
        <p:nvSpPr>
          <p:cNvPr id="68628" name="Text Box 44"/>
          <p:cNvSpPr txBox="1">
            <a:spLocks noChangeArrowheads="1"/>
          </p:cNvSpPr>
          <p:nvPr/>
        </p:nvSpPr>
        <p:spPr bwMode="auto">
          <a:xfrm>
            <a:off x="6661150" y="4292600"/>
            <a:ext cx="565150" cy="396875"/>
          </a:xfrm>
          <a:prstGeom prst="rect">
            <a:avLst/>
          </a:prstGeom>
          <a:solidFill>
            <a:schemeClr val="bg1"/>
          </a:solidFill>
          <a:ln w="9525">
            <a:noFill/>
            <a:miter lim="800000"/>
            <a:headEnd/>
            <a:tailEnd/>
          </a:ln>
        </p:spPr>
        <p:txBody>
          <a:bodyPr wrap="none">
            <a:spAutoFit/>
          </a:bodyPr>
          <a:lstStyle/>
          <a:p>
            <a:r>
              <a:rPr lang="en-US" baseline="0">
                <a:latin typeface="Calibri"/>
                <a:cs typeface="Calibri"/>
              </a:rPr>
              <a:t>U</a:t>
            </a:r>
            <a:r>
              <a:rPr lang="en-US" baseline="-25000">
                <a:latin typeface="Calibri"/>
                <a:cs typeface="Calibri"/>
              </a:rPr>
              <a:t>DC</a:t>
            </a:r>
          </a:p>
        </p:txBody>
      </p:sp>
      <p:sp>
        <p:nvSpPr>
          <p:cNvPr id="68629" name="Text Box 45"/>
          <p:cNvSpPr txBox="1">
            <a:spLocks noChangeArrowheads="1"/>
          </p:cNvSpPr>
          <p:nvPr/>
        </p:nvSpPr>
        <p:spPr bwMode="auto">
          <a:xfrm>
            <a:off x="755650" y="4875213"/>
            <a:ext cx="2281238" cy="641350"/>
          </a:xfrm>
          <a:prstGeom prst="rect">
            <a:avLst/>
          </a:prstGeom>
          <a:noFill/>
          <a:ln w="9525">
            <a:noFill/>
            <a:miter lim="800000"/>
            <a:headEnd/>
            <a:tailEnd/>
          </a:ln>
        </p:spPr>
        <p:txBody>
          <a:bodyPr>
            <a:spAutoFit/>
          </a:bodyPr>
          <a:lstStyle/>
          <a:p>
            <a:r>
              <a:rPr lang="en-US" sz="1800" baseline="0">
                <a:solidFill>
                  <a:srgbClr val="CC0000"/>
                </a:solidFill>
                <a:latin typeface="Calibri"/>
                <a:cs typeface="Calibri"/>
              </a:rPr>
              <a:t>photoanode + digital</a:t>
            </a:r>
          </a:p>
          <a:p>
            <a:r>
              <a:rPr lang="en-US" sz="1800" baseline="0">
                <a:solidFill>
                  <a:srgbClr val="CC0000"/>
                </a:solidFill>
                <a:latin typeface="Calibri"/>
                <a:cs typeface="Calibri"/>
              </a:rPr>
              <a:t>output screen</a:t>
            </a:r>
            <a:endParaRPr lang="en-US" sz="1800">
              <a:solidFill>
                <a:srgbClr val="CC0000"/>
              </a:solidFill>
              <a:latin typeface="Calibri"/>
              <a:cs typeface="Calibri"/>
              <a:sym typeface="Symbol" pitchFamily="18" charset="2"/>
            </a:endParaRPr>
          </a:p>
        </p:txBody>
      </p:sp>
      <p:sp>
        <p:nvSpPr>
          <p:cNvPr id="68630" name="Text Box 46"/>
          <p:cNvSpPr txBox="1">
            <a:spLocks noChangeArrowheads="1"/>
          </p:cNvSpPr>
          <p:nvPr/>
        </p:nvSpPr>
        <p:spPr bwMode="auto">
          <a:xfrm>
            <a:off x="3419475" y="1916113"/>
            <a:ext cx="2281238" cy="366712"/>
          </a:xfrm>
          <a:prstGeom prst="rect">
            <a:avLst/>
          </a:prstGeom>
          <a:solidFill>
            <a:schemeClr val="bg1"/>
          </a:solidFill>
          <a:ln w="9525">
            <a:noFill/>
            <a:miter lim="800000"/>
            <a:headEnd/>
            <a:tailEnd/>
          </a:ln>
        </p:spPr>
        <p:txBody>
          <a:bodyPr>
            <a:spAutoFit/>
          </a:bodyPr>
          <a:lstStyle/>
          <a:p>
            <a:pPr algn="ctr"/>
            <a:r>
              <a:rPr lang="en-US" sz="1800" baseline="0">
                <a:latin typeface="Calibri"/>
                <a:cs typeface="Calibri"/>
              </a:rPr>
              <a:t>incident radiation</a:t>
            </a:r>
            <a:endParaRPr lang="en-US" sz="1800">
              <a:latin typeface="Calibri"/>
              <a:cs typeface="Calibri"/>
              <a:sym typeface="Symbol" pitchFamily="18" charset="2"/>
            </a:endParaRPr>
          </a:p>
        </p:txBody>
      </p:sp>
      <p:sp>
        <p:nvSpPr>
          <p:cNvPr id="6" name="Slide Number Placeholder 5">
            <a:extLst>
              <a:ext uri="{FF2B5EF4-FFF2-40B4-BE49-F238E27FC236}">
                <a16:creationId xmlns:a16="http://schemas.microsoft.com/office/drawing/2014/main" id="{096AE2A4-85B3-664F-8FA2-1B4C5779FCD3}"/>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31</a:t>
            </a:fld>
            <a:endParaRPr lang="en-US"/>
          </a:p>
        </p:txBody>
      </p:sp>
    </p:spTree>
    <p:extLst>
      <p:ext uri="{BB962C8B-B14F-4D97-AF65-F5344CB8AC3E}">
        <p14:creationId xmlns:p14="http://schemas.microsoft.com/office/powerpoint/2010/main" val="117529810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4"/>
          <p:cNvSpPr>
            <a:spLocks noGrp="1" noChangeArrowheads="1"/>
          </p:cNvSpPr>
          <p:nvPr>
            <p:ph type="title"/>
          </p:nvPr>
        </p:nvSpPr>
        <p:spPr/>
        <p:txBody>
          <a:bodyPr/>
          <a:lstStyle/>
          <a:p>
            <a:pPr eaLnBrk="1" hangingPunct="1"/>
            <a:r>
              <a:rPr lang="en-US" dirty="0">
                <a:latin typeface="Calibri"/>
                <a:cs typeface="Calibri"/>
              </a:rPr>
              <a:t>Projection Imaging – Contrast</a:t>
            </a:r>
          </a:p>
        </p:txBody>
      </p:sp>
      <p:grpSp>
        <p:nvGrpSpPr>
          <p:cNvPr id="7" name="Group 6"/>
          <p:cNvGrpSpPr/>
          <p:nvPr/>
        </p:nvGrpSpPr>
        <p:grpSpPr>
          <a:xfrm>
            <a:off x="2379055" y="1142984"/>
            <a:ext cx="4385889" cy="5094304"/>
            <a:chOff x="3132138" y="2636838"/>
            <a:chExt cx="2879725" cy="3344862"/>
          </a:xfrm>
          <a:effectLst>
            <a:outerShdw blurRad="50800" dist="38100" dir="2700000" algn="tl" rotWithShape="0">
              <a:prstClr val="black">
                <a:alpha val="40000"/>
              </a:prstClr>
            </a:outerShdw>
          </a:effectLst>
        </p:grpSpPr>
        <p:pic>
          <p:nvPicPr>
            <p:cNvPr id="8196" name="Picture 6" descr="abs"/>
            <p:cNvPicPr>
              <a:picLocks noChangeAspect="1" noChangeArrowheads="1"/>
            </p:cNvPicPr>
            <p:nvPr/>
          </p:nvPicPr>
          <p:blipFill>
            <a:blip r:embed="rId3"/>
            <a:srcRect/>
            <a:stretch>
              <a:fillRect/>
            </a:stretch>
          </p:blipFill>
          <p:spPr bwMode="auto">
            <a:xfrm>
              <a:off x="3132138" y="2636838"/>
              <a:ext cx="2879725" cy="3344862"/>
            </a:xfrm>
            <a:prstGeom prst="rect">
              <a:avLst/>
            </a:prstGeom>
            <a:noFill/>
            <a:ln w="25400">
              <a:solidFill>
                <a:schemeClr val="bg2"/>
              </a:solidFill>
              <a:miter lim="800000"/>
              <a:headEnd/>
              <a:tailEnd/>
            </a:ln>
          </p:spPr>
        </p:pic>
        <p:sp>
          <p:nvSpPr>
            <p:cNvPr id="8197" name="Rectangle 7"/>
            <p:cNvSpPr>
              <a:spLocks noChangeArrowheads="1"/>
            </p:cNvSpPr>
            <p:nvPr/>
          </p:nvSpPr>
          <p:spPr bwMode="auto">
            <a:xfrm>
              <a:off x="5083175" y="3214688"/>
              <a:ext cx="512763" cy="471487"/>
            </a:xfrm>
            <a:prstGeom prst="rect">
              <a:avLst/>
            </a:prstGeom>
            <a:solidFill>
              <a:schemeClr val="bg1"/>
            </a:solidFill>
            <a:ln w="9525">
              <a:noFill/>
              <a:miter lim="800000"/>
              <a:headEnd/>
              <a:tailEnd/>
            </a:ln>
          </p:spPr>
          <p:txBody>
            <a:bodyPr wrap="none" anchor="ctr"/>
            <a:lstStyle/>
            <a:p>
              <a:pPr algn="ctr" eaLnBrk="0" hangingPunct="0"/>
              <a:endParaRPr lang="en-US" sz="1400" b="0" baseline="0">
                <a:solidFill>
                  <a:schemeClr val="tx1"/>
                </a:solidFill>
                <a:latin typeface="Calibri"/>
                <a:cs typeface="Calibri"/>
              </a:endParaRPr>
            </a:p>
          </p:txBody>
        </p:sp>
        <p:sp>
          <p:nvSpPr>
            <p:cNvPr id="8198" name="Text Box 8"/>
            <p:cNvSpPr txBox="1">
              <a:spLocks noChangeArrowheads="1"/>
            </p:cNvSpPr>
            <p:nvPr/>
          </p:nvSpPr>
          <p:spPr bwMode="auto">
            <a:xfrm>
              <a:off x="5051500" y="3089350"/>
              <a:ext cx="516995" cy="568526"/>
            </a:xfrm>
            <a:prstGeom prst="rect">
              <a:avLst/>
            </a:prstGeom>
            <a:noFill/>
            <a:ln w="9525">
              <a:noFill/>
              <a:miter lim="800000"/>
              <a:headEnd/>
              <a:tailEnd/>
            </a:ln>
          </p:spPr>
          <p:txBody>
            <a:bodyPr wrap="none">
              <a:spAutoFit/>
            </a:bodyPr>
            <a:lstStyle/>
            <a:p>
              <a:pPr eaLnBrk="0" hangingPunct="0">
                <a:lnSpc>
                  <a:spcPct val="105000"/>
                </a:lnSpc>
              </a:pPr>
              <a:r>
                <a:rPr lang="de-CH" sz="1600" baseline="0" dirty="0">
                  <a:solidFill>
                    <a:schemeClr val="tx1"/>
                  </a:solidFill>
                  <a:latin typeface="Calibri"/>
                  <a:cs typeface="Calibri"/>
                </a:rPr>
                <a:t>bone</a:t>
              </a:r>
            </a:p>
            <a:p>
              <a:pPr eaLnBrk="0" hangingPunct="0">
                <a:lnSpc>
                  <a:spcPct val="105000"/>
                </a:lnSpc>
              </a:pPr>
              <a:r>
                <a:rPr lang="de-CH" sz="1600" baseline="0" dirty="0">
                  <a:solidFill>
                    <a:schemeClr val="tx1"/>
                  </a:solidFill>
                  <a:latin typeface="Calibri"/>
                  <a:cs typeface="Calibri"/>
                </a:rPr>
                <a:t>muscle </a:t>
              </a:r>
            </a:p>
            <a:p>
              <a:pPr eaLnBrk="0" hangingPunct="0">
                <a:lnSpc>
                  <a:spcPct val="105000"/>
                </a:lnSpc>
              </a:pPr>
              <a:r>
                <a:rPr lang="de-CH" sz="1600" baseline="0" dirty="0">
                  <a:solidFill>
                    <a:schemeClr val="tx1"/>
                  </a:solidFill>
                  <a:latin typeface="Calibri"/>
                  <a:cs typeface="Calibri"/>
                </a:rPr>
                <a:t>fat</a:t>
              </a:r>
              <a:endParaRPr lang="en-US" sz="1600" baseline="0" dirty="0">
                <a:solidFill>
                  <a:schemeClr val="tx1"/>
                </a:solidFill>
                <a:latin typeface="Calibri"/>
                <a:cs typeface="Calibri"/>
              </a:endParaRPr>
            </a:p>
          </p:txBody>
        </p:sp>
      </p:grpSp>
      <p:sp>
        <p:nvSpPr>
          <p:cNvPr id="2" name="TextBox 1"/>
          <p:cNvSpPr txBox="1"/>
          <p:nvPr/>
        </p:nvSpPr>
        <p:spPr>
          <a:xfrm rot="16200000">
            <a:off x="1199084" y="3384835"/>
            <a:ext cx="2698496" cy="338554"/>
          </a:xfrm>
          <a:prstGeom prst="rect">
            <a:avLst/>
          </a:prstGeom>
          <a:noFill/>
        </p:spPr>
        <p:txBody>
          <a:bodyPr wrap="none" rtlCol="0">
            <a:spAutoFit/>
          </a:bodyPr>
          <a:lstStyle/>
          <a:p>
            <a:r>
              <a:rPr lang="en-US" sz="1600" baseline="0" dirty="0">
                <a:solidFill>
                  <a:schemeClr val="tx1"/>
                </a:solidFill>
                <a:latin typeface="Calibri" charset="0"/>
                <a:ea typeface="Calibri" charset="0"/>
                <a:cs typeface="Calibri" charset="0"/>
              </a:rPr>
              <a:t>Linear </a:t>
            </a:r>
            <a:r>
              <a:rPr lang="en-US" sz="1600" baseline="0">
                <a:solidFill>
                  <a:schemeClr val="tx1"/>
                </a:solidFill>
                <a:latin typeface="Calibri" charset="0"/>
                <a:ea typeface="Calibri" charset="0"/>
                <a:cs typeface="Calibri" charset="0"/>
              </a:rPr>
              <a:t>attenuation coefficient</a:t>
            </a:r>
          </a:p>
        </p:txBody>
      </p:sp>
      <p:sp>
        <p:nvSpPr>
          <p:cNvPr id="8" name="TextBox 7"/>
          <p:cNvSpPr txBox="1"/>
          <p:nvPr/>
        </p:nvSpPr>
        <p:spPr>
          <a:xfrm>
            <a:off x="4283968" y="5877272"/>
            <a:ext cx="767518" cy="338554"/>
          </a:xfrm>
          <a:prstGeom prst="rect">
            <a:avLst/>
          </a:prstGeom>
          <a:noFill/>
        </p:spPr>
        <p:txBody>
          <a:bodyPr wrap="none" rtlCol="0">
            <a:spAutoFit/>
          </a:bodyPr>
          <a:lstStyle/>
          <a:p>
            <a:r>
              <a:rPr lang="en-US" sz="1600" baseline="0">
                <a:solidFill>
                  <a:schemeClr val="tx1"/>
                </a:solidFill>
                <a:latin typeface="Calibri" charset="0"/>
                <a:ea typeface="Calibri" charset="0"/>
                <a:cs typeface="Calibri" charset="0"/>
              </a:rPr>
              <a:t>energy</a:t>
            </a:r>
            <a:endParaRPr lang="en-US" sz="1600" baseline="0" dirty="0">
              <a:solidFill>
                <a:schemeClr val="tx1"/>
              </a:solidFill>
              <a:latin typeface="Calibri" charset="0"/>
              <a:ea typeface="Calibri" charset="0"/>
              <a:cs typeface="Calibri" charset="0"/>
            </a:endParaRPr>
          </a:p>
        </p:txBody>
      </p:sp>
      <p:sp>
        <p:nvSpPr>
          <p:cNvPr id="4" name="Slide Number Placeholder 3">
            <a:extLst>
              <a:ext uri="{FF2B5EF4-FFF2-40B4-BE49-F238E27FC236}">
                <a16:creationId xmlns:a16="http://schemas.microsoft.com/office/drawing/2014/main" id="{6E37D6E7-61C1-F443-AD29-7ED6F7C96883}"/>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32</a:t>
            </a:fld>
            <a:endParaRPr lang="en-US"/>
          </a:p>
        </p:txBody>
      </p:sp>
    </p:spTree>
    <p:extLst>
      <p:ext uri="{BB962C8B-B14F-4D97-AF65-F5344CB8AC3E}">
        <p14:creationId xmlns:p14="http://schemas.microsoft.com/office/powerpoint/2010/main" val="423445797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dirty="0">
                <a:latin typeface="Calibri"/>
                <a:cs typeface="Calibri"/>
              </a:rPr>
              <a:t>Projection Imaging – Contrast</a:t>
            </a:r>
          </a:p>
        </p:txBody>
      </p:sp>
      <p:pic>
        <p:nvPicPr>
          <p:cNvPr id="63491" name="Picture 4"/>
          <p:cNvPicPr>
            <a:picLocks noChangeAspect="1" noChangeArrowheads="1"/>
          </p:cNvPicPr>
          <p:nvPr/>
        </p:nvPicPr>
        <p:blipFill>
          <a:blip r:embed="rId3"/>
          <a:srcRect/>
          <a:stretch>
            <a:fillRect/>
          </a:stretch>
        </p:blipFill>
        <p:spPr bwMode="auto">
          <a:xfrm>
            <a:off x="3089275" y="1412776"/>
            <a:ext cx="2963863" cy="4124325"/>
          </a:xfrm>
          <a:prstGeom prst="rect">
            <a:avLst/>
          </a:prstGeom>
          <a:noFill/>
          <a:ln w="9525">
            <a:solidFill>
              <a:srgbClr val="4D4D4D"/>
            </a:solidFill>
            <a:miter lim="800000"/>
            <a:headEnd/>
            <a:tailEnd/>
          </a:ln>
          <a:effectLst>
            <a:outerShdw blurRad="50800" dist="38100" dir="2700000" algn="tl" rotWithShape="0">
              <a:prstClr val="black">
                <a:alpha val="40000"/>
              </a:prstClr>
            </a:outerShdw>
          </a:effectLst>
        </p:spPr>
      </p:pic>
      <p:sp>
        <p:nvSpPr>
          <p:cNvPr id="63492" name="Rectangle 5"/>
          <p:cNvSpPr>
            <a:spLocks noChangeArrowheads="1"/>
          </p:cNvSpPr>
          <p:nvPr/>
        </p:nvSpPr>
        <p:spPr bwMode="auto">
          <a:xfrm>
            <a:off x="1944688" y="5587901"/>
            <a:ext cx="5219700" cy="971550"/>
          </a:xfrm>
          <a:prstGeom prst="rect">
            <a:avLst/>
          </a:prstGeom>
          <a:noFill/>
          <a:ln w="9525">
            <a:noFill/>
            <a:miter lim="800000"/>
            <a:headEnd/>
            <a:tailEnd/>
          </a:ln>
        </p:spPr>
        <p:txBody>
          <a:bodyPr>
            <a:spAutoFit/>
          </a:bodyPr>
          <a:lstStyle/>
          <a:p>
            <a:pPr>
              <a:lnSpc>
                <a:spcPct val="120000"/>
              </a:lnSpc>
              <a:buFontTx/>
              <a:buChar char="•"/>
            </a:pPr>
            <a:r>
              <a:rPr lang="en-US" sz="1800" b="0" baseline="0" dirty="0">
                <a:latin typeface="Calibri"/>
                <a:cs typeface="Calibri"/>
              </a:rPr>
              <a:t> Large contrast between bone and tissue/air   </a:t>
            </a:r>
          </a:p>
          <a:p>
            <a:pPr>
              <a:lnSpc>
                <a:spcPct val="120000"/>
              </a:lnSpc>
              <a:buFontTx/>
              <a:buChar char="•"/>
            </a:pPr>
            <a:r>
              <a:rPr lang="en-US" sz="1800" b="0" baseline="0" dirty="0">
                <a:latin typeface="Calibri"/>
                <a:cs typeface="Calibri"/>
              </a:rPr>
              <a:t> Very little contrast among different tissues</a:t>
            </a:r>
          </a:p>
          <a:p>
            <a:pPr lvl="1">
              <a:lnSpc>
                <a:spcPct val="120000"/>
              </a:lnSpc>
              <a:buFont typeface="ETH Light" pitchFamily="2" charset="0"/>
              <a:buChar char="•"/>
            </a:pPr>
            <a:endParaRPr lang="en-US" sz="1800" b="0" dirty="0">
              <a:latin typeface="Calibri"/>
              <a:cs typeface="Calibri"/>
              <a:sym typeface="Symbol" pitchFamily="18" charset="2"/>
            </a:endParaRPr>
          </a:p>
        </p:txBody>
      </p:sp>
      <p:sp>
        <p:nvSpPr>
          <p:cNvPr id="3" name="Slide Number Placeholder 2">
            <a:extLst>
              <a:ext uri="{FF2B5EF4-FFF2-40B4-BE49-F238E27FC236}">
                <a16:creationId xmlns:a16="http://schemas.microsoft.com/office/drawing/2014/main" id="{350C9D2B-CAB6-A643-9C35-659C58E1260D}"/>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33</a:t>
            </a:fld>
            <a:endParaRPr lang="en-US"/>
          </a:p>
        </p:txBody>
      </p:sp>
    </p:spTree>
    <p:extLst>
      <p:ext uri="{BB962C8B-B14F-4D97-AF65-F5344CB8AC3E}">
        <p14:creationId xmlns:p14="http://schemas.microsoft.com/office/powerpoint/2010/main" val="79714812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Rectangle 2"/>
          <p:cNvSpPr>
            <a:spLocks noChangeArrowheads="1"/>
          </p:cNvSpPr>
          <p:nvPr/>
        </p:nvSpPr>
        <p:spPr bwMode="auto">
          <a:xfrm>
            <a:off x="323850" y="2205038"/>
            <a:ext cx="8424863" cy="2232025"/>
          </a:xfrm>
          <a:prstGeom prst="rect">
            <a:avLst/>
          </a:prstGeom>
          <a:noFill/>
          <a:ln w="9525">
            <a:noFill/>
            <a:miter lim="800000"/>
            <a:headEnd/>
            <a:tailEnd/>
          </a:ln>
          <a:effectLst/>
        </p:spPr>
        <p:txBody>
          <a:bodyPr lIns="0" tIns="72000" rIns="0" bIns="72000" anchor="ctr" anchorCtr="1"/>
          <a:lstStyle/>
          <a:p>
            <a:pPr algn="ctr">
              <a:defRPr/>
            </a:pPr>
            <a:r>
              <a:rPr lang="en-US" sz="5000" b="1" baseline="0" dirty="0">
                <a:solidFill>
                  <a:srgbClr val="2A6AB3"/>
                </a:solidFill>
                <a:effectLst>
                  <a:outerShdw blurRad="38100" dist="38100" dir="2700000" algn="tl">
                    <a:srgbClr val="C0C0C0"/>
                  </a:outerShdw>
                </a:effectLst>
                <a:latin typeface="Calibri"/>
                <a:cs typeface="Calibri"/>
              </a:rPr>
              <a:t>Computed Tomography</a:t>
            </a:r>
            <a:endParaRPr lang="en-US" sz="5000" b="1" baseline="0" dirty="0">
              <a:solidFill>
                <a:srgbClr val="2A6AB3"/>
              </a:solidFill>
              <a:latin typeface="Calibri"/>
              <a:cs typeface="Calibri"/>
            </a:endParaRPr>
          </a:p>
        </p:txBody>
      </p:sp>
      <p:grpSp>
        <p:nvGrpSpPr>
          <p:cNvPr id="2" name="Group 9"/>
          <p:cNvGrpSpPr/>
          <p:nvPr/>
        </p:nvGrpSpPr>
        <p:grpSpPr>
          <a:xfrm>
            <a:off x="1500166" y="5072074"/>
            <a:ext cx="6143668" cy="714380"/>
            <a:chOff x="1146310" y="3901715"/>
            <a:chExt cx="7354780" cy="810000"/>
          </a:xfrm>
        </p:grpSpPr>
        <p:sp>
          <p:nvSpPr>
            <p:cNvPr id="3" name="TextBox 2"/>
            <p:cNvSpPr txBox="1"/>
            <p:nvPr/>
          </p:nvSpPr>
          <p:spPr>
            <a:xfrm>
              <a:off x="1146310" y="3901715"/>
              <a:ext cx="1539907" cy="810000"/>
            </a:xfrm>
            <a:prstGeom prst="roundRect">
              <a:avLst/>
            </a:prstGeom>
            <a:solidFill>
              <a:schemeClr val="bg1">
                <a:lumMod val="75000"/>
              </a:schemeClr>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rgbClr val="292929"/>
                  </a:solidFill>
                  <a:latin typeface="Calibri"/>
                  <a:cs typeface="Calibri"/>
                </a:rPr>
                <a:t>Probe</a:t>
              </a:r>
              <a:endParaRPr lang="en-US" sz="1600" baseline="0" dirty="0">
                <a:solidFill>
                  <a:srgbClr val="292929"/>
                </a:solidFill>
                <a:latin typeface="Calibri"/>
                <a:cs typeface="Calibri"/>
              </a:endParaRPr>
            </a:p>
          </p:txBody>
        </p:sp>
        <p:sp>
          <p:nvSpPr>
            <p:cNvPr id="4" name="TextBox 3"/>
            <p:cNvSpPr txBox="1"/>
            <p:nvPr/>
          </p:nvSpPr>
          <p:spPr>
            <a:xfrm>
              <a:off x="3071802" y="3901715"/>
              <a:ext cx="1539907" cy="810000"/>
            </a:xfrm>
            <a:prstGeom prst="roundRect">
              <a:avLst/>
            </a:prstGeom>
            <a:solidFill>
              <a:schemeClr val="bg1">
                <a:lumMod val="75000"/>
              </a:schemeClr>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rgbClr val="292929"/>
                  </a:solidFill>
                  <a:latin typeface="Calibri"/>
                  <a:cs typeface="Calibri"/>
                </a:rPr>
                <a:t>Matter</a:t>
              </a:r>
              <a:br>
                <a:rPr lang="de-CH" sz="1600" baseline="0" dirty="0">
                  <a:solidFill>
                    <a:srgbClr val="292929"/>
                  </a:solidFill>
                  <a:latin typeface="Calibri"/>
                  <a:cs typeface="Calibri"/>
                </a:rPr>
              </a:br>
              <a:r>
                <a:rPr lang="de-CH" sz="1600" baseline="0" dirty="0">
                  <a:solidFill>
                    <a:srgbClr val="292929"/>
                  </a:solidFill>
                  <a:latin typeface="Calibri"/>
                  <a:cs typeface="Calibri"/>
                </a:rPr>
                <a:t>interaction</a:t>
              </a:r>
              <a:endParaRPr lang="en-US" sz="1600" baseline="0" dirty="0">
                <a:solidFill>
                  <a:srgbClr val="292929"/>
                </a:solidFill>
                <a:latin typeface="Calibri"/>
                <a:cs typeface="Calibri"/>
              </a:endParaRPr>
            </a:p>
          </p:txBody>
        </p:sp>
        <p:sp>
          <p:nvSpPr>
            <p:cNvPr id="5" name="TextBox 4"/>
            <p:cNvSpPr txBox="1"/>
            <p:nvPr/>
          </p:nvSpPr>
          <p:spPr>
            <a:xfrm>
              <a:off x="5022541" y="3901715"/>
              <a:ext cx="1539907" cy="810000"/>
            </a:xfrm>
            <a:prstGeom prst="roundRect">
              <a:avLst/>
            </a:prstGeom>
            <a:solidFill>
              <a:srgbClr val="C00000">
                <a:alpha val="69804"/>
              </a:srgbClr>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chemeClr val="bg1"/>
                  </a:solidFill>
                  <a:latin typeface="Calibri"/>
                  <a:cs typeface="Calibri"/>
                </a:rPr>
                <a:t>Detection</a:t>
              </a:r>
              <a:endParaRPr lang="en-US" sz="1600" baseline="0" dirty="0">
                <a:solidFill>
                  <a:schemeClr val="bg1"/>
                </a:solidFill>
                <a:latin typeface="Calibri"/>
                <a:cs typeface="Calibri"/>
              </a:endParaRPr>
            </a:p>
          </p:txBody>
        </p:sp>
        <p:sp>
          <p:nvSpPr>
            <p:cNvPr id="6" name="TextBox 5"/>
            <p:cNvSpPr txBox="1"/>
            <p:nvPr/>
          </p:nvSpPr>
          <p:spPr>
            <a:xfrm>
              <a:off x="6961183" y="3901715"/>
              <a:ext cx="1539907" cy="810000"/>
            </a:xfrm>
            <a:prstGeom prst="roundRect">
              <a:avLst/>
            </a:prstGeom>
            <a:solidFill>
              <a:srgbClr val="C00000">
                <a:alpha val="69804"/>
              </a:srgbClr>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chemeClr val="bg1"/>
                  </a:solidFill>
                  <a:latin typeface="Calibri"/>
                  <a:cs typeface="Calibri"/>
                </a:rPr>
                <a:t>Image</a:t>
              </a:r>
              <a:br>
                <a:rPr lang="de-CH" sz="1600" baseline="0" dirty="0">
                  <a:solidFill>
                    <a:schemeClr val="bg1"/>
                  </a:solidFill>
                  <a:latin typeface="Calibri"/>
                  <a:cs typeface="Calibri"/>
                </a:rPr>
              </a:br>
              <a:r>
                <a:rPr lang="de-CH" sz="1600" baseline="0" dirty="0">
                  <a:solidFill>
                    <a:schemeClr val="bg1"/>
                  </a:solidFill>
                  <a:latin typeface="Calibri"/>
                  <a:cs typeface="Calibri"/>
                </a:rPr>
                <a:t>production</a:t>
              </a:r>
              <a:endParaRPr lang="en-US" sz="1600" baseline="0" dirty="0">
                <a:solidFill>
                  <a:schemeClr val="bg1"/>
                </a:solidFill>
                <a:latin typeface="Calibri"/>
                <a:cs typeface="Calibri"/>
              </a:endParaRPr>
            </a:p>
          </p:txBody>
        </p:sp>
        <p:sp>
          <p:nvSpPr>
            <p:cNvPr id="7" name="Right Arrow 6"/>
            <p:cNvSpPr/>
            <p:nvPr/>
          </p:nvSpPr>
          <p:spPr bwMode="auto">
            <a:xfrm>
              <a:off x="2708019" y="4044591"/>
              <a:ext cx="398734" cy="500066"/>
            </a:xfrm>
            <a:prstGeom prst="rightArrow">
              <a:avLst/>
            </a:prstGeom>
            <a:solidFill>
              <a:schemeClr val="tx1">
                <a:lumMod val="65000"/>
                <a:lumOff val="35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30000">
                <a:ln>
                  <a:noFill/>
                </a:ln>
                <a:solidFill>
                  <a:srgbClr val="4D4D4D"/>
                </a:solidFill>
                <a:effectLst/>
                <a:latin typeface="Calibri"/>
                <a:cs typeface="Calibri"/>
              </a:endParaRPr>
            </a:p>
          </p:txBody>
        </p:sp>
        <p:sp>
          <p:nvSpPr>
            <p:cNvPr id="8" name="Right Arrow 7"/>
            <p:cNvSpPr/>
            <p:nvPr/>
          </p:nvSpPr>
          <p:spPr bwMode="auto">
            <a:xfrm>
              <a:off x="4635234" y="4044591"/>
              <a:ext cx="398734" cy="500066"/>
            </a:xfrm>
            <a:prstGeom prst="rightArrow">
              <a:avLst/>
            </a:prstGeom>
            <a:solidFill>
              <a:schemeClr val="tx1">
                <a:lumMod val="65000"/>
                <a:lumOff val="35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30000">
                <a:ln>
                  <a:noFill/>
                </a:ln>
                <a:solidFill>
                  <a:srgbClr val="4D4D4D"/>
                </a:solidFill>
                <a:effectLst/>
                <a:latin typeface="Calibri"/>
                <a:cs typeface="Calibri"/>
              </a:endParaRPr>
            </a:p>
          </p:txBody>
        </p:sp>
        <p:sp>
          <p:nvSpPr>
            <p:cNvPr id="9" name="Right Arrow 8"/>
            <p:cNvSpPr/>
            <p:nvPr/>
          </p:nvSpPr>
          <p:spPr bwMode="auto">
            <a:xfrm>
              <a:off x="6562449" y="4044591"/>
              <a:ext cx="398734" cy="500066"/>
            </a:xfrm>
            <a:prstGeom prst="rightArrow">
              <a:avLst/>
            </a:prstGeom>
            <a:solidFill>
              <a:schemeClr val="tx1">
                <a:lumMod val="65000"/>
                <a:lumOff val="35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30000">
                <a:ln>
                  <a:noFill/>
                </a:ln>
                <a:solidFill>
                  <a:srgbClr val="4D4D4D"/>
                </a:solidFill>
                <a:effectLst/>
                <a:latin typeface="Calibri"/>
                <a:cs typeface="Calibri"/>
              </a:endParaRPr>
            </a:p>
          </p:txBody>
        </p:sp>
      </p:grpSp>
      <p:sp>
        <p:nvSpPr>
          <p:cNvPr id="11" name="Slide Number Placeholder 10">
            <a:extLst>
              <a:ext uri="{FF2B5EF4-FFF2-40B4-BE49-F238E27FC236}">
                <a16:creationId xmlns:a16="http://schemas.microsoft.com/office/drawing/2014/main" id="{C1C2C189-8819-CD4C-904C-4A10AEC29A96}"/>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34</a:t>
            </a:fld>
            <a:endParaRPr lang="en-US"/>
          </a:p>
        </p:txBody>
      </p:sp>
    </p:spTree>
    <p:extLst>
      <p:ext uri="{BB962C8B-B14F-4D97-AF65-F5344CB8AC3E}">
        <p14:creationId xmlns:p14="http://schemas.microsoft.com/office/powerpoint/2010/main" val="146787236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pPr eaLnBrk="1" hangingPunct="1"/>
            <a:r>
              <a:rPr lang="en-US">
                <a:latin typeface="Calibri"/>
                <a:cs typeface="Calibri"/>
              </a:rPr>
              <a:t>Projection versus Tomographic imaging</a:t>
            </a:r>
          </a:p>
        </p:txBody>
      </p:sp>
      <p:sp>
        <p:nvSpPr>
          <p:cNvPr id="736259" name="Rectangle 3"/>
          <p:cNvSpPr>
            <a:spLocks noChangeArrowheads="1"/>
          </p:cNvSpPr>
          <p:nvPr/>
        </p:nvSpPr>
        <p:spPr bwMode="auto">
          <a:xfrm>
            <a:off x="684213" y="1210467"/>
            <a:ext cx="8135937" cy="2160588"/>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buFont typeface="Wingdings" pitchFamily="2" charset="2"/>
              <a:buChar char="§"/>
            </a:pPr>
            <a:r>
              <a:rPr lang="en-GB" sz="2400" b="1" baseline="0" dirty="0">
                <a:solidFill>
                  <a:srgbClr val="1269B0"/>
                </a:solidFill>
                <a:latin typeface="Calibri"/>
                <a:cs typeface="Calibri"/>
              </a:rPr>
              <a:t>Projection imaging</a:t>
            </a:r>
          </a:p>
          <a:p>
            <a:pPr marL="342900" indent="-342900">
              <a:lnSpc>
                <a:spcPct val="120000"/>
              </a:lnSpc>
              <a:spcBef>
                <a:spcPct val="25000"/>
              </a:spcBef>
              <a:buClr>
                <a:srgbClr val="2A6AB3"/>
              </a:buClr>
              <a:buSzPct val="110000"/>
              <a:buFont typeface="Wingdings" pitchFamily="2" charset="2"/>
              <a:buNone/>
            </a:pPr>
            <a:r>
              <a:rPr lang="en-GB" b="0" baseline="0" dirty="0">
                <a:latin typeface="Calibri"/>
                <a:cs typeface="Calibri"/>
              </a:rPr>
              <a:t>	= </a:t>
            </a:r>
            <a:r>
              <a:rPr lang="en-GB" baseline="0" dirty="0">
                <a:latin typeface="Calibri"/>
                <a:cs typeface="Calibri"/>
              </a:rPr>
              <a:t>3D structures are collapsed onto 2D image:</a:t>
            </a:r>
          </a:p>
          <a:p>
            <a:pPr marL="342900" indent="-342900">
              <a:lnSpc>
                <a:spcPct val="120000"/>
              </a:lnSpc>
              <a:spcBef>
                <a:spcPct val="25000"/>
              </a:spcBef>
              <a:buClr>
                <a:srgbClr val="2A6AB3"/>
              </a:buClr>
              <a:buSzPct val="110000"/>
              <a:buFont typeface="Wingdings" pitchFamily="2" charset="2"/>
              <a:buNone/>
            </a:pPr>
            <a:r>
              <a:rPr lang="en-GB" baseline="0" dirty="0">
                <a:latin typeface="Calibri"/>
                <a:cs typeface="Calibri"/>
              </a:rPr>
              <a:t>		- details are obscured</a:t>
            </a:r>
            <a:br>
              <a:rPr lang="en-GB" baseline="0" dirty="0">
                <a:latin typeface="Calibri"/>
                <a:cs typeface="Calibri"/>
              </a:rPr>
            </a:br>
            <a:r>
              <a:rPr lang="en-GB" baseline="0" dirty="0">
                <a:latin typeface="Calibri"/>
                <a:cs typeface="Calibri"/>
              </a:rPr>
              <a:t>	- low soft-tissue contrast</a:t>
            </a:r>
            <a:br>
              <a:rPr lang="en-GB" baseline="0" dirty="0">
                <a:latin typeface="Calibri"/>
                <a:cs typeface="Calibri"/>
              </a:rPr>
            </a:br>
            <a:r>
              <a:rPr lang="en-GB" baseline="0" dirty="0">
                <a:latin typeface="Calibri"/>
                <a:cs typeface="Calibri"/>
              </a:rPr>
              <a:t>	- not quantitative</a:t>
            </a:r>
            <a:r>
              <a:rPr lang="en-GB" b="0" baseline="0" dirty="0">
                <a:latin typeface="Calibri"/>
                <a:cs typeface="Calibri"/>
              </a:rPr>
              <a:t>	 </a:t>
            </a:r>
            <a:r>
              <a:rPr lang="en-GB" baseline="0" dirty="0">
                <a:latin typeface="Calibri"/>
                <a:cs typeface="Calibri"/>
              </a:rPr>
              <a:t> </a:t>
            </a:r>
          </a:p>
        </p:txBody>
      </p:sp>
      <p:sp>
        <p:nvSpPr>
          <p:cNvPr id="736265" name="Rectangle 9"/>
          <p:cNvSpPr>
            <a:spLocks noChangeArrowheads="1"/>
          </p:cNvSpPr>
          <p:nvPr/>
        </p:nvSpPr>
        <p:spPr bwMode="auto">
          <a:xfrm>
            <a:off x="684213" y="3658392"/>
            <a:ext cx="8135937" cy="2952750"/>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buFont typeface="Wingdings" pitchFamily="2" charset="2"/>
              <a:buChar char="§"/>
            </a:pPr>
            <a:r>
              <a:rPr lang="en-GB" sz="2400" b="1" baseline="0" dirty="0" err="1">
                <a:solidFill>
                  <a:srgbClr val="1269B0"/>
                </a:solidFill>
                <a:latin typeface="Calibri"/>
                <a:cs typeface="Calibri"/>
              </a:rPr>
              <a:t>Tomographic</a:t>
            </a:r>
            <a:r>
              <a:rPr lang="en-GB" sz="2400" b="1" baseline="0" dirty="0">
                <a:solidFill>
                  <a:srgbClr val="1269B0"/>
                </a:solidFill>
                <a:latin typeface="Calibri"/>
                <a:cs typeface="Calibri"/>
              </a:rPr>
              <a:t> imaging</a:t>
            </a:r>
          </a:p>
          <a:p>
            <a:pPr marL="342900" indent="-342900">
              <a:lnSpc>
                <a:spcPct val="120000"/>
              </a:lnSpc>
              <a:spcBef>
                <a:spcPct val="25000"/>
              </a:spcBef>
              <a:buClr>
                <a:srgbClr val="2A6AB3"/>
              </a:buClr>
              <a:buSzPct val="110000"/>
              <a:buFont typeface="Wingdings" pitchFamily="2" charset="2"/>
              <a:buNone/>
            </a:pPr>
            <a:r>
              <a:rPr lang="en-GB" b="0" baseline="0" dirty="0">
                <a:latin typeface="Calibri"/>
                <a:cs typeface="Calibri"/>
              </a:rPr>
              <a:t>	= </a:t>
            </a:r>
            <a:r>
              <a:rPr lang="en-GB" baseline="0" dirty="0">
                <a:latin typeface="Calibri"/>
                <a:cs typeface="Calibri"/>
              </a:rPr>
              <a:t>3D structure is resolved:</a:t>
            </a:r>
          </a:p>
          <a:p>
            <a:pPr marL="342900" indent="-342900">
              <a:lnSpc>
                <a:spcPct val="120000"/>
              </a:lnSpc>
              <a:spcBef>
                <a:spcPct val="25000"/>
              </a:spcBef>
              <a:buClr>
                <a:srgbClr val="2A6AB3"/>
              </a:buClr>
              <a:buSzPct val="110000"/>
              <a:buFont typeface="Wingdings" pitchFamily="2" charset="2"/>
              <a:buNone/>
            </a:pPr>
            <a:r>
              <a:rPr lang="en-GB" baseline="0" dirty="0">
                <a:latin typeface="Calibri"/>
                <a:cs typeface="Calibri"/>
              </a:rPr>
              <a:t>		- slices (“</a:t>
            </a:r>
            <a:r>
              <a:rPr lang="en-GB" baseline="0" dirty="0" err="1">
                <a:latin typeface="Calibri"/>
                <a:cs typeface="Calibri"/>
              </a:rPr>
              <a:t>gr</a:t>
            </a:r>
            <a:r>
              <a:rPr lang="en-GB" baseline="0" dirty="0">
                <a:latin typeface="Calibri"/>
                <a:cs typeface="Calibri"/>
              </a:rPr>
              <a:t>: </a:t>
            </a:r>
            <a:r>
              <a:rPr lang="en-GB" u="sng" baseline="0" dirty="0" err="1">
                <a:solidFill>
                  <a:srgbClr val="CC0000"/>
                </a:solidFill>
                <a:latin typeface="Calibri"/>
                <a:cs typeface="Calibri"/>
              </a:rPr>
              <a:t>T</a:t>
            </a:r>
            <a:r>
              <a:rPr lang="en-GB" baseline="0" dirty="0" err="1">
                <a:latin typeface="Calibri"/>
                <a:cs typeface="Calibri"/>
              </a:rPr>
              <a:t>omos</a:t>
            </a:r>
            <a:r>
              <a:rPr lang="en-GB" baseline="0" dirty="0">
                <a:latin typeface="Calibri"/>
                <a:cs typeface="Calibri"/>
              </a:rPr>
              <a:t> = slice”)</a:t>
            </a:r>
          </a:p>
          <a:p>
            <a:pPr marL="342900" indent="-342900">
              <a:lnSpc>
                <a:spcPct val="120000"/>
              </a:lnSpc>
              <a:spcBef>
                <a:spcPct val="25000"/>
              </a:spcBef>
              <a:buClr>
                <a:srgbClr val="2A6AB3"/>
              </a:buClr>
              <a:buSzPct val="110000"/>
              <a:buFont typeface="Wingdings" pitchFamily="2" charset="2"/>
              <a:buNone/>
            </a:pPr>
            <a:r>
              <a:rPr lang="en-GB" baseline="0" dirty="0">
                <a:latin typeface="Calibri"/>
                <a:cs typeface="Calibri"/>
              </a:rPr>
              <a:t>		- </a:t>
            </a:r>
            <a:r>
              <a:rPr lang="en-GB" u="sng" baseline="0" dirty="0">
                <a:solidFill>
                  <a:srgbClr val="CC0000"/>
                </a:solidFill>
                <a:latin typeface="Calibri"/>
                <a:cs typeface="Calibri"/>
              </a:rPr>
              <a:t>C</a:t>
            </a:r>
            <a:r>
              <a:rPr lang="en-GB" baseline="0" dirty="0">
                <a:latin typeface="Calibri"/>
                <a:cs typeface="Calibri"/>
              </a:rPr>
              <a:t>omputed image reconstruction</a:t>
            </a:r>
          </a:p>
          <a:p>
            <a:pPr marL="342900" indent="-342900">
              <a:lnSpc>
                <a:spcPct val="120000"/>
              </a:lnSpc>
              <a:spcBef>
                <a:spcPct val="25000"/>
              </a:spcBef>
              <a:buClr>
                <a:srgbClr val="2A6AB3"/>
              </a:buClr>
              <a:buSzPct val="110000"/>
              <a:buFont typeface="Wingdings" pitchFamily="2" charset="2"/>
              <a:buNone/>
            </a:pPr>
            <a:r>
              <a:rPr lang="en-GB" baseline="0" dirty="0">
                <a:latin typeface="Calibri"/>
                <a:cs typeface="Calibri"/>
              </a:rPr>
              <a:t>		- Projection imaging and </a:t>
            </a:r>
            <a:r>
              <a:rPr lang="en-GB" u="sng" baseline="0" dirty="0">
                <a:solidFill>
                  <a:srgbClr val="CC0000"/>
                </a:solidFill>
                <a:latin typeface="Calibri"/>
                <a:cs typeface="Calibri"/>
              </a:rPr>
              <a:t>CT</a:t>
            </a:r>
            <a:r>
              <a:rPr lang="en-GB" baseline="0" dirty="0">
                <a:latin typeface="Calibri"/>
                <a:cs typeface="Calibri"/>
              </a:rPr>
              <a:t> share same principles of x-ray	  </a:t>
            </a:r>
            <a:br>
              <a:rPr lang="en-GB" baseline="0" dirty="0">
                <a:latin typeface="Calibri"/>
                <a:cs typeface="Calibri"/>
              </a:rPr>
            </a:br>
            <a:r>
              <a:rPr lang="en-GB" baseline="0" dirty="0">
                <a:latin typeface="Calibri"/>
                <a:cs typeface="Calibri"/>
              </a:rPr>
              <a:t>	   generation, interaction, detection</a:t>
            </a:r>
          </a:p>
        </p:txBody>
      </p:sp>
      <p:sp>
        <p:nvSpPr>
          <p:cNvPr id="3" name="Slide Number Placeholder 2">
            <a:extLst>
              <a:ext uri="{FF2B5EF4-FFF2-40B4-BE49-F238E27FC236}">
                <a16:creationId xmlns:a16="http://schemas.microsoft.com/office/drawing/2014/main" id="{13929219-E049-E140-8E90-AC8506AF8386}"/>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35</a:t>
            </a:fld>
            <a:endParaRPr lang="en-US"/>
          </a:p>
        </p:txBody>
      </p:sp>
    </p:spTree>
    <p:extLst>
      <p:ext uri="{BB962C8B-B14F-4D97-AF65-F5344CB8AC3E}">
        <p14:creationId xmlns:p14="http://schemas.microsoft.com/office/powerpoint/2010/main" val="27357349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36259"/>
                                        </p:tgtEl>
                                        <p:attrNameLst>
                                          <p:attrName>style.visibility</p:attrName>
                                        </p:attrNameLst>
                                      </p:cBhvr>
                                      <p:to>
                                        <p:strVal val="visible"/>
                                      </p:to>
                                    </p:set>
                                    <p:animEffect transition="in" filter="fade">
                                      <p:cBhvr>
                                        <p:cTn id="7" dur="500"/>
                                        <p:tgtEl>
                                          <p:spTgt spid="7362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36265"/>
                                        </p:tgtEl>
                                        <p:attrNameLst>
                                          <p:attrName>style.visibility</p:attrName>
                                        </p:attrNameLst>
                                      </p:cBhvr>
                                      <p:to>
                                        <p:strVal val="visible"/>
                                      </p:to>
                                    </p:set>
                                    <p:animEffect transition="in" filter="fade">
                                      <p:cBhvr>
                                        <p:cTn id="12" dur="500"/>
                                        <p:tgtEl>
                                          <p:spTgt spid="7362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6259" grpId="0"/>
      <p:bldP spid="73626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7"/>
          <p:cNvPicPr>
            <a:picLocks noChangeAspect="1" noChangeArrowheads="1"/>
          </p:cNvPicPr>
          <p:nvPr/>
        </p:nvPicPr>
        <p:blipFill>
          <a:blip r:embed="rId3"/>
          <a:srcRect/>
          <a:stretch>
            <a:fillRect/>
          </a:stretch>
        </p:blipFill>
        <p:spPr bwMode="auto">
          <a:xfrm>
            <a:off x="1049338" y="1628775"/>
            <a:ext cx="7444390" cy="3744913"/>
          </a:xfrm>
          <a:prstGeom prst="rect">
            <a:avLst/>
          </a:prstGeom>
          <a:noFill/>
          <a:ln w="9525">
            <a:noFill/>
            <a:miter lim="800000"/>
            <a:headEnd/>
            <a:tailEnd/>
          </a:ln>
        </p:spPr>
      </p:pic>
      <p:sp>
        <p:nvSpPr>
          <p:cNvPr id="89091" name="Rectangle 3"/>
          <p:cNvSpPr>
            <a:spLocks noGrp="1" noChangeArrowheads="1"/>
          </p:cNvSpPr>
          <p:nvPr>
            <p:ph type="title"/>
          </p:nvPr>
        </p:nvSpPr>
        <p:spPr/>
        <p:txBody>
          <a:bodyPr/>
          <a:lstStyle/>
          <a:p>
            <a:pPr eaLnBrk="1" hangingPunct="1"/>
            <a:r>
              <a:rPr lang="en-US">
                <a:latin typeface="Calibri"/>
                <a:cs typeface="Calibri"/>
              </a:rPr>
              <a:t>CT – Reconstruction problem</a:t>
            </a:r>
          </a:p>
        </p:txBody>
      </p:sp>
      <p:sp>
        <p:nvSpPr>
          <p:cNvPr id="89092" name="Text Box 4"/>
          <p:cNvSpPr txBox="1">
            <a:spLocks noChangeArrowheads="1"/>
          </p:cNvSpPr>
          <p:nvPr/>
        </p:nvSpPr>
        <p:spPr bwMode="auto">
          <a:xfrm>
            <a:off x="3347864" y="6067426"/>
            <a:ext cx="5718175" cy="304800"/>
          </a:xfrm>
          <a:prstGeom prst="rect">
            <a:avLst/>
          </a:prstGeom>
          <a:noFill/>
          <a:ln w="9525">
            <a:noFill/>
            <a:miter lim="800000"/>
            <a:headEnd/>
            <a:tailEnd/>
          </a:ln>
        </p:spPr>
        <p:txBody>
          <a:bodyPr wrap="none">
            <a:spAutoFit/>
          </a:bodyPr>
          <a:lstStyle/>
          <a:p>
            <a:r>
              <a:rPr lang="en-US" sz="1400" b="0" baseline="0" dirty="0">
                <a:latin typeface="Calibri"/>
                <a:cs typeface="Calibri"/>
              </a:rPr>
              <a:t>Adapted from </a:t>
            </a:r>
            <a:r>
              <a:rPr lang="en-US" sz="1400" b="0" baseline="0" dirty="0" err="1">
                <a:latin typeface="Calibri"/>
                <a:cs typeface="Calibri"/>
              </a:rPr>
              <a:t>Kalender</a:t>
            </a:r>
            <a:r>
              <a:rPr lang="en-US" sz="1400" b="0" baseline="0" dirty="0">
                <a:latin typeface="Calibri"/>
                <a:cs typeface="Calibri"/>
              </a:rPr>
              <a:t> WA, Computed Tomography, ISBN 3-89578-216-5</a:t>
            </a:r>
          </a:p>
        </p:txBody>
      </p:sp>
      <p:sp>
        <p:nvSpPr>
          <p:cNvPr id="740358" name="Oval 6"/>
          <p:cNvSpPr>
            <a:spLocks noChangeArrowheads="1"/>
          </p:cNvSpPr>
          <p:nvPr/>
        </p:nvSpPr>
        <p:spPr bwMode="auto">
          <a:xfrm>
            <a:off x="3861808" y="4212756"/>
            <a:ext cx="2138952" cy="872008"/>
          </a:xfrm>
          <a:prstGeom prst="ellipse">
            <a:avLst/>
          </a:prstGeom>
          <a:noFill/>
          <a:ln w="57150" cap="rnd">
            <a:solidFill>
              <a:srgbClr val="CC0000"/>
            </a:solidFill>
            <a:prstDash val="sysDot"/>
            <a:round/>
            <a:headEnd/>
            <a:tailEnd/>
          </a:ln>
        </p:spPr>
        <p:txBody>
          <a:bodyPr wrap="none" anchor="ctr"/>
          <a:lstStyle/>
          <a:p>
            <a:endParaRPr lang="en-US">
              <a:latin typeface="Calibri"/>
              <a:cs typeface="Calibri"/>
            </a:endParaRPr>
          </a:p>
        </p:txBody>
      </p:sp>
      <p:sp>
        <p:nvSpPr>
          <p:cNvPr id="89095" name="Rectangle 8"/>
          <p:cNvSpPr>
            <a:spLocks noChangeArrowheads="1"/>
          </p:cNvSpPr>
          <p:nvPr/>
        </p:nvSpPr>
        <p:spPr bwMode="auto">
          <a:xfrm>
            <a:off x="6300787" y="4681259"/>
            <a:ext cx="2060313" cy="1268692"/>
          </a:xfrm>
          <a:prstGeom prst="rect">
            <a:avLst/>
          </a:prstGeom>
          <a:solidFill>
            <a:schemeClr val="bg1"/>
          </a:solidFill>
          <a:ln w="9525">
            <a:noFill/>
            <a:miter lim="800000"/>
            <a:headEnd/>
            <a:tailEnd/>
          </a:ln>
        </p:spPr>
        <p:txBody>
          <a:bodyPr wrap="none" anchor="ctr"/>
          <a:lstStyle/>
          <a:p>
            <a:endParaRPr lang="en-US">
              <a:latin typeface="Calibri"/>
              <a:cs typeface="Calibri"/>
            </a:endParaRPr>
          </a:p>
        </p:txBody>
      </p:sp>
      <p:sp>
        <p:nvSpPr>
          <p:cNvPr id="3" name="Slide Number Placeholder 2">
            <a:extLst>
              <a:ext uri="{FF2B5EF4-FFF2-40B4-BE49-F238E27FC236}">
                <a16:creationId xmlns:a16="http://schemas.microsoft.com/office/drawing/2014/main" id="{D2DD470C-32E6-A747-9FAA-8D084C9C9051}"/>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36</a:t>
            </a:fld>
            <a:endParaRPr lang="en-US"/>
          </a:p>
        </p:txBody>
      </p:sp>
    </p:spTree>
    <p:extLst>
      <p:ext uri="{BB962C8B-B14F-4D97-AF65-F5344CB8AC3E}">
        <p14:creationId xmlns:p14="http://schemas.microsoft.com/office/powerpoint/2010/main" val="24155945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40358"/>
                                        </p:tgtEl>
                                        <p:attrNameLst>
                                          <p:attrName>style.visibility</p:attrName>
                                        </p:attrNameLst>
                                      </p:cBhvr>
                                      <p:to>
                                        <p:strVal val="visible"/>
                                      </p:to>
                                    </p:set>
                                    <p:animEffect transition="in" filter="wipe(down)">
                                      <p:cBhvr>
                                        <p:cTn id="7" dur="500"/>
                                        <p:tgtEl>
                                          <p:spTgt spid="7403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035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Text Box 3"/>
          <p:cNvSpPr txBox="1">
            <a:spLocks noChangeArrowheads="1"/>
          </p:cNvSpPr>
          <p:nvPr/>
        </p:nvSpPr>
        <p:spPr bwMode="auto">
          <a:xfrm>
            <a:off x="4458236" y="3552825"/>
            <a:ext cx="184666" cy="461665"/>
          </a:xfrm>
          <a:prstGeom prst="rect">
            <a:avLst/>
          </a:prstGeom>
          <a:noFill/>
          <a:ln w="9525">
            <a:noFill/>
            <a:miter lim="800000"/>
            <a:headEnd/>
            <a:tailEnd/>
          </a:ln>
        </p:spPr>
        <p:txBody>
          <a:bodyPr wrap="none">
            <a:spAutoFit/>
          </a:bodyPr>
          <a:lstStyle/>
          <a:p>
            <a:pPr algn="ctr" eaLnBrk="0" hangingPunct="0"/>
            <a:endParaRPr lang="en-US" sz="2400" b="0" i="1" baseline="0">
              <a:solidFill>
                <a:schemeClr val="tx1"/>
              </a:solidFill>
              <a:latin typeface="Calibri"/>
              <a:cs typeface="Calibri"/>
            </a:endParaRPr>
          </a:p>
        </p:txBody>
      </p:sp>
      <p:pic>
        <p:nvPicPr>
          <p:cNvPr id="92164" name="Picture 4"/>
          <p:cNvPicPr>
            <a:picLocks noChangeAspect="1" noChangeArrowheads="1"/>
          </p:cNvPicPr>
          <p:nvPr/>
        </p:nvPicPr>
        <p:blipFill>
          <a:blip r:embed="rId3"/>
          <a:srcRect/>
          <a:stretch>
            <a:fillRect/>
          </a:stretch>
        </p:blipFill>
        <p:spPr bwMode="auto">
          <a:xfrm>
            <a:off x="684213" y="908050"/>
            <a:ext cx="2247900" cy="3224213"/>
          </a:xfrm>
          <a:prstGeom prst="rect">
            <a:avLst/>
          </a:prstGeom>
          <a:noFill/>
          <a:ln w="9525">
            <a:solidFill>
              <a:schemeClr val="bg2"/>
            </a:solidFill>
            <a:miter lim="800000"/>
            <a:headEnd/>
            <a:tailEnd/>
          </a:ln>
        </p:spPr>
      </p:pic>
      <p:pic>
        <p:nvPicPr>
          <p:cNvPr id="92165" name="Picture 5" descr="dia1b"/>
          <p:cNvPicPr>
            <a:picLocks noChangeAspect="1" noChangeArrowheads="1"/>
          </p:cNvPicPr>
          <p:nvPr/>
        </p:nvPicPr>
        <p:blipFill>
          <a:blip r:embed="rId4">
            <a:lum contrast="42000"/>
            <a:grayscl/>
          </a:blip>
          <a:srcRect/>
          <a:stretch>
            <a:fillRect/>
          </a:stretch>
        </p:blipFill>
        <p:spPr bwMode="auto">
          <a:xfrm>
            <a:off x="2484438" y="2852738"/>
            <a:ext cx="3390900" cy="2787650"/>
          </a:xfrm>
          <a:prstGeom prst="rect">
            <a:avLst/>
          </a:prstGeom>
          <a:solidFill>
            <a:schemeClr val="bg1"/>
          </a:solidFill>
          <a:ln w="9525">
            <a:solidFill>
              <a:schemeClr val="bg2"/>
            </a:solidFill>
            <a:miter lim="800000"/>
            <a:headEnd/>
            <a:tailEnd/>
          </a:ln>
        </p:spPr>
      </p:pic>
      <p:sp>
        <p:nvSpPr>
          <p:cNvPr id="92166" name="Rectangle 6"/>
          <p:cNvSpPr>
            <a:spLocks noGrp="1" noChangeArrowheads="1"/>
          </p:cNvSpPr>
          <p:nvPr>
            <p:ph type="title"/>
          </p:nvPr>
        </p:nvSpPr>
        <p:spPr/>
        <p:txBody>
          <a:bodyPr/>
          <a:lstStyle/>
          <a:p>
            <a:pPr eaLnBrk="1" hangingPunct="1"/>
            <a:r>
              <a:rPr lang="en-US" dirty="0">
                <a:latin typeface="Calibri"/>
                <a:cs typeface="Calibri"/>
              </a:rPr>
              <a:t>Godfrey Hounsfield, 1919 – 2004</a:t>
            </a:r>
          </a:p>
        </p:txBody>
      </p:sp>
      <p:pic>
        <p:nvPicPr>
          <p:cNvPr id="92167" name="Picture 7" descr="dia2b"/>
          <p:cNvPicPr>
            <a:picLocks noChangeAspect="1" noChangeArrowheads="1"/>
          </p:cNvPicPr>
          <p:nvPr/>
        </p:nvPicPr>
        <p:blipFill>
          <a:blip r:embed="rId5"/>
          <a:srcRect/>
          <a:stretch>
            <a:fillRect/>
          </a:stretch>
        </p:blipFill>
        <p:spPr bwMode="auto">
          <a:xfrm>
            <a:off x="4932363" y="3644900"/>
            <a:ext cx="3321050" cy="2824163"/>
          </a:xfrm>
          <a:prstGeom prst="rect">
            <a:avLst/>
          </a:prstGeom>
          <a:noFill/>
          <a:ln w="9525">
            <a:solidFill>
              <a:schemeClr val="bg2"/>
            </a:solidFill>
            <a:miter lim="800000"/>
            <a:headEnd/>
            <a:tailEnd/>
          </a:ln>
        </p:spPr>
      </p:pic>
      <p:sp>
        <p:nvSpPr>
          <p:cNvPr id="3" name="Slide Number Placeholder 2">
            <a:extLst>
              <a:ext uri="{FF2B5EF4-FFF2-40B4-BE49-F238E27FC236}">
                <a16:creationId xmlns:a16="http://schemas.microsoft.com/office/drawing/2014/main" id="{2977F599-77A5-D24F-9E20-0BDB6EB220CA}"/>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37</a:t>
            </a:fld>
            <a:endParaRPr lang="en-US"/>
          </a:p>
        </p:txBody>
      </p:sp>
    </p:spTree>
    <p:extLst>
      <p:ext uri="{BB962C8B-B14F-4D97-AF65-F5344CB8AC3E}">
        <p14:creationId xmlns:p14="http://schemas.microsoft.com/office/powerpoint/2010/main" val="15440936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165"/>
                                        </p:tgtEl>
                                        <p:attrNameLst>
                                          <p:attrName>style.visibility</p:attrName>
                                        </p:attrNameLst>
                                      </p:cBhvr>
                                      <p:to>
                                        <p:strVal val="visible"/>
                                      </p:to>
                                    </p:set>
                                    <p:animEffect transition="in" filter="fade">
                                      <p:cBhvr>
                                        <p:cTn id="7" dur="500"/>
                                        <p:tgtEl>
                                          <p:spTgt spid="921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167"/>
                                        </p:tgtEl>
                                        <p:attrNameLst>
                                          <p:attrName>style.visibility</p:attrName>
                                        </p:attrNameLst>
                                      </p:cBhvr>
                                      <p:to>
                                        <p:strVal val="visible"/>
                                      </p:to>
                                    </p:set>
                                    <p:animEffect transition="in" filter="fade">
                                      <p:cBhvr>
                                        <p:cTn id="12" dur="500"/>
                                        <p:tgtEl>
                                          <p:spTgt spid="92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en-US">
                <a:latin typeface="Calibri"/>
                <a:cs typeface="Calibri"/>
              </a:rPr>
              <a:t>CT – Principle</a:t>
            </a:r>
          </a:p>
        </p:txBody>
      </p:sp>
      <p:pic>
        <p:nvPicPr>
          <p:cNvPr id="93187" name="Picture 3"/>
          <p:cNvPicPr>
            <a:picLocks noChangeAspect="1" noChangeArrowheads="1"/>
          </p:cNvPicPr>
          <p:nvPr/>
        </p:nvPicPr>
        <p:blipFill>
          <a:blip r:embed="rId3"/>
          <a:srcRect/>
          <a:stretch>
            <a:fillRect/>
          </a:stretch>
        </p:blipFill>
        <p:spPr bwMode="auto">
          <a:xfrm>
            <a:off x="844550" y="1576388"/>
            <a:ext cx="7453313" cy="4013200"/>
          </a:xfrm>
          <a:prstGeom prst="rect">
            <a:avLst/>
          </a:prstGeom>
          <a:noFill/>
          <a:ln w="9525">
            <a:noFill/>
            <a:miter lim="800000"/>
            <a:headEnd/>
            <a:tailEnd/>
          </a:ln>
        </p:spPr>
      </p:pic>
      <p:sp>
        <p:nvSpPr>
          <p:cNvPr id="93188" name="Rectangle 4"/>
          <p:cNvSpPr>
            <a:spLocks noChangeArrowheads="1"/>
          </p:cNvSpPr>
          <p:nvPr/>
        </p:nvSpPr>
        <p:spPr bwMode="auto">
          <a:xfrm>
            <a:off x="7524750" y="5157788"/>
            <a:ext cx="935038" cy="431800"/>
          </a:xfrm>
          <a:prstGeom prst="rect">
            <a:avLst/>
          </a:prstGeom>
          <a:solidFill>
            <a:schemeClr val="bg1"/>
          </a:solidFill>
          <a:ln w="9525">
            <a:noFill/>
            <a:miter lim="800000"/>
            <a:headEnd/>
            <a:tailEnd/>
          </a:ln>
        </p:spPr>
        <p:txBody>
          <a:bodyPr wrap="none" anchor="ctr"/>
          <a:lstStyle/>
          <a:p>
            <a:endParaRPr lang="en-US">
              <a:latin typeface="Calibri"/>
              <a:cs typeface="Calibri"/>
            </a:endParaRPr>
          </a:p>
        </p:txBody>
      </p:sp>
      <p:sp>
        <p:nvSpPr>
          <p:cNvPr id="3" name="Slide Number Placeholder 2">
            <a:extLst>
              <a:ext uri="{FF2B5EF4-FFF2-40B4-BE49-F238E27FC236}">
                <a16:creationId xmlns:a16="http://schemas.microsoft.com/office/drawing/2014/main" id="{59FA73B4-1C3D-384A-AF97-292A264D637B}"/>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38</a:t>
            </a:fld>
            <a:endParaRPr lang="en-US"/>
          </a:p>
        </p:txBody>
      </p:sp>
      <p:sp>
        <p:nvSpPr>
          <p:cNvPr id="8" name="Text Box 4">
            <a:extLst>
              <a:ext uri="{FF2B5EF4-FFF2-40B4-BE49-F238E27FC236}">
                <a16:creationId xmlns:a16="http://schemas.microsoft.com/office/drawing/2014/main" id="{0857E08E-ABBB-FF42-B9BB-3D8A87DB5100}"/>
              </a:ext>
            </a:extLst>
          </p:cNvPr>
          <p:cNvSpPr txBox="1">
            <a:spLocks noChangeArrowheads="1"/>
          </p:cNvSpPr>
          <p:nvPr/>
        </p:nvSpPr>
        <p:spPr bwMode="auto">
          <a:xfrm>
            <a:off x="3347864" y="6067426"/>
            <a:ext cx="5718175" cy="304800"/>
          </a:xfrm>
          <a:prstGeom prst="rect">
            <a:avLst/>
          </a:prstGeom>
          <a:noFill/>
          <a:ln w="9525">
            <a:noFill/>
            <a:miter lim="800000"/>
            <a:headEnd/>
            <a:tailEnd/>
          </a:ln>
        </p:spPr>
        <p:txBody>
          <a:bodyPr wrap="none">
            <a:spAutoFit/>
          </a:bodyPr>
          <a:lstStyle/>
          <a:p>
            <a:r>
              <a:rPr lang="en-US" sz="1400" b="0" baseline="0" dirty="0">
                <a:latin typeface="Calibri"/>
                <a:cs typeface="Calibri"/>
              </a:rPr>
              <a:t>Adapted from </a:t>
            </a:r>
            <a:r>
              <a:rPr lang="en-US" sz="1400" b="0" baseline="0" dirty="0" err="1">
                <a:latin typeface="Calibri"/>
                <a:cs typeface="Calibri"/>
              </a:rPr>
              <a:t>Kalender</a:t>
            </a:r>
            <a:r>
              <a:rPr lang="en-US" sz="1400" b="0" baseline="0" dirty="0">
                <a:latin typeface="Calibri"/>
                <a:cs typeface="Calibri"/>
              </a:rPr>
              <a:t> WA, Computed Tomography, ISBN 3-89578-216-5</a:t>
            </a:r>
          </a:p>
        </p:txBody>
      </p:sp>
    </p:spTree>
    <p:extLst>
      <p:ext uri="{BB962C8B-B14F-4D97-AF65-F5344CB8AC3E}">
        <p14:creationId xmlns:p14="http://schemas.microsoft.com/office/powerpoint/2010/main" val="41369352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aseofskull.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55776" y="1700808"/>
            <a:ext cx="4104456" cy="4104456"/>
          </a:xfrm>
          <a:prstGeom prst="rect">
            <a:avLst/>
          </a:prstGeom>
        </p:spPr>
      </p:pic>
      <p:sp>
        <p:nvSpPr>
          <p:cNvPr id="99330" name="Rectangle 4"/>
          <p:cNvSpPr>
            <a:spLocks noGrp="1" noChangeArrowheads="1"/>
          </p:cNvSpPr>
          <p:nvPr>
            <p:ph type="title"/>
          </p:nvPr>
        </p:nvSpPr>
        <p:spPr/>
        <p:txBody>
          <a:bodyPr/>
          <a:lstStyle/>
          <a:p>
            <a:pPr eaLnBrk="1" hangingPunct="1"/>
            <a:r>
              <a:rPr lang="en-US">
                <a:latin typeface="Calibri"/>
                <a:cs typeface="Calibri"/>
              </a:rPr>
              <a:t>CT – Image reconstruction</a:t>
            </a:r>
          </a:p>
        </p:txBody>
      </p:sp>
      <p:sp>
        <p:nvSpPr>
          <p:cNvPr id="3" name="Slide Number Placeholder 2">
            <a:extLst>
              <a:ext uri="{FF2B5EF4-FFF2-40B4-BE49-F238E27FC236}">
                <a16:creationId xmlns:a16="http://schemas.microsoft.com/office/drawing/2014/main" id="{1210A71B-3EE9-EE4B-B28E-350EBDF7DB06}"/>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39</a:t>
            </a:fld>
            <a:endParaRPr lang="en-US"/>
          </a:p>
        </p:txBody>
      </p:sp>
      <p:sp>
        <p:nvSpPr>
          <p:cNvPr id="8" name="Text Box 4">
            <a:extLst>
              <a:ext uri="{FF2B5EF4-FFF2-40B4-BE49-F238E27FC236}">
                <a16:creationId xmlns:a16="http://schemas.microsoft.com/office/drawing/2014/main" id="{22BC8790-53EC-CB4F-AA93-A68C64815632}"/>
              </a:ext>
            </a:extLst>
          </p:cNvPr>
          <p:cNvSpPr txBox="1">
            <a:spLocks noChangeArrowheads="1"/>
          </p:cNvSpPr>
          <p:nvPr/>
        </p:nvSpPr>
        <p:spPr bwMode="auto">
          <a:xfrm>
            <a:off x="3347864" y="6067426"/>
            <a:ext cx="5718175" cy="304800"/>
          </a:xfrm>
          <a:prstGeom prst="rect">
            <a:avLst/>
          </a:prstGeom>
          <a:noFill/>
          <a:ln w="9525">
            <a:noFill/>
            <a:miter lim="800000"/>
            <a:headEnd/>
            <a:tailEnd/>
          </a:ln>
        </p:spPr>
        <p:txBody>
          <a:bodyPr wrap="none">
            <a:spAutoFit/>
          </a:bodyPr>
          <a:lstStyle/>
          <a:p>
            <a:r>
              <a:rPr lang="en-US" sz="1400" b="0" baseline="0" dirty="0">
                <a:latin typeface="Calibri"/>
                <a:cs typeface="Calibri"/>
              </a:rPr>
              <a:t>Adapted from </a:t>
            </a:r>
            <a:r>
              <a:rPr lang="en-US" sz="1400" b="0" baseline="0" dirty="0" err="1">
                <a:latin typeface="Calibri"/>
                <a:cs typeface="Calibri"/>
              </a:rPr>
              <a:t>Kalender</a:t>
            </a:r>
            <a:r>
              <a:rPr lang="en-US" sz="1400" b="0" baseline="0" dirty="0">
                <a:latin typeface="Calibri"/>
                <a:cs typeface="Calibri"/>
              </a:rPr>
              <a:t> WA, Computed Tomography, ISBN 3-89578-216-5</a:t>
            </a:r>
          </a:p>
        </p:txBody>
      </p:sp>
    </p:spTree>
    <p:extLst>
      <p:ext uri="{BB962C8B-B14F-4D97-AF65-F5344CB8AC3E}">
        <p14:creationId xmlns:p14="http://schemas.microsoft.com/office/powerpoint/2010/main" val="15668081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8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303512" y="1133128"/>
            <a:ext cx="5301208" cy="5301208"/>
          </a:xfrm>
          <a:prstGeom prst="rect">
            <a:avLst/>
          </a:prstGeom>
        </p:spPr>
      </p:pic>
      <p:sp>
        <p:nvSpPr>
          <p:cNvPr id="2" name="Title 1"/>
          <p:cNvSpPr>
            <a:spLocks noGrp="1"/>
          </p:cNvSpPr>
          <p:nvPr>
            <p:ph type="title"/>
          </p:nvPr>
        </p:nvSpPr>
        <p:spPr/>
        <p:txBody>
          <a:bodyPr/>
          <a:lstStyle/>
          <a:p>
            <a:r>
              <a:rPr lang="en-US" dirty="0">
                <a:latin typeface="Calibri"/>
                <a:cs typeface="Calibri"/>
              </a:rPr>
              <a:t>Choosing Instruments</a:t>
            </a:r>
          </a:p>
        </p:txBody>
      </p:sp>
      <p:pic>
        <p:nvPicPr>
          <p:cNvPr id="3" name="Picture 2"/>
          <p:cNvPicPr>
            <a:picLocks noChangeAspect="1"/>
          </p:cNvPicPr>
          <p:nvPr/>
        </p:nvPicPr>
        <p:blipFill rotWithShape="1">
          <a:blip r:embed="rId3"/>
          <a:srcRect b="5619"/>
          <a:stretch/>
        </p:blipFill>
        <p:spPr>
          <a:xfrm>
            <a:off x="2339752" y="1184800"/>
            <a:ext cx="4293130" cy="5275203"/>
          </a:xfrm>
          <a:prstGeom prst="rect">
            <a:avLst/>
          </a:prstGeom>
        </p:spPr>
      </p:pic>
      <p:sp>
        <p:nvSpPr>
          <p:cNvPr id="6" name="Slide Number Placeholder 5">
            <a:extLst>
              <a:ext uri="{FF2B5EF4-FFF2-40B4-BE49-F238E27FC236}">
                <a16:creationId xmlns:a16="http://schemas.microsoft.com/office/drawing/2014/main" id="{66073379-4351-BF42-BB94-27058FA1375F}"/>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4</a:t>
            </a:fld>
            <a:endParaRPr lang="en-US"/>
          </a:p>
        </p:txBody>
      </p:sp>
    </p:spTree>
    <p:extLst>
      <p:ext uri="{BB962C8B-B14F-4D97-AF65-F5344CB8AC3E}">
        <p14:creationId xmlns:p14="http://schemas.microsoft.com/office/powerpoint/2010/main" val="647073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4"/>
          <p:cNvPicPr>
            <a:picLocks noChangeAspect="1" noChangeArrowheads="1"/>
          </p:cNvPicPr>
          <p:nvPr/>
        </p:nvPicPr>
        <p:blipFill>
          <a:blip r:embed="rId3"/>
          <a:srcRect b="3807"/>
          <a:stretch>
            <a:fillRect/>
          </a:stretch>
        </p:blipFill>
        <p:spPr bwMode="auto">
          <a:xfrm>
            <a:off x="1844675" y="1217172"/>
            <a:ext cx="5454650" cy="5351463"/>
          </a:xfrm>
          <a:prstGeom prst="rect">
            <a:avLst/>
          </a:prstGeom>
          <a:noFill/>
          <a:ln w="9525">
            <a:noFill/>
            <a:miter lim="800000"/>
            <a:headEnd/>
            <a:tailEnd/>
          </a:ln>
        </p:spPr>
      </p:pic>
      <p:sp>
        <p:nvSpPr>
          <p:cNvPr id="120835" name="Rectangle 6"/>
          <p:cNvSpPr>
            <a:spLocks noGrp="1" noChangeArrowheads="1"/>
          </p:cNvSpPr>
          <p:nvPr>
            <p:ph type="title"/>
          </p:nvPr>
        </p:nvSpPr>
        <p:spPr/>
        <p:txBody>
          <a:bodyPr/>
          <a:lstStyle/>
          <a:p>
            <a:pPr eaLnBrk="1" hangingPunct="1"/>
            <a:r>
              <a:rPr lang="en-US">
                <a:latin typeface="Calibri"/>
                <a:cs typeface="Calibri"/>
              </a:rPr>
              <a:t>CT – Applications</a:t>
            </a:r>
          </a:p>
        </p:txBody>
      </p:sp>
      <p:sp>
        <p:nvSpPr>
          <p:cNvPr id="3" name="Slide Number Placeholder 2">
            <a:extLst>
              <a:ext uri="{FF2B5EF4-FFF2-40B4-BE49-F238E27FC236}">
                <a16:creationId xmlns:a16="http://schemas.microsoft.com/office/drawing/2014/main" id="{61E82275-4418-424D-8A83-1DDA8C71A43A}"/>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40</a:t>
            </a:fld>
            <a:endParaRPr lang="en-US"/>
          </a:p>
        </p:txBody>
      </p:sp>
    </p:spTree>
    <p:extLst>
      <p:ext uri="{BB962C8B-B14F-4D97-AF65-F5344CB8AC3E}">
        <p14:creationId xmlns:p14="http://schemas.microsoft.com/office/powerpoint/2010/main" val="377371004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eart_3D_SSD.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33600" y="1190626"/>
            <a:ext cx="4876800" cy="4876800"/>
          </a:xfrm>
          <a:prstGeom prst="rect">
            <a:avLst/>
          </a:prstGeom>
        </p:spPr>
      </p:pic>
      <p:sp>
        <p:nvSpPr>
          <p:cNvPr id="125954" name="Rectangle 4"/>
          <p:cNvSpPr>
            <a:spLocks noGrp="1" noChangeArrowheads="1"/>
          </p:cNvSpPr>
          <p:nvPr>
            <p:ph type="title"/>
          </p:nvPr>
        </p:nvSpPr>
        <p:spPr/>
        <p:txBody>
          <a:bodyPr/>
          <a:lstStyle/>
          <a:p>
            <a:pPr eaLnBrk="1" hangingPunct="1"/>
            <a:r>
              <a:rPr lang="en-US">
                <a:latin typeface="Calibri"/>
                <a:cs typeface="Calibri"/>
              </a:rPr>
              <a:t>CT – Applications</a:t>
            </a:r>
          </a:p>
        </p:txBody>
      </p:sp>
      <p:sp>
        <p:nvSpPr>
          <p:cNvPr id="4" name="Slide Number Placeholder 3">
            <a:extLst>
              <a:ext uri="{FF2B5EF4-FFF2-40B4-BE49-F238E27FC236}">
                <a16:creationId xmlns:a16="http://schemas.microsoft.com/office/drawing/2014/main" id="{19DF78B0-9C36-2E4E-9577-7D2518692124}"/>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41</a:t>
            </a:fld>
            <a:endParaRPr lang="en-US"/>
          </a:p>
        </p:txBody>
      </p:sp>
      <p:sp>
        <p:nvSpPr>
          <p:cNvPr id="7" name="Text Box 4">
            <a:extLst>
              <a:ext uri="{FF2B5EF4-FFF2-40B4-BE49-F238E27FC236}">
                <a16:creationId xmlns:a16="http://schemas.microsoft.com/office/drawing/2014/main" id="{C9BC5AE7-84C2-F141-BBE3-854514C55ACA}"/>
              </a:ext>
            </a:extLst>
          </p:cNvPr>
          <p:cNvSpPr txBox="1">
            <a:spLocks noChangeArrowheads="1"/>
          </p:cNvSpPr>
          <p:nvPr/>
        </p:nvSpPr>
        <p:spPr bwMode="auto">
          <a:xfrm>
            <a:off x="3347864" y="6067426"/>
            <a:ext cx="5718175" cy="304800"/>
          </a:xfrm>
          <a:prstGeom prst="rect">
            <a:avLst/>
          </a:prstGeom>
          <a:noFill/>
          <a:ln w="9525">
            <a:noFill/>
            <a:miter lim="800000"/>
            <a:headEnd/>
            <a:tailEnd/>
          </a:ln>
        </p:spPr>
        <p:txBody>
          <a:bodyPr wrap="none">
            <a:spAutoFit/>
          </a:bodyPr>
          <a:lstStyle/>
          <a:p>
            <a:r>
              <a:rPr lang="en-US" sz="1400" b="0" baseline="0" dirty="0">
                <a:latin typeface="Calibri"/>
                <a:cs typeface="Calibri"/>
              </a:rPr>
              <a:t>Adapted from </a:t>
            </a:r>
            <a:r>
              <a:rPr lang="en-US" sz="1400" b="0" baseline="0" dirty="0" err="1">
                <a:latin typeface="Calibri"/>
                <a:cs typeface="Calibri"/>
              </a:rPr>
              <a:t>Kalender</a:t>
            </a:r>
            <a:r>
              <a:rPr lang="en-US" sz="1400" b="0" baseline="0" dirty="0">
                <a:latin typeface="Calibri"/>
                <a:cs typeface="Calibri"/>
              </a:rPr>
              <a:t> WA, Computed Tomography, ISBN 3-89578-216-5</a:t>
            </a:r>
          </a:p>
        </p:txBody>
      </p:sp>
    </p:spTree>
    <p:extLst>
      <p:ext uri="{BB962C8B-B14F-4D97-AF65-F5344CB8AC3E}">
        <p14:creationId xmlns:p14="http://schemas.microsoft.com/office/powerpoint/2010/main" val="24184331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5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repeatCount="indefinite" fill="hold" display="0">
                  <p:stCondLst>
                    <p:cond delay="indefinite"/>
                  </p:stCondLst>
                </p:cTn>
                <p:tgtEl>
                  <p:spTgt spid="2"/>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latin typeface="Calibri"/>
                <a:cs typeface="Calibri"/>
              </a:rPr>
              <a:t>Biomedical Imaging</a:t>
            </a:r>
            <a:endParaRPr lang="en-US" dirty="0">
              <a:latin typeface="Calibri"/>
              <a:cs typeface="Calibri"/>
            </a:endParaRPr>
          </a:p>
        </p:txBody>
      </p:sp>
      <p:pic>
        <p:nvPicPr>
          <p:cNvPr id="4" name="Picture 4"/>
          <p:cNvPicPr>
            <a:picLocks noChangeArrowheads="1"/>
          </p:cNvPicPr>
          <p:nvPr/>
        </p:nvPicPr>
        <p:blipFill>
          <a:blip r:embed="rId3">
            <a:grayscl/>
          </a:blip>
          <a:srcRect t="7500" b="43749"/>
          <a:stretch>
            <a:fillRect/>
          </a:stretch>
        </p:blipFill>
        <p:spPr bwMode="auto">
          <a:xfrm>
            <a:off x="1142976" y="1457860"/>
            <a:ext cx="6429375" cy="1857388"/>
          </a:xfrm>
          <a:prstGeom prst="rect">
            <a:avLst/>
          </a:prstGeom>
          <a:noFill/>
          <a:ln w="12700">
            <a:noFill/>
            <a:miter lim="800000"/>
            <a:headEnd/>
            <a:tailEnd/>
          </a:ln>
        </p:spPr>
      </p:pic>
      <p:sp>
        <p:nvSpPr>
          <p:cNvPr id="12" name="Text Box 10"/>
          <p:cNvSpPr txBox="1">
            <a:spLocks noChangeArrowheads="1"/>
          </p:cNvSpPr>
          <p:nvPr/>
        </p:nvSpPr>
        <p:spPr bwMode="auto">
          <a:xfrm>
            <a:off x="3455988" y="4286256"/>
            <a:ext cx="2268537" cy="396875"/>
          </a:xfrm>
          <a:prstGeom prst="rect">
            <a:avLst/>
          </a:prstGeom>
          <a:noFill/>
          <a:ln w="9525">
            <a:noFill/>
            <a:miter lim="800000"/>
            <a:headEnd/>
            <a:tailEnd/>
          </a:ln>
          <a:effectLst>
            <a:outerShdw dist="28398" dir="3806097" algn="ctr" rotWithShape="0">
              <a:schemeClr val="bg1"/>
            </a:outerShdw>
          </a:effectLst>
        </p:spPr>
        <p:txBody>
          <a:bodyPr>
            <a:spAutoFit/>
          </a:bodyPr>
          <a:lstStyle/>
          <a:p>
            <a:pPr algn="ctr">
              <a:spcBef>
                <a:spcPct val="50000"/>
              </a:spcBef>
              <a:defRPr/>
            </a:pPr>
            <a:r>
              <a:rPr lang="en-US" baseline="0" dirty="0">
                <a:latin typeface="Calibri"/>
                <a:cs typeface="Calibri"/>
              </a:rPr>
              <a:t>Nuclear Imaging</a:t>
            </a:r>
          </a:p>
        </p:txBody>
      </p:sp>
      <p:sp>
        <p:nvSpPr>
          <p:cNvPr id="20" name="Rectangle 41"/>
          <p:cNvSpPr>
            <a:spLocks noChangeArrowheads="1"/>
          </p:cNvSpPr>
          <p:nvPr/>
        </p:nvSpPr>
        <p:spPr bwMode="auto">
          <a:xfrm flipV="1">
            <a:off x="6143636" y="1314984"/>
            <a:ext cx="571504" cy="785818"/>
          </a:xfrm>
          <a:prstGeom prst="rect">
            <a:avLst/>
          </a:prstGeom>
          <a:solidFill>
            <a:srgbClr val="92D050">
              <a:alpha val="79999"/>
            </a:srgbClr>
          </a:solidFill>
          <a:ln w="9525">
            <a:noFill/>
            <a:miter lim="800000"/>
            <a:headEnd/>
            <a:tailEnd/>
          </a:ln>
        </p:spPr>
        <p:txBody>
          <a:bodyPr rot="10800000" wrap="none" anchor="ctr"/>
          <a:lstStyle/>
          <a:p>
            <a:pPr algn="ctr"/>
            <a:endParaRPr lang="en-US" sz="1800" b="0" baseline="0">
              <a:latin typeface="Calibri"/>
              <a:cs typeface="Calibri"/>
            </a:endParaRPr>
          </a:p>
        </p:txBody>
      </p:sp>
      <p:pic>
        <p:nvPicPr>
          <p:cNvPr id="8" name="Picture 44"/>
          <p:cNvPicPr>
            <a:picLocks noChangeAspect="1" noChangeArrowheads="1"/>
          </p:cNvPicPr>
          <p:nvPr/>
        </p:nvPicPr>
        <p:blipFill>
          <a:blip r:embed="rId4" cstate="print">
            <a:grayscl/>
          </a:blip>
          <a:srcRect/>
          <a:stretch>
            <a:fillRect/>
          </a:stretch>
        </p:blipFill>
        <p:spPr bwMode="auto">
          <a:xfrm>
            <a:off x="3714744" y="4643446"/>
            <a:ext cx="1727601" cy="1800000"/>
          </a:xfrm>
          <a:prstGeom prst="rect">
            <a:avLst/>
          </a:prstGeom>
          <a:noFill/>
          <a:ln w="9525">
            <a:noFill/>
            <a:miter lim="800000"/>
            <a:headEnd/>
            <a:tailEnd/>
          </a:ln>
          <a:effectLst>
            <a:outerShdw blurRad="50800" dist="38100" dir="2700000" algn="tl" rotWithShape="0">
              <a:prstClr val="black">
                <a:alpha val="40000"/>
              </a:prstClr>
            </a:outerShdw>
          </a:effectLst>
        </p:spPr>
      </p:pic>
      <p:grpSp>
        <p:nvGrpSpPr>
          <p:cNvPr id="9" name="Group 8"/>
          <p:cNvGrpSpPr/>
          <p:nvPr/>
        </p:nvGrpSpPr>
        <p:grpSpPr>
          <a:xfrm>
            <a:off x="3143240" y="1314984"/>
            <a:ext cx="2857520" cy="785818"/>
            <a:chOff x="3143240" y="928670"/>
            <a:chExt cx="2857520" cy="785818"/>
          </a:xfrm>
        </p:grpSpPr>
        <p:sp>
          <p:nvSpPr>
            <p:cNvPr id="10" name="Rectangle 9"/>
            <p:cNvSpPr/>
            <p:nvPr/>
          </p:nvSpPr>
          <p:spPr bwMode="auto">
            <a:xfrm>
              <a:off x="3143240" y="928670"/>
              <a:ext cx="1357322" cy="785818"/>
            </a:xfrm>
            <a:prstGeom prst="rect">
              <a:avLst/>
            </a:prstGeom>
            <a:gradFill flip="none" rotWithShape="1">
              <a:gsLst>
                <a:gs pos="0">
                  <a:srgbClr val="C00000">
                    <a:alpha val="0"/>
                  </a:srgbClr>
                </a:gs>
                <a:gs pos="10000">
                  <a:srgbClr val="C00000"/>
                </a:gs>
                <a:gs pos="88000">
                  <a:srgbClr val="C00000"/>
                </a:gs>
                <a:gs pos="100000">
                  <a:srgbClr val="C00000">
                    <a:alpha val="0"/>
                  </a:srgbClr>
                </a:gs>
              </a:gsLst>
              <a:lin ang="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30000" dirty="0">
                <a:ln>
                  <a:noFill/>
                </a:ln>
                <a:solidFill>
                  <a:srgbClr val="4D4D4D"/>
                </a:solidFill>
                <a:effectLst/>
                <a:latin typeface="Calibri"/>
                <a:cs typeface="Calibri"/>
              </a:endParaRPr>
            </a:p>
          </p:txBody>
        </p:sp>
        <p:sp>
          <p:nvSpPr>
            <p:cNvPr id="11" name="Rectangle 10"/>
            <p:cNvSpPr/>
            <p:nvPr/>
          </p:nvSpPr>
          <p:spPr bwMode="auto">
            <a:xfrm>
              <a:off x="4429124" y="928670"/>
              <a:ext cx="1571636" cy="785818"/>
            </a:xfrm>
            <a:prstGeom prst="rect">
              <a:avLst/>
            </a:prstGeom>
            <a:gradFill flip="none" rotWithShape="1">
              <a:gsLst>
                <a:gs pos="0">
                  <a:srgbClr val="C00000">
                    <a:alpha val="0"/>
                  </a:srgbClr>
                </a:gs>
                <a:gs pos="10000">
                  <a:srgbClr val="C00000"/>
                </a:gs>
                <a:gs pos="88000">
                  <a:srgbClr val="C00000"/>
                </a:gs>
                <a:gs pos="100000">
                  <a:srgbClr val="C00000">
                    <a:alpha val="0"/>
                  </a:srgbClr>
                </a:gs>
              </a:gsLst>
              <a:lin ang="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30000">
                <a:ln>
                  <a:noFill/>
                </a:ln>
                <a:solidFill>
                  <a:srgbClr val="4D4D4D"/>
                </a:solidFill>
                <a:effectLst/>
                <a:latin typeface="Calibri"/>
                <a:cs typeface="Calibri"/>
              </a:endParaRPr>
            </a:p>
          </p:txBody>
        </p:sp>
        <p:sp>
          <p:nvSpPr>
            <p:cNvPr id="13" name="TextBox 12"/>
            <p:cNvSpPr txBox="1"/>
            <p:nvPr/>
          </p:nvSpPr>
          <p:spPr>
            <a:xfrm>
              <a:off x="3313010" y="1142984"/>
              <a:ext cx="2500330" cy="400110"/>
            </a:xfrm>
            <a:prstGeom prst="rect">
              <a:avLst/>
            </a:prstGeom>
            <a:noFill/>
          </p:spPr>
          <p:txBody>
            <a:bodyPr wrap="square" rtlCol="0">
              <a:spAutoFit/>
            </a:bodyPr>
            <a:lstStyle/>
            <a:p>
              <a:r>
                <a:rPr lang="de-CH" baseline="0" dirty="0">
                  <a:solidFill>
                    <a:schemeClr val="bg1"/>
                  </a:solidFill>
                  <a:effectLst>
                    <a:outerShdw blurRad="38100" dist="38100" dir="2700000" algn="tl">
                      <a:srgbClr val="000000">
                        <a:alpha val="43137"/>
                      </a:srgbClr>
                    </a:outerShdw>
                  </a:effectLst>
                  <a:latin typeface="Calibri"/>
                  <a:cs typeface="Calibri"/>
                </a:rPr>
                <a:t>Radiation absorption</a:t>
              </a:r>
              <a:endParaRPr lang="en-US" baseline="0" dirty="0">
                <a:solidFill>
                  <a:schemeClr val="bg1"/>
                </a:solidFill>
                <a:effectLst>
                  <a:outerShdw blurRad="38100" dist="38100" dir="2700000" algn="tl">
                    <a:srgbClr val="000000">
                      <a:alpha val="43137"/>
                    </a:srgbClr>
                  </a:outerShdw>
                </a:effectLst>
                <a:latin typeface="Calibri"/>
                <a:cs typeface="Calibri"/>
              </a:endParaRPr>
            </a:p>
          </p:txBody>
        </p:sp>
      </p:grpSp>
      <p:sp>
        <p:nvSpPr>
          <p:cNvPr id="5" name="Slide Number Placeholder 4">
            <a:extLst>
              <a:ext uri="{FF2B5EF4-FFF2-40B4-BE49-F238E27FC236}">
                <a16:creationId xmlns:a16="http://schemas.microsoft.com/office/drawing/2014/main" id="{67FCC7DC-55A9-BF43-8121-9AC68EF7ED3A}"/>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42</a:t>
            </a:fld>
            <a:endParaRPr lang="en-US"/>
          </a:p>
        </p:txBody>
      </p:sp>
    </p:spTree>
    <p:extLst>
      <p:ext uri="{BB962C8B-B14F-4D97-AF65-F5344CB8AC3E}">
        <p14:creationId xmlns:p14="http://schemas.microsoft.com/office/powerpoint/2010/main" val="1882849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5E-6 4.07407E-6 L 0.07257 4.07407E-6 " pathEditMode="relative" rAng="0" ptsTypes="AA">
                                      <p:cBhvr>
                                        <p:cTn id="6" dur="2000" fill="hold"/>
                                        <p:tgtEl>
                                          <p:spTgt spid="20"/>
                                        </p:tgtEl>
                                        <p:attrNameLst>
                                          <p:attrName>ppt_x</p:attrName>
                                          <p:attrName>ppt_y</p:attrName>
                                        </p:attrNameLst>
                                      </p:cBhvr>
                                      <p:rCtr x="36" y="0"/>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par>
                          <p:cTn id="15" fill="hold">
                            <p:stCondLst>
                              <p:cond delay="500"/>
                            </p:stCondLst>
                            <p:childTnLst>
                              <p:par>
                                <p:cTn id="16" presetID="6" presetClass="emph" presetSubtype="0" fill="hold" nodeType="afterEffect">
                                  <p:stCondLst>
                                    <p:cond delay="0"/>
                                  </p:stCondLst>
                                  <p:childTnLst>
                                    <p:animScale>
                                      <p:cBhvr>
                                        <p:cTn id="17" dur="500" fill="hold"/>
                                        <p:tgtEl>
                                          <p:spTgt spid="8"/>
                                        </p:tgtEl>
                                      </p:cBhvr>
                                      <p:by x="150000" y="150000"/>
                                    </p:animScale>
                                  </p:childTnLst>
                                </p:cTn>
                              </p:par>
                              <p:par>
                                <p:cTn id="18" presetID="64" presetClass="path" presetSubtype="0" accel="50000" decel="50000" fill="hold" nodeType="withEffect">
                                  <p:stCondLst>
                                    <p:cond delay="0"/>
                                  </p:stCondLst>
                                  <p:childTnLst>
                                    <p:animMotion origin="layout" path="M -4.44444E-6 -3.33333E-6 L -4.44444E-6 -0.08773 " pathEditMode="relative" rAng="0" ptsTypes="AA">
                                      <p:cBhvr>
                                        <p:cTn id="19" dur="500" fill="hold"/>
                                        <p:tgtEl>
                                          <p:spTgt spid="8"/>
                                        </p:tgtEl>
                                        <p:attrNameLst>
                                          <p:attrName>ppt_x</p:attrName>
                                          <p:attrName>ppt_y</p:attrName>
                                        </p:attrNameLst>
                                      </p:cBhvr>
                                      <p:rCtr x="0" y="-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9"/>
          <p:cNvSpPr>
            <a:spLocks noGrp="1" noChangeArrowheads="1"/>
          </p:cNvSpPr>
          <p:nvPr>
            <p:ph type="title"/>
          </p:nvPr>
        </p:nvSpPr>
        <p:spPr/>
        <p:txBody>
          <a:bodyPr/>
          <a:lstStyle/>
          <a:p>
            <a:pPr eaLnBrk="1" hangingPunct="1"/>
            <a:r>
              <a:rPr lang="en-US" dirty="0">
                <a:latin typeface="Calibri"/>
                <a:cs typeface="Calibri"/>
              </a:rPr>
              <a:t>Biomedical Imaging</a:t>
            </a:r>
          </a:p>
        </p:txBody>
      </p:sp>
      <p:sp>
        <p:nvSpPr>
          <p:cNvPr id="5" name="Rectangle 5"/>
          <p:cNvSpPr>
            <a:spLocks noChangeArrowheads="1"/>
          </p:cNvSpPr>
          <p:nvPr/>
        </p:nvSpPr>
        <p:spPr bwMode="auto">
          <a:xfrm>
            <a:off x="642910" y="1428736"/>
            <a:ext cx="8135937" cy="4949842"/>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pPr>
            <a:r>
              <a:rPr lang="en-GB" sz="2400" baseline="0" dirty="0">
                <a:latin typeface="Calibri"/>
                <a:cs typeface="Calibri"/>
              </a:rPr>
              <a:t>Imaging Mode:	</a:t>
            </a:r>
            <a:r>
              <a:rPr lang="en-GB" sz="3000" baseline="0" dirty="0">
                <a:solidFill>
                  <a:srgbClr val="2A6AB3"/>
                </a:solidFill>
                <a:latin typeface="Calibri"/>
                <a:cs typeface="Calibri"/>
              </a:rPr>
              <a:t>Nuclear Imaging (SPECT, PET)</a:t>
            </a:r>
            <a:endParaRPr lang="en-GB" sz="2400" baseline="0" dirty="0">
              <a:solidFill>
                <a:srgbClr val="2A6AB3"/>
              </a:solidFill>
              <a:latin typeface="Calibri"/>
              <a:cs typeface="Calibri"/>
            </a:endParaRPr>
          </a:p>
          <a:p>
            <a:pPr marL="342900" indent="-342900">
              <a:spcBef>
                <a:spcPts val="800"/>
              </a:spcBef>
              <a:buClr>
                <a:srgbClr val="2A6AB3"/>
              </a:buClr>
              <a:buSzPct val="110000"/>
            </a:pPr>
            <a:endParaRPr lang="en-GB" baseline="0" dirty="0">
              <a:latin typeface="Calibri"/>
              <a:cs typeface="Calibri"/>
            </a:endParaRPr>
          </a:p>
          <a:p>
            <a:pPr marL="342900" indent="-342900">
              <a:spcBef>
                <a:spcPts val="800"/>
              </a:spcBef>
              <a:buClr>
                <a:srgbClr val="2A6AB3"/>
              </a:buClr>
              <a:buSzPct val="110000"/>
              <a:buFont typeface="Wingdings" pitchFamily="2" charset="2"/>
              <a:buChar char="§"/>
            </a:pPr>
            <a:r>
              <a:rPr lang="en-GB" baseline="0" dirty="0">
                <a:latin typeface="Calibri"/>
                <a:cs typeface="Calibri"/>
              </a:rPr>
              <a:t>Probe:		</a:t>
            </a:r>
            <a:r>
              <a:rPr lang="en-GB" baseline="0" dirty="0">
                <a:solidFill>
                  <a:srgbClr val="2A6AB3"/>
                </a:solidFill>
                <a:latin typeface="Calibri"/>
                <a:cs typeface="Calibri"/>
                <a:sym typeface="Symbol"/>
              </a:rPr>
              <a:t> </a:t>
            </a:r>
            <a:r>
              <a:rPr lang="en-GB" baseline="0" dirty="0">
                <a:solidFill>
                  <a:srgbClr val="2A6AB3"/>
                </a:solidFill>
                <a:latin typeface="Calibri"/>
                <a:cs typeface="Calibri"/>
              </a:rPr>
              <a:t>-ray photon, positron</a:t>
            </a:r>
            <a:r>
              <a:rPr lang="en-GB" baseline="0" dirty="0">
                <a:solidFill>
                  <a:srgbClr val="2A6AB3"/>
                </a:solidFill>
                <a:latin typeface="Calibri"/>
                <a:cs typeface="Calibri"/>
                <a:sym typeface="Symbol"/>
              </a:rPr>
              <a:t> </a:t>
            </a:r>
            <a:r>
              <a:rPr lang="en-GB" baseline="0" dirty="0">
                <a:solidFill>
                  <a:srgbClr val="2A6AB3"/>
                </a:solidFill>
                <a:latin typeface="Calibri"/>
                <a:cs typeface="Calibri"/>
              </a:rPr>
              <a:t>-ray photons</a:t>
            </a:r>
          </a:p>
          <a:p>
            <a:pPr marL="342900" indent="-342900">
              <a:spcBef>
                <a:spcPts val="800"/>
              </a:spcBef>
              <a:buClr>
                <a:srgbClr val="2A6AB3"/>
              </a:buClr>
              <a:buSzPct val="110000"/>
              <a:buFont typeface="Wingdings" pitchFamily="2" charset="2"/>
              <a:buChar char="§"/>
            </a:pPr>
            <a:r>
              <a:rPr lang="en-GB" baseline="0" dirty="0">
                <a:latin typeface="Calibri"/>
                <a:cs typeface="Calibri"/>
              </a:rPr>
              <a:t>Wavelength:		</a:t>
            </a:r>
            <a:r>
              <a:rPr lang="en-GB" baseline="0" dirty="0">
                <a:solidFill>
                  <a:srgbClr val="2A6AB3"/>
                </a:solidFill>
                <a:latin typeface="Calibri"/>
                <a:cs typeface="Calibri"/>
              </a:rPr>
              <a:t>2 pm – 100 pm</a:t>
            </a:r>
          </a:p>
          <a:p>
            <a:pPr marL="342900" indent="-342900">
              <a:spcBef>
                <a:spcPts val="800"/>
              </a:spcBef>
              <a:buClr>
                <a:srgbClr val="2A6AB3"/>
              </a:buClr>
              <a:buSzPct val="110000"/>
              <a:buFont typeface="Wingdings" pitchFamily="2" charset="2"/>
              <a:buChar char="§"/>
            </a:pPr>
            <a:r>
              <a:rPr lang="en-GB" baseline="0" dirty="0">
                <a:latin typeface="Calibri"/>
                <a:cs typeface="Calibri"/>
              </a:rPr>
              <a:t>Matter interaction:	</a:t>
            </a:r>
            <a:r>
              <a:rPr lang="en-GB" baseline="0" dirty="0">
                <a:solidFill>
                  <a:srgbClr val="2A6AB3"/>
                </a:solidFill>
                <a:latin typeface="Calibri"/>
                <a:cs typeface="Calibri"/>
              </a:rPr>
              <a:t>absorption, scatter, pair production</a:t>
            </a:r>
          </a:p>
          <a:p>
            <a:pPr marL="342900" indent="-342900">
              <a:lnSpc>
                <a:spcPct val="150000"/>
              </a:lnSpc>
              <a:spcBef>
                <a:spcPts val="800"/>
              </a:spcBef>
              <a:buClr>
                <a:srgbClr val="2A6AB3"/>
              </a:buClr>
              <a:buSzPct val="110000"/>
              <a:buFont typeface="Wingdings" pitchFamily="2" charset="2"/>
              <a:buChar char="§"/>
            </a:pPr>
            <a:r>
              <a:rPr lang="en-GB" baseline="0" dirty="0">
                <a:latin typeface="Calibri"/>
                <a:cs typeface="Calibri"/>
              </a:rPr>
              <a:t>Modalities:		</a:t>
            </a:r>
            <a:r>
              <a:rPr lang="en-GB" u="sng" baseline="0" dirty="0">
                <a:solidFill>
                  <a:srgbClr val="2A6AB3"/>
                </a:solidFill>
                <a:latin typeface="Calibri"/>
                <a:cs typeface="Calibri"/>
              </a:rPr>
              <a:t>SPECT (Single Photon Emission Tomography )</a:t>
            </a:r>
            <a:br>
              <a:rPr lang="en-GB" u="sng" baseline="0" dirty="0">
                <a:solidFill>
                  <a:srgbClr val="2A6AB3"/>
                </a:solidFill>
                <a:latin typeface="Calibri"/>
                <a:cs typeface="Calibri"/>
              </a:rPr>
            </a:br>
            <a:r>
              <a:rPr lang="en-GB" baseline="0" dirty="0">
                <a:solidFill>
                  <a:srgbClr val="2A6AB3"/>
                </a:solidFill>
                <a:latin typeface="Calibri"/>
                <a:cs typeface="Calibri"/>
              </a:rPr>
              <a:t>			</a:t>
            </a:r>
            <a:r>
              <a:rPr lang="en-GB" u="sng" baseline="0" dirty="0">
                <a:solidFill>
                  <a:srgbClr val="2A6AB3"/>
                </a:solidFill>
                <a:latin typeface="Calibri"/>
                <a:cs typeface="Calibri"/>
              </a:rPr>
              <a:t>PET (Positron Emission Tomography) </a:t>
            </a:r>
            <a:br>
              <a:rPr lang="en-GB" baseline="0" dirty="0">
                <a:solidFill>
                  <a:srgbClr val="3366FF"/>
                </a:solidFill>
                <a:latin typeface="Calibri"/>
                <a:cs typeface="Calibri"/>
              </a:rPr>
            </a:br>
            <a:r>
              <a:rPr lang="en-GB" baseline="0" dirty="0">
                <a:latin typeface="Calibri"/>
                <a:cs typeface="Calibri"/>
              </a:rPr>
              <a:t>	</a:t>
            </a:r>
          </a:p>
        </p:txBody>
      </p:sp>
      <p:sp>
        <p:nvSpPr>
          <p:cNvPr id="4" name="TextBox 3"/>
          <p:cNvSpPr txBox="1"/>
          <p:nvPr/>
        </p:nvSpPr>
        <p:spPr>
          <a:xfrm>
            <a:off x="7740352" y="260648"/>
            <a:ext cx="1055610" cy="714380"/>
          </a:xfrm>
          <a:prstGeom prst="roundRect">
            <a:avLst/>
          </a:prstGeom>
          <a:solidFill>
            <a:srgbClr val="C00000"/>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chemeClr val="bg1"/>
                </a:solidFill>
                <a:latin typeface="Calibri"/>
                <a:cs typeface="Calibri"/>
              </a:rPr>
              <a:t>Chapter</a:t>
            </a:r>
            <a:br>
              <a:rPr lang="de-CH" sz="1600" baseline="0" dirty="0">
                <a:solidFill>
                  <a:schemeClr val="bg1"/>
                </a:solidFill>
                <a:latin typeface="Calibri"/>
                <a:cs typeface="Calibri"/>
              </a:rPr>
            </a:br>
            <a:r>
              <a:rPr lang="de-CH" sz="1600" baseline="0" dirty="0">
                <a:solidFill>
                  <a:schemeClr val="bg1"/>
                </a:solidFill>
                <a:latin typeface="Calibri"/>
                <a:cs typeface="Calibri"/>
              </a:rPr>
              <a:t>3.1-3.21</a:t>
            </a:r>
            <a:endParaRPr lang="en-US" sz="1600" baseline="0" dirty="0">
              <a:solidFill>
                <a:schemeClr val="bg1"/>
              </a:solidFill>
              <a:latin typeface="Calibri"/>
              <a:cs typeface="Calibri"/>
            </a:endParaRPr>
          </a:p>
        </p:txBody>
      </p:sp>
      <p:sp>
        <p:nvSpPr>
          <p:cNvPr id="3" name="Slide Number Placeholder 2">
            <a:extLst>
              <a:ext uri="{FF2B5EF4-FFF2-40B4-BE49-F238E27FC236}">
                <a16:creationId xmlns:a16="http://schemas.microsoft.com/office/drawing/2014/main" id="{72CDDF70-5E32-C942-97BF-DB417FFF20AE}"/>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43</a:t>
            </a:fld>
            <a:endParaRPr lang="en-US"/>
          </a:p>
        </p:txBody>
      </p:sp>
    </p:spTree>
    <p:extLst>
      <p:ext uri="{BB962C8B-B14F-4D97-AF65-F5344CB8AC3E}">
        <p14:creationId xmlns:p14="http://schemas.microsoft.com/office/powerpoint/2010/main" val="12057676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Rectangle 2"/>
          <p:cNvSpPr>
            <a:spLocks noChangeArrowheads="1"/>
          </p:cNvSpPr>
          <p:nvPr/>
        </p:nvSpPr>
        <p:spPr bwMode="auto">
          <a:xfrm>
            <a:off x="323850" y="2205038"/>
            <a:ext cx="8424863" cy="2232025"/>
          </a:xfrm>
          <a:prstGeom prst="rect">
            <a:avLst/>
          </a:prstGeom>
          <a:noFill/>
          <a:ln w="9525">
            <a:noFill/>
            <a:miter lim="800000"/>
            <a:headEnd/>
            <a:tailEnd/>
          </a:ln>
          <a:effectLst/>
        </p:spPr>
        <p:txBody>
          <a:bodyPr lIns="0" tIns="72000" rIns="0" bIns="72000" anchor="ctr" anchorCtr="1"/>
          <a:lstStyle/>
          <a:p>
            <a:pPr algn="ctr">
              <a:defRPr/>
            </a:pPr>
            <a:r>
              <a:rPr lang="en-US" sz="5400" b="1" baseline="0" dirty="0">
                <a:solidFill>
                  <a:srgbClr val="2A6AB3"/>
                </a:solidFill>
                <a:effectLst>
                  <a:outerShdw blurRad="38100" dist="38100" dir="2700000" algn="tl">
                    <a:srgbClr val="C0C0C0"/>
                  </a:outerShdw>
                </a:effectLst>
                <a:latin typeface="Calibri"/>
                <a:cs typeface="Calibri"/>
              </a:rPr>
              <a:t>Positron Emission</a:t>
            </a:r>
            <a:endParaRPr lang="en-US" sz="5400" b="1" baseline="0" dirty="0">
              <a:solidFill>
                <a:srgbClr val="2A6AB3"/>
              </a:solidFill>
              <a:latin typeface="Calibri"/>
              <a:cs typeface="Calibri"/>
            </a:endParaRPr>
          </a:p>
        </p:txBody>
      </p:sp>
      <p:grpSp>
        <p:nvGrpSpPr>
          <p:cNvPr id="2" name="Group 9"/>
          <p:cNvGrpSpPr/>
          <p:nvPr/>
        </p:nvGrpSpPr>
        <p:grpSpPr>
          <a:xfrm>
            <a:off x="1500166" y="5072074"/>
            <a:ext cx="6143668" cy="714380"/>
            <a:chOff x="1146310" y="3901715"/>
            <a:chExt cx="7354780" cy="810000"/>
          </a:xfrm>
        </p:grpSpPr>
        <p:sp>
          <p:nvSpPr>
            <p:cNvPr id="3" name="TextBox 2"/>
            <p:cNvSpPr txBox="1"/>
            <p:nvPr/>
          </p:nvSpPr>
          <p:spPr>
            <a:xfrm>
              <a:off x="1146310" y="3901715"/>
              <a:ext cx="1539907" cy="810000"/>
            </a:xfrm>
            <a:prstGeom prst="roundRect">
              <a:avLst/>
            </a:prstGeom>
            <a:solidFill>
              <a:srgbClr val="C00000">
                <a:alpha val="69804"/>
              </a:srgbClr>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chemeClr val="bg1"/>
                  </a:solidFill>
                  <a:latin typeface="Calibri"/>
                  <a:cs typeface="Calibri"/>
                </a:rPr>
                <a:t>Probe</a:t>
              </a:r>
              <a:endParaRPr lang="en-US" sz="1600" baseline="0" dirty="0">
                <a:solidFill>
                  <a:schemeClr val="bg1"/>
                </a:solidFill>
                <a:latin typeface="Calibri"/>
                <a:cs typeface="Calibri"/>
              </a:endParaRPr>
            </a:p>
          </p:txBody>
        </p:sp>
        <p:sp>
          <p:nvSpPr>
            <p:cNvPr id="4" name="TextBox 3"/>
            <p:cNvSpPr txBox="1"/>
            <p:nvPr/>
          </p:nvSpPr>
          <p:spPr>
            <a:xfrm>
              <a:off x="3071802" y="3901715"/>
              <a:ext cx="1539907" cy="810000"/>
            </a:xfrm>
            <a:prstGeom prst="roundRect">
              <a:avLst/>
            </a:prstGeom>
            <a:solidFill>
              <a:schemeClr val="bg1">
                <a:lumMod val="65000"/>
                <a:alpha val="69804"/>
              </a:schemeClr>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chemeClr val="tx1"/>
                  </a:solidFill>
                  <a:latin typeface="Calibri"/>
                  <a:cs typeface="Calibri"/>
                </a:rPr>
                <a:t>Matter</a:t>
              </a:r>
              <a:br>
                <a:rPr lang="de-CH" sz="1600" baseline="0" dirty="0">
                  <a:solidFill>
                    <a:schemeClr val="tx1"/>
                  </a:solidFill>
                  <a:latin typeface="Calibri"/>
                  <a:cs typeface="Calibri"/>
                </a:rPr>
              </a:br>
              <a:r>
                <a:rPr lang="de-CH" sz="1600" baseline="0" dirty="0">
                  <a:solidFill>
                    <a:schemeClr val="tx1"/>
                  </a:solidFill>
                  <a:latin typeface="Calibri"/>
                  <a:cs typeface="Calibri"/>
                </a:rPr>
                <a:t>interaction</a:t>
              </a:r>
              <a:endParaRPr lang="en-US" sz="1600" baseline="0" dirty="0">
                <a:solidFill>
                  <a:schemeClr val="tx1"/>
                </a:solidFill>
                <a:latin typeface="Calibri"/>
                <a:cs typeface="Calibri"/>
              </a:endParaRPr>
            </a:p>
          </p:txBody>
        </p:sp>
        <p:sp>
          <p:nvSpPr>
            <p:cNvPr id="5" name="TextBox 4"/>
            <p:cNvSpPr txBox="1"/>
            <p:nvPr/>
          </p:nvSpPr>
          <p:spPr>
            <a:xfrm>
              <a:off x="5022541" y="3901715"/>
              <a:ext cx="1539907" cy="810000"/>
            </a:xfrm>
            <a:prstGeom prst="roundRect">
              <a:avLst/>
            </a:prstGeom>
            <a:solidFill>
              <a:schemeClr val="bg1">
                <a:lumMod val="65000"/>
                <a:alpha val="69804"/>
              </a:schemeClr>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chemeClr val="tx1"/>
                  </a:solidFill>
                  <a:latin typeface="Calibri"/>
                  <a:cs typeface="Calibri"/>
                </a:rPr>
                <a:t>Detection</a:t>
              </a:r>
              <a:endParaRPr lang="en-US" sz="1600" baseline="0" dirty="0">
                <a:solidFill>
                  <a:schemeClr val="tx1"/>
                </a:solidFill>
                <a:latin typeface="Calibri"/>
                <a:cs typeface="Calibri"/>
              </a:endParaRPr>
            </a:p>
          </p:txBody>
        </p:sp>
        <p:sp>
          <p:nvSpPr>
            <p:cNvPr id="6" name="TextBox 5"/>
            <p:cNvSpPr txBox="1"/>
            <p:nvPr/>
          </p:nvSpPr>
          <p:spPr>
            <a:xfrm>
              <a:off x="6961183" y="3901715"/>
              <a:ext cx="1539907" cy="810000"/>
            </a:xfrm>
            <a:prstGeom prst="roundRect">
              <a:avLst/>
            </a:prstGeom>
            <a:solidFill>
              <a:schemeClr val="bg1">
                <a:lumMod val="75000"/>
              </a:schemeClr>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rgbClr val="292929"/>
                  </a:solidFill>
                  <a:latin typeface="Calibri"/>
                  <a:cs typeface="Calibri"/>
                </a:rPr>
                <a:t>Image</a:t>
              </a:r>
              <a:br>
                <a:rPr lang="de-CH" sz="1600" baseline="0" dirty="0">
                  <a:solidFill>
                    <a:srgbClr val="292929"/>
                  </a:solidFill>
                  <a:latin typeface="Calibri"/>
                  <a:cs typeface="Calibri"/>
                </a:rPr>
              </a:br>
              <a:r>
                <a:rPr lang="de-CH" sz="1600" baseline="0" dirty="0">
                  <a:solidFill>
                    <a:srgbClr val="292929"/>
                  </a:solidFill>
                  <a:latin typeface="Calibri"/>
                  <a:cs typeface="Calibri"/>
                </a:rPr>
                <a:t>production</a:t>
              </a:r>
              <a:endParaRPr lang="en-US" sz="1600" baseline="0" dirty="0">
                <a:solidFill>
                  <a:srgbClr val="292929"/>
                </a:solidFill>
                <a:latin typeface="Calibri"/>
                <a:cs typeface="Calibri"/>
              </a:endParaRPr>
            </a:p>
          </p:txBody>
        </p:sp>
        <p:sp>
          <p:nvSpPr>
            <p:cNvPr id="7" name="Right Arrow 6"/>
            <p:cNvSpPr/>
            <p:nvPr/>
          </p:nvSpPr>
          <p:spPr bwMode="auto">
            <a:xfrm>
              <a:off x="2708019" y="4044591"/>
              <a:ext cx="398734" cy="500066"/>
            </a:xfrm>
            <a:prstGeom prst="rightArrow">
              <a:avLst/>
            </a:prstGeom>
            <a:solidFill>
              <a:schemeClr val="tx1">
                <a:lumMod val="65000"/>
                <a:lumOff val="35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30000">
                <a:ln>
                  <a:noFill/>
                </a:ln>
                <a:solidFill>
                  <a:srgbClr val="4D4D4D"/>
                </a:solidFill>
                <a:effectLst/>
                <a:latin typeface="Calibri"/>
                <a:cs typeface="Calibri"/>
              </a:endParaRPr>
            </a:p>
          </p:txBody>
        </p:sp>
        <p:sp>
          <p:nvSpPr>
            <p:cNvPr id="8" name="Right Arrow 7"/>
            <p:cNvSpPr/>
            <p:nvPr/>
          </p:nvSpPr>
          <p:spPr bwMode="auto">
            <a:xfrm>
              <a:off x="4635234" y="4044591"/>
              <a:ext cx="398734" cy="500066"/>
            </a:xfrm>
            <a:prstGeom prst="rightArrow">
              <a:avLst/>
            </a:prstGeom>
            <a:solidFill>
              <a:schemeClr val="tx1">
                <a:lumMod val="65000"/>
                <a:lumOff val="35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30000">
                <a:ln>
                  <a:noFill/>
                </a:ln>
                <a:solidFill>
                  <a:srgbClr val="4D4D4D"/>
                </a:solidFill>
                <a:effectLst/>
                <a:latin typeface="Calibri"/>
                <a:cs typeface="Calibri"/>
              </a:endParaRPr>
            </a:p>
          </p:txBody>
        </p:sp>
        <p:sp>
          <p:nvSpPr>
            <p:cNvPr id="9" name="Right Arrow 8"/>
            <p:cNvSpPr/>
            <p:nvPr/>
          </p:nvSpPr>
          <p:spPr bwMode="auto">
            <a:xfrm>
              <a:off x="6562449" y="4044591"/>
              <a:ext cx="398734" cy="500066"/>
            </a:xfrm>
            <a:prstGeom prst="rightArrow">
              <a:avLst/>
            </a:prstGeom>
            <a:solidFill>
              <a:schemeClr val="tx1">
                <a:lumMod val="65000"/>
                <a:lumOff val="35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30000">
                <a:ln>
                  <a:noFill/>
                </a:ln>
                <a:solidFill>
                  <a:srgbClr val="4D4D4D"/>
                </a:solidFill>
                <a:effectLst/>
                <a:latin typeface="Calibri"/>
                <a:cs typeface="Calibri"/>
              </a:endParaRPr>
            </a:p>
          </p:txBody>
        </p:sp>
      </p:grpSp>
      <p:sp>
        <p:nvSpPr>
          <p:cNvPr id="11" name="Slide Number Placeholder 10">
            <a:extLst>
              <a:ext uri="{FF2B5EF4-FFF2-40B4-BE49-F238E27FC236}">
                <a16:creationId xmlns:a16="http://schemas.microsoft.com/office/drawing/2014/main" id="{04E03FE5-EDC0-CE41-85D2-870026956D33}"/>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44</a:t>
            </a:fld>
            <a:endParaRPr lang="en-US"/>
          </a:p>
        </p:txBody>
      </p:sp>
    </p:spTree>
    <p:extLst>
      <p:ext uri="{BB962C8B-B14F-4D97-AF65-F5344CB8AC3E}">
        <p14:creationId xmlns:p14="http://schemas.microsoft.com/office/powerpoint/2010/main" val="371589238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1214414" y="1600130"/>
            <a:ext cx="3993327" cy="2731389"/>
            <a:chOff x="314325" y="1887538"/>
            <a:chExt cx="2687051" cy="1837912"/>
          </a:xfrm>
        </p:grpSpPr>
        <p:sp>
          <p:nvSpPr>
            <p:cNvPr id="439320" name="Rectangle 24"/>
            <p:cNvSpPr>
              <a:spLocks noChangeArrowheads="1"/>
            </p:cNvSpPr>
            <p:nvPr/>
          </p:nvSpPr>
          <p:spPr bwMode="auto">
            <a:xfrm>
              <a:off x="314325" y="1987550"/>
              <a:ext cx="2634032" cy="1737900"/>
            </a:xfrm>
            <a:prstGeom prst="rect">
              <a:avLst/>
            </a:prstGeom>
            <a:noFill/>
            <a:ln w="12700">
              <a:noFill/>
              <a:miter lim="800000"/>
              <a:headEnd/>
              <a:tailEnd/>
            </a:ln>
            <a:effectLst/>
          </p:spPr>
          <p:txBody>
            <a:bodyPr wrap="none" lIns="90488" tIns="44450" rIns="90488" bIns="44450">
              <a:spAutoFit/>
            </a:bodyPr>
            <a:lstStyle/>
            <a:p>
              <a:pPr eaLnBrk="0" hangingPunct="0"/>
              <a:r>
                <a:rPr lang="en-GB" sz="1800" baseline="0" dirty="0">
                  <a:solidFill>
                    <a:srgbClr val="C00000"/>
                  </a:solidFill>
                  <a:latin typeface="Calibri"/>
                  <a:cs typeface="Calibri"/>
                </a:rPr>
                <a:t>Isotope	</a:t>
              </a:r>
              <a:r>
                <a:rPr lang="en-GB" sz="1800" baseline="0" dirty="0">
                  <a:latin typeface="Calibri"/>
                  <a:cs typeface="Calibri"/>
                </a:rPr>
                <a:t>		</a:t>
              </a:r>
              <a:r>
                <a:rPr lang="en-GB" sz="1800" baseline="0" dirty="0">
                  <a:solidFill>
                    <a:srgbClr val="C00000"/>
                  </a:solidFill>
                  <a:latin typeface="Calibri"/>
                  <a:cs typeface="Calibri"/>
                </a:rPr>
                <a:t>Half-life</a:t>
              </a:r>
            </a:p>
            <a:p>
              <a:pPr eaLnBrk="0" hangingPunct="0"/>
              <a:endParaRPr lang="en-GB" sz="1800" baseline="0" dirty="0">
                <a:latin typeface="Calibri"/>
                <a:cs typeface="Calibri"/>
              </a:endParaRPr>
            </a:p>
            <a:p>
              <a:pPr eaLnBrk="0" hangingPunct="0"/>
              <a:r>
                <a:rPr lang="en-GB" sz="1800" b="1" baseline="0" dirty="0">
                  <a:latin typeface="Calibri"/>
                  <a:cs typeface="Calibri"/>
                </a:rPr>
                <a:t>Carbon-11		  20  min</a:t>
              </a:r>
            </a:p>
            <a:p>
              <a:pPr eaLnBrk="0" hangingPunct="0"/>
              <a:r>
                <a:rPr lang="en-GB" sz="1800" baseline="0" dirty="0">
                  <a:latin typeface="Calibri"/>
                  <a:cs typeface="Calibri"/>
                </a:rPr>
                <a:t>Nitrogen-13		  10  min</a:t>
              </a:r>
            </a:p>
            <a:p>
              <a:pPr eaLnBrk="0" hangingPunct="0"/>
              <a:r>
                <a:rPr lang="en-GB" sz="1800" baseline="0" dirty="0">
                  <a:latin typeface="Calibri"/>
                  <a:cs typeface="Calibri"/>
                </a:rPr>
                <a:t>Oxygen-15		    2  min</a:t>
              </a:r>
            </a:p>
            <a:p>
              <a:pPr eaLnBrk="0" hangingPunct="0"/>
              <a:r>
                <a:rPr lang="en-GB" sz="1800" b="1" u="sng" baseline="0" dirty="0">
                  <a:latin typeface="Calibri"/>
                  <a:cs typeface="Calibri"/>
                </a:rPr>
                <a:t>Fluorine-18</a:t>
              </a:r>
              <a:r>
                <a:rPr lang="en-GB" sz="1800" b="1" baseline="0" dirty="0">
                  <a:latin typeface="Calibri"/>
                  <a:cs typeface="Calibri"/>
                </a:rPr>
                <a:t>		110  min</a:t>
              </a:r>
            </a:p>
            <a:p>
              <a:pPr eaLnBrk="0" hangingPunct="0"/>
              <a:r>
                <a:rPr lang="en-GB" sz="1800" baseline="0" dirty="0">
                  <a:latin typeface="Calibri"/>
                  <a:cs typeface="Calibri"/>
                </a:rPr>
                <a:t>Gallium-68		  68  min</a:t>
              </a:r>
            </a:p>
            <a:p>
              <a:pPr eaLnBrk="0" hangingPunct="0"/>
              <a:r>
                <a:rPr lang="en-GB" sz="1800" baseline="0" dirty="0">
                  <a:latin typeface="Calibri"/>
                  <a:cs typeface="Calibri"/>
                </a:rPr>
                <a:t>Rubidium-82		1.25 min</a:t>
              </a:r>
            </a:p>
            <a:p>
              <a:endParaRPr lang="en-GB" sz="1800" baseline="0" dirty="0">
                <a:latin typeface="Calibri"/>
                <a:cs typeface="Calibri"/>
              </a:endParaRPr>
            </a:p>
          </p:txBody>
        </p:sp>
        <p:sp>
          <p:nvSpPr>
            <p:cNvPr id="439321" name="Line 25"/>
            <p:cNvSpPr>
              <a:spLocks noChangeShapeType="1"/>
            </p:cNvSpPr>
            <p:nvPr/>
          </p:nvSpPr>
          <p:spPr bwMode="auto">
            <a:xfrm>
              <a:off x="336750" y="2320164"/>
              <a:ext cx="2664626" cy="0"/>
            </a:xfrm>
            <a:prstGeom prst="line">
              <a:avLst/>
            </a:prstGeom>
            <a:noFill/>
            <a:ln w="12700">
              <a:solidFill>
                <a:schemeClr val="tx1"/>
              </a:solidFill>
              <a:round/>
              <a:headEnd/>
              <a:tailEnd/>
            </a:ln>
            <a:effectLst/>
          </p:spPr>
          <p:txBody>
            <a:bodyPr wrap="none" anchor="ctr"/>
            <a:lstStyle/>
            <a:p>
              <a:endParaRPr lang="en-US" sz="1800" baseline="0">
                <a:latin typeface="Calibri"/>
                <a:cs typeface="Calibri"/>
              </a:endParaRPr>
            </a:p>
          </p:txBody>
        </p:sp>
        <p:sp>
          <p:nvSpPr>
            <p:cNvPr id="439322" name="Line 26"/>
            <p:cNvSpPr>
              <a:spLocks noChangeShapeType="1"/>
            </p:cNvSpPr>
            <p:nvPr/>
          </p:nvSpPr>
          <p:spPr bwMode="auto">
            <a:xfrm flipV="1">
              <a:off x="336242" y="3618043"/>
              <a:ext cx="2664626" cy="0"/>
            </a:xfrm>
            <a:prstGeom prst="line">
              <a:avLst/>
            </a:prstGeom>
            <a:noFill/>
            <a:ln w="12700">
              <a:solidFill>
                <a:schemeClr val="tx1"/>
              </a:solidFill>
              <a:round/>
              <a:headEnd/>
              <a:tailEnd/>
            </a:ln>
            <a:effectLst/>
          </p:spPr>
          <p:txBody>
            <a:bodyPr wrap="none" anchor="ctr"/>
            <a:lstStyle/>
            <a:p>
              <a:endParaRPr lang="en-US" sz="1800" baseline="0">
                <a:latin typeface="Calibri"/>
                <a:cs typeface="Calibri"/>
              </a:endParaRPr>
            </a:p>
          </p:txBody>
        </p:sp>
        <p:sp>
          <p:nvSpPr>
            <p:cNvPr id="439323" name="Line 27"/>
            <p:cNvSpPr>
              <a:spLocks noChangeShapeType="1"/>
            </p:cNvSpPr>
            <p:nvPr/>
          </p:nvSpPr>
          <p:spPr bwMode="auto">
            <a:xfrm>
              <a:off x="327225" y="1887538"/>
              <a:ext cx="2664626" cy="0"/>
            </a:xfrm>
            <a:prstGeom prst="line">
              <a:avLst/>
            </a:prstGeom>
            <a:noFill/>
            <a:ln w="12700">
              <a:solidFill>
                <a:schemeClr val="tx1"/>
              </a:solidFill>
              <a:round/>
              <a:headEnd/>
              <a:tailEnd/>
            </a:ln>
            <a:effectLst/>
          </p:spPr>
          <p:txBody>
            <a:bodyPr wrap="none" anchor="ctr"/>
            <a:lstStyle/>
            <a:p>
              <a:endParaRPr lang="en-US" sz="1800" baseline="0">
                <a:latin typeface="Calibri"/>
                <a:cs typeface="Calibri"/>
              </a:endParaRPr>
            </a:p>
          </p:txBody>
        </p:sp>
      </p:grpSp>
      <p:sp>
        <p:nvSpPr>
          <p:cNvPr id="31" name="Title 30"/>
          <p:cNvSpPr>
            <a:spLocks noGrp="1"/>
          </p:cNvSpPr>
          <p:nvPr>
            <p:ph type="title"/>
          </p:nvPr>
        </p:nvSpPr>
        <p:spPr/>
        <p:txBody>
          <a:bodyPr/>
          <a:lstStyle/>
          <a:p>
            <a:r>
              <a:rPr lang="de-CH" dirty="0">
                <a:latin typeface="Calibri"/>
                <a:cs typeface="Calibri"/>
              </a:rPr>
              <a:t>PET – Positron Emission</a:t>
            </a:r>
            <a:endParaRPr lang="en-US" dirty="0">
              <a:latin typeface="Calibri"/>
              <a:cs typeface="Calibri"/>
            </a:endParaRPr>
          </a:p>
        </p:txBody>
      </p:sp>
      <p:pic>
        <p:nvPicPr>
          <p:cNvPr id="32" name="Picture 31" descr="fdg.gif"/>
          <p:cNvPicPr>
            <a:picLocks noChangeAspect="1"/>
          </p:cNvPicPr>
          <p:nvPr/>
        </p:nvPicPr>
        <p:blipFill>
          <a:blip r:embed="rId2"/>
          <a:stretch>
            <a:fillRect/>
          </a:stretch>
        </p:blipFill>
        <p:spPr>
          <a:xfrm>
            <a:off x="5500694" y="1357298"/>
            <a:ext cx="2941918" cy="2928958"/>
          </a:xfrm>
          <a:prstGeom prst="rect">
            <a:avLst/>
          </a:prstGeom>
        </p:spPr>
      </p:pic>
      <p:sp>
        <p:nvSpPr>
          <p:cNvPr id="34" name="Rectangle 33"/>
          <p:cNvSpPr/>
          <p:nvPr/>
        </p:nvSpPr>
        <p:spPr>
          <a:xfrm>
            <a:off x="4786314" y="5600658"/>
            <a:ext cx="1102994" cy="400110"/>
          </a:xfrm>
          <a:prstGeom prst="rect">
            <a:avLst/>
          </a:prstGeom>
        </p:spPr>
        <p:txBody>
          <a:bodyPr wrap="none">
            <a:spAutoFit/>
          </a:bodyPr>
          <a:lstStyle/>
          <a:p>
            <a:r>
              <a:rPr lang="en-GB" baseline="0" dirty="0">
                <a:solidFill>
                  <a:srgbClr val="C00000"/>
                </a:solidFill>
                <a:latin typeface="Calibri"/>
                <a:cs typeface="Calibri"/>
              </a:rPr>
              <a:t>Positron</a:t>
            </a:r>
            <a:endParaRPr lang="en-US" dirty="0">
              <a:latin typeface="Calibri"/>
              <a:cs typeface="Calibri"/>
            </a:endParaRPr>
          </a:p>
        </p:txBody>
      </p:sp>
      <p:sp>
        <p:nvSpPr>
          <p:cNvPr id="35" name="Oval 6"/>
          <p:cNvSpPr>
            <a:spLocks noChangeArrowheads="1"/>
          </p:cNvSpPr>
          <p:nvPr/>
        </p:nvSpPr>
        <p:spPr bwMode="auto">
          <a:xfrm>
            <a:off x="4929190" y="4643446"/>
            <a:ext cx="785818" cy="785818"/>
          </a:xfrm>
          <a:prstGeom prst="ellipse">
            <a:avLst/>
          </a:prstGeom>
          <a:noFill/>
          <a:ln w="76200" cap="rnd">
            <a:solidFill>
              <a:srgbClr val="CC0000"/>
            </a:solidFill>
            <a:prstDash val="sysDot"/>
            <a:round/>
            <a:headEnd/>
            <a:tailEnd/>
          </a:ln>
        </p:spPr>
        <p:txBody>
          <a:bodyPr wrap="none" anchor="ctr"/>
          <a:lstStyle/>
          <a:p>
            <a:endParaRPr lang="en-US">
              <a:latin typeface="Calibri"/>
              <a:cs typeface="Calibri"/>
            </a:endParaRPr>
          </a:p>
        </p:txBody>
      </p:sp>
      <p:sp>
        <p:nvSpPr>
          <p:cNvPr id="36" name="Rectangle 35"/>
          <p:cNvSpPr/>
          <p:nvPr/>
        </p:nvSpPr>
        <p:spPr>
          <a:xfrm>
            <a:off x="5857884" y="3929066"/>
            <a:ext cx="2495748" cy="338554"/>
          </a:xfrm>
          <a:prstGeom prst="rect">
            <a:avLst/>
          </a:prstGeom>
          <a:solidFill>
            <a:schemeClr val="bg1"/>
          </a:solidFill>
        </p:spPr>
        <p:txBody>
          <a:bodyPr wrap="none">
            <a:spAutoFit/>
          </a:bodyPr>
          <a:lstStyle/>
          <a:p>
            <a:r>
              <a:rPr lang="en-GB" sz="1600" baseline="0" dirty="0" err="1">
                <a:solidFill>
                  <a:schemeClr val="tx1">
                    <a:lumMod val="75000"/>
                    <a:lumOff val="25000"/>
                  </a:schemeClr>
                </a:solidFill>
                <a:latin typeface="Calibri"/>
                <a:cs typeface="Calibri"/>
              </a:rPr>
              <a:t>Fluorodeoxyglucose</a:t>
            </a:r>
            <a:r>
              <a:rPr lang="en-GB" sz="1600" baseline="0" dirty="0">
                <a:solidFill>
                  <a:schemeClr val="tx1">
                    <a:lumMod val="75000"/>
                    <a:lumOff val="25000"/>
                  </a:schemeClr>
                </a:solidFill>
                <a:latin typeface="Calibri"/>
                <a:cs typeface="Calibri"/>
              </a:rPr>
              <a:t> (FDG)</a:t>
            </a:r>
            <a:endParaRPr lang="en-US" sz="1600" dirty="0">
              <a:solidFill>
                <a:schemeClr val="tx1">
                  <a:lumMod val="75000"/>
                  <a:lumOff val="25000"/>
                </a:schemeClr>
              </a:solidFill>
              <a:latin typeface="Calibri"/>
              <a:cs typeface="Calibri"/>
            </a:endParaRPr>
          </a:p>
        </p:txBody>
      </p:sp>
      <mc:AlternateContent xmlns:mc="http://schemas.openxmlformats.org/markup-compatibility/2006" xmlns:a14="http://schemas.microsoft.com/office/drawing/2010/main">
        <mc:Choice Requires="a14">
          <p:sp>
            <p:nvSpPr>
              <p:cNvPr id="3" name="TextBox 2"/>
              <p:cNvSpPr txBox="1"/>
              <p:nvPr/>
            </p:nvSpPr>
            <p:spPr>
              <a:xfrm>
                <a:off x="2927433" y="4746302"/>
                <a:ext cx="3373552" cy="554906"/>
              </a:xfrm>
              <a:prstGeom prst="rect">
                <a:avLst/>
              </a:prstGeom>
              <a:noFill/>
              <a:ln>
                <a:solidFill>
                  <a:schemeClr val="bg1">
                    <a:lumMod val="50000"/>
                  </a:schemeClr>
                </a:solidFill>
              </a:ln>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Pre>
                        <m:sPrePr>
                          <m:ctrlPr>
                            <a:rPr lang="mr-IN" sz="3000" i="1" baseline="0" smtClean="0">
                              <a:latin typeface="Cambria Math" panose="02040503050406030204" pitchFamily="18" charset="0"/>
                              <a:ea typeface="Calibri" charset="0"/>
                              <a:cs typeface="Calibri" charset="0"/>
                            </a:rPr>
                          </m:ctrlPr>
                        </m:sPrePr>
                        <m:sub>
                          <m:r>
                            <a:rPr lang="de-CH" sz="3000" b="1" i="0" baseline="0" smtClean="0">
                              <a:latin typeface="Cambria Math" charset="0"/>
                              <a:ea typeface="Calibri" charset="0"/>
                              <a:cs typeface="Calibri" charset="0"/>
                            </a:rPr>
                            <m:t>𝐙</m:t>
                          </m:r>
                        </m:sub>
                        <m:sup>
                          <m:r>
                            <a:rPr lang="de-CH" sz="3000" b="1" i="0" baseline="0" smtClean="0">
                              <a:latin typeface="Cambria Math" charset="0"/>
                              <a:ea typeface="Calibri" charset="0"/>
                              <a:cs typeface="Calibri" charset="0"/>
                            </a:rPr>
                            <m:t>𝐀</m:t>
                          </m:r>
                        </m:sup>
                        <m:e>
                          <m:r>
                            <a:rPr lang="de-CH" sz="3000" b="1" i="0" baseline="0" smtClean="0">
                              <a:latin typeface="Cambria Math" charset="0"/>
                              <a:ea typeface="Calibri" charset="0"/>
                              <a:cs typeface="Calibri" charset="0"/>
                            </a:rPr>
                            <m:t>𝐗</m:t>
                          </m:r>
                        </m:e>
                      </m:sPre>
                      <m:r>
                        <a:rPr lang="is-IS" sz="3000" i="0" baseline="0" smtClean="0">
                          <a:latin typeface="Cambria Math" charset="0"/>
                          <a:ea typeface="Calibri" charset="0"/>
                          <a:cs typeface="Calibri" charset="0"/>
                        </a:rPr>
                        <m:t>→</m:t>
                      </m:r>
                      <m:sPre>
                        <m:sPrePr>
                          <m:ctrlPr>
                            <a:rPr lang="mr-IN" sz="3000" i="1" baseline="0" smtClean="0">
                              <a:latin typeface="Cambria Math" panose="02040503050406030204" pitchFamily="18" charset="0"/>
                              <a:ea typeface="Calibri" charset="0"/>
                              <a:cs typeface="Calibri" charset="0"/>
                            </a:rPr>
                          </m:ctrlPr>
                        </m:sPrePr>
                        <m:sub>
                          <m:r>
                            <m:rPr>
                              <m:sty m:val="p"/>
                            </m:rPr>
                            <a:rPr lang="de-CH" sz="3000" i="0" baseline="0">
                              <a:latin typeface="Cambria Math" charset="0"/>
                              <a:ea typeface="Calibri" charset="0"/>
                              <a:cs typeface="Calibri" charset="0"/>
                            </a:rPr>
                            <m:t>Z</m:t>
                          </m:r>
                          <m:r>
                            <a:rPr lang="de-CH" sz="3000" b="1" i="0" baseline="0" smtClean="0">
                              <a:latin typeface="Cambria Math" charset="0"/>
                              <a:ea typeface="Calibri" charset="0"/>
                              <a:cs typeface="Calibri" charset="0"/>
                            </a:rPr>
                            <m:t>−</m:t>
                          </m:r>
                          <m:r>
                            <a:rPr lang="de-CH" sz="3000" b="1" i="0" baseline="0" smtClean="0">
                              <a:latin typeface="Cambria Math" charset="0"/>
                              <a:ea typeface="Calibri" charset="0"/>
                              <a:cs typeface="Calibri" charset="0"/>
                            </a:rPr>
                            <m:t>𝟏</m:t>
                          </m:r>
                        </m:sub>
                        <m:sup>
                          <m:r>
                            <m:rPr>
                              <m:sty m:val="p"/>
                            </m:rPr>
                            <a:rPr lang="de-CH" sz="3000" i="0" baseline="0">
                              <a:latin typeface="Cambria Math" charset="0"/>
                              <a:ea typeface="Calibri" charset="0"/>
                              <a:cs typeface="Calibri" charset="0"/>
                            </a:rPr>
                            <m:t>A</m:t>
                          </m:r>
                        </m:sup>
                        <m:e>
                          <m:r>
                            <a:rPr lang="de-CH" sz="3000" b="1" i="0" baseline="0" smtClean="0">
                              <a:latin typeface="Cambria Math" charset="0"/>
                              <a:ea typeface="Calibri" charset="0"/>
                              <a:cs typeface="Calibri" charset="0"/>
                            </a:rPr>
                            <m:t>𝐘</m:t>
                          </m:r>
                        </m:e>
                      </m:sPre>
                      <m:r>
                        <a:rPr lang="de-CH" sz="3000" b="1" i="0" baseline="0" smtClean="0">
                          <a:latin typeface="Cambria Math" charset="0"/>
                          <a:ea typeface="Calibri" charset="0"/>
                          <a:cs typeface="Calibri" charset="0"/>
                        </a:rPr>
                        <m:t>+</m:t>
                      </m:r>
                      <m:sSup>
                        <m:sSupPr>
                          <m:ctrlPr>
                            <a:rPr lang="de-CH" sz="3000" b="1" i="1" baseline="0" smtClean="0">
                              <a:latin typeface="Cambria Math" panose="02040503050406030204" pitchFamily="18" charset="0"/>
                              <a:ea typeface="Calibri" charset="0"/>
                              <a:cs typeface="Calibri" charset="0"/>
                            </a:rPr>
                          </m:ctrlPr>
                        </m:sSupPr>
                        <m:e>
                          <m:r>
                            <a:rPr lang="de-CH" sz="3000" b="1" i="0" baseline="0" smtClean="0">
                              <a:latin typeface="Cambria Math" charset="0"/>
                              <a:ea typeface="Calibri" charset="0"/>
                              <a:cs typeface="Calibri" charset="0"/>
                            </a:rPr>
                            <m:t>𝐞</m:t>
                          </m:r>
                        </m:e>
                        <m:sup>
                          <m:r>
                            <a:rPr lang="de-CH" sz="3000" b="1" i="0" baseline="0" smtClean="0">
                              <a:latin typeface="Cambria Math" charset="0"/>
                              <a:ea typeface="Calibri" charset="0"/>
                              <a:cs typeface="Calibri" charset="0"/>
                            </a:rPr>
                            <m:t>+</m:t>
                          </m:r>
                        </m:sup>
                      </m:sSup>
                      <m:r>
                        <a:rPr lang="de-CH" sz="3000" b="1" i="0" baseline="0" smtClean="0">
                          <a:latin typeface="Cambria Math" charset="0"/>
                          <a:ea typeface="Calibri" charset="0"/>
                          <a:cs typeface="Calibri" charset="0"/>
                        </a:rPr>
                        <m:t>+</m:t>
                      </m:r>
                      <m:r>
                        <a:rPr lang="de-CH" sz="3000" b="1" i="0" baseline="0" smtClean="0">
                          <a:latin typeface="Cambria Math" charset="0"/>
                          <a:ea typeface="Calibri" charset="0"/>
                          <a:cs typeface="Calibri" charset="0"/>
                        </a:rPr>
                        <m:t>𝛎</m:t>
                      </m:r>
                    </m:oMath>
                  </m:oMathPara>
                </a14:m>
                <a:endParaRPr lang="en-US" sz="3000" dirty="0">
                  <a:latin typeface="Calibri" charset="0"/>
                  <a:ea typeface="Calibri" charset="0"/>
                  <a:cs typeface="Calibri"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2927433" y="4746302"/>
                <a:ext cx="3373552" cy="554906"/>
              </a:xfrm>
              <a:prstGeom prst="rect">
                <a:avLst/>
              </a:prstGeom>
              <a:blipFill rotWithShape="0">
                <a:blip r:embed="rId3"/>
                <a:stretch>
                  <a:fillRect/>
                </a:stretch>
              </a:blipFill>
              <a:ln>
                <a:solidFill>
                  <a:schemeClr val="bg1">
                    <a:lumMod val="50000"/>
                  </a:schemeClr>
                </a:solidFill>
              </a:ln>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73DCCCD-D050-8749-B9E0-E2AFAC3E8628}"/>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45</a:t>
            </a:fld>
            <a:endParaRPr lang="en-US"/>
          </a:p>
        </p:txBody>
      </p:sp>
    </p:spTree>
    <p:extLst>
      <p:ext uri="{BB962C8B-B14F-4D97-AF65-F5344CB8AC3E}">
        <p14:creationId xmlns:p14="http://schemas.microsoft.com/office/powerpoint/2010/main" val="214872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Rectangle 2"/>
          <p:cNvSpPr>
            <a:spLocks noChangeArrowheads="1"/>
          </p:cNvSpPr>
          <p:nvPr/>
        </p:nvSpPr>
        <p:spPr bwMode="auto">
          <a:xfrm>
            <a:off x="323850" y="2205038"/>
            <a:ext cx="8424863" cy="2232025"/>
          </a:xfrm>
          <a:prstGeom prst="rect">
            <a:avLst/>
          </a:prstGeom>
          <a:noFill/>
          <a:ln w="9525">
            <a:noFill/>
            <a:miter lim="800000"/>
            <a:headEnd/>
            <a:tailEnd/>
          </a:ln>
          <a:effectLst/>
        </p:spPr>
        <p:txBody>
          <a:bodyPr lIns="0" tIns="72000" rIns="0" bIns="72000" anchor="ctr" anchorCtr="1"/>
          <a:lstStyle/>
          <a:p>
            <a:pPr algn="ctr">
              <a:defRPr/>
            </a:pPr>
            <a:r>
              <a:rPr lang="en-US" sz="5400" b="1" baseline="0" dirty="0">
                <a:solidFill>
                  <a:srgbClr val="2A6AB3"/>
                </a:solidFill>
                <a:effectLst>
                  <a:outerShdw blurRad="38100" dist="38100" dir="2700000" algn="tl">
                    <a:srgbClr val="C0C0C0"/>
                  </a:outerShdw>
                </a:effectLst>
                <a:latin typeface="Calibri"/>
                <a:cs typeface="Calibri"/>
              </a:rPr>
              <a:t>Positron Annihilation</a:t>
            </a:r>
            <a:endParaRPr lang="en-US" sz="5400" b="1" baseline="0" dirty="0">
              <a:solidFill>
                <a:srgbClr val="2A6AB3"/>
              </a:solidFill>
              <a:latin typeface="Calibri"/>
              <a:cs typeface="Calibri"/>
            </a:endParaRPr>
          </a:p>
        </p:txBody>
      </p:sp>
      <p:grpSp>
        <p:nvGrpSpPr>
          <p:cNvPr id="2" name="Group 9"/>
          <p:cNvGrpSpPr/>
          <p:nvPr/>
        </p:nvGrpSpPr>
        <p:grpSpPr>
          <a:xfrm>
            <a:off x="1500166" y="5072074"/>
            <a:ext cx="6143668" cy="714380"/>
            <a:chOff x="1146310" y="3901715"/>
            <a:chExt cx="7354780" cy="810000"/>
          </a:xfrm>
        </p:grpSpPr>
        <p:sp>
          <p:nvSpPr>
            <p:cNvPr id="3" name="TextBox 2"/>
            <p:cNvSpPr txBox="1"/>
            <p:nvPr/>
          </p:nvSpPr>
          <p:spPr>
            <a:xfrm>
              <a:off x="1146310" y="3901715"/>
              <a:ext cx="1539907" cy="810000"/>
            </a:xfrm>
            <a:prstGeom prst="roundRect">
              <a:avLst/>
            </a:prstGeom>
            <a:solidFill>
              <a:schemeClr val="bg1">
                <a:lumMod val="65000"/>
                <a:alpha val="69804"/>
              </a:schemeClr>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chemeClr val="tx1"/>
                  </a:solidFill>
                  <a:latin typeface="Calibri"/>
                  <a:cs typeface="Calibri"/>
                </a:rPr>
                <a:t>Probe</a:t>
              </a:r>
              <a:endParaRPr lang="en-US" sz="1600" baseline="0" dirty="0">
                <a:solidFill>
                  <a:schemeClr val="tx1"/>
                </a:solidFill>
                <a:latin typeface="Calibri"/>
                <a:cs typeface="Calibri"/>
              </a:endParaRPr>
            </a:p>
          </p:txBody>
        </p:sp>
        <p:sp>
          <p:nvSpPr>
            <p:cNvPr id="4" name="TextBox 3"/>
            <p:cNvSpPr txBox="1"/>
            <p:nvPr/>
          </p:nvSpPr>
          <p:spPr>
            <a:xfrm>
              <a:off x="3071802" y="3901715"/>
              <a:ext cx="1539907" cy="810000"/>
            </a:xfrm>
            <a:prstGeom prst="roundRect">
              <a:avLst/>
            </a:prstGeom>
            <a:solidFill>
              <a:srgbClr val="C00000">
                <a:alpha val="69804"/>
              </a:srgbClr>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chemeClr val="bg1"/>
                  </a:solidFill>
                  <a:latin typeface="Calibri"/>
                  <a:cs typeface="Calibri"/>
                </a:rPr>
                <a:t>Matter</a:t>
              </a:r>
              <a:br>
                <a:rPr lang="de-CH" sz="1600" baseline="0" dirty="0">
                  <a:solidFill>
                    <a:schemeClr val="bg1"/>
                  </a:solidFill>
                  <a:latin typeface="Calibri"/>
                  <a:cs typeface="Calibri"/>
                </a:rPr>
              </a:br>
              <a:r>
                <a:rPr lang="de-CH" sz="1600" baseline="0" dirty="0">
                  <a:solidFill>
                    <a:schemeClr val="bg1"/>
                  </a:solidFill>
                  <a:latin typeface="Calibri"/>
                  <a:cs typeface="Calibri"/>
                </a:rPr>
                <a:t>interaction</a:t>
              </a:r>
              <a:endParaRPr lang="en-US" sz="1600" baseline="0" dirty="0">
                <a:solidFill>
                  <a:schemeClr val="bg1"/>
                </a:solidFill>
                <a:latin typeface="Calibri"/>
                <a:cs typeface="Calibri"/>
              </a:endParaRPr>
            </a:p>
          </p:txBody>
        </p:sp>
        <p:sp>
          <p:nvSpPr>
            <p:cNvPr id="5" name="TextBox 4"/>
            <p:cNvSpPr txBox="1"/>
            <p:nvPr/>
          </p:nvSpPr>
          <p:spPr>
            <a:xfrm>
              <a:off x="5022541" y="3901715"/>
              <a:ext cx="1539907" cy="810000"/>
            </a:xfrm>
            <a:prstGeom prst="roundRect">
              <a:avLst/>
            </a:prstGeom>
            <a:solidFill>
              <a:schemeClr val="bg1">
                <a:lumMod val="65000"/>
                <a:alpha val="69804"/>
              </a:schemeClr>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chemeClr val="tx1"/>
                  </a:solidFill>
                  <a:latin typeface="Calibri"/>
                  <a:cs typeface="Calibri"/>
                </a:rPr>
                <a:t>Detection</a:t>
              </a:r>
              <a:endParaRPr lang="en-US" sz="1600" baseline="0" dirty="0">
                <a:solidFill>
                  <a:schemeClr val="tx1"/>
                </a:solidFill>
                <a:latin typeface="Calibri"/>
                <a:cs typeface="Calibri"/>
              </a:endParaRPr>
            </a:p>
          </p:txBody>
        </p:sp>
        <p:sp>
          <p:nvSpPr>
            <p:cNvPr id="6" name="TextBox 5"/>
            <p:cNvSpPr txBox="1"/>
            <p:nvPr/>
          </p:nvSpPr>
          <p:spPr>
            <a:xfrm>
              <a:off x="6961183" y="3901715"/>
              <a:ext cx="1539907" cy="810000"/>
            </a:xfrm>
            <a:prstGeom prst="roundRect">
              <a:avLst/>
            </a:prstGeom>
            <a:solidFill>
              <a:schemeClr val="bg1">
                <a:lumMod val="75000"/>
              </a:schemeClr>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rgbClr val="292929"/>
                  </a:solidFill>
                  <a:latin typeface="Calibri"/>
                  <a:cs typeface="Calibri"/>
                </a:rPr>
                <a:t>Image</a:t>
              </a:r>
              <a:br>
                <a:rPr lang="de-CH" sz="1600" baseline="0" dirty="0">
                  <a:solidFill>
                    <a:srgbClr val="292929"/>
                  </a:solidFill>
                  <a:latin typeface="Calibri"/>
                  <a:cs typeface="Calibri"/>
                </a:rPr>
              </a:br>
              <a:r>
                <a:rPr lang="de-CH" sz="1600" baseline="0" dirty="0">
                  <a:solidFill>
                    <a:srgbClr val="292929"/>
                  </a:solidFill>
                  <a:latin typeface="Calibri"/>
                  <a:cs typeface="Calibri"/>
                </a:rPr>
                <a:t>production</a:t>
              </a:r>
              <a:endParaRPr lang="en-US" sz="1600" baseline="0" dirty="0">
                <a:solidFill>
                  <a:srgbClr val="292929"/>
                </a:solidFill>
                <a:latin typeface="Calibri"/>
                <a:cs typeface="Calibri"/>
              </a:endParaRPr>
            </a:p>
          </p:txBody>
        </p:sp>
        <p:sp>
          <p:nvSpPr>
            <p:cNvPr id="7" name="Right Arrow 6"/>
            <p:cNvSpPr/>
            <p:nvPr/>
          </p:nvSpPr>
          <p:spPr bwMode="auto">
            <a:xfrm>
              <a:off x="2708019" y="4044591"/>
              <a:ext cx="398734" cy="500066"/>
            </a:xfrm>
            <a:prstGeom prst="rightArrow">
              <a:avLst/>
            </a:prstGeom>
            <a:solidFill>
              <a:schemeClr val="tx1">
                <a:lumMod val="65000"/>
                <a:lumOff val="35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30000">
                <a:ln>
                  <a:noFill/>
                </a:ln>
                <a:solidFill>
                  <a:srgbClr val="4D4D4D"/>
                </a:solidFill>
                <a:effectLst/>
                <a:latin typeface="Calibri"/>
                <a:cs typeface="Calibri"/>
              </a:endParaRPr>
            </a:p>
          </p:txBody>
        </p:sp>
        <p:sp>
          <p:nvSpPr>
            <p:cNvPr id="8" name="Right Arrow 7"/>
            <p:cNvSpPr/>
            <p:nvPr/>
          </p:nvSpPr>
          <p:spPr bwMode="auto">
            <a:xfrm>
              <a:off x="4635234" y="4044591"/>
              <a:ext cx="398734" cy="500066"/>
            </a:xfrm>
            <a:prstGeom prst="rightArrow">
              <a:avLst/>
            </a:prstGeom>
            <a:solidFill>
              <a:schemeClr val="tx1">
                <a:lumMod val="65000"/>
                <a:lumOff val="35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30000">
                <a:ln>
                  <a:noFill/>
                </a:ln>
                <a:solidFill>
                  <a:srgbClr val="4D4D4D"/>
                </a:solidFill>
                <a:effectLst/>
                <a:latin typeface="Calibri"/>
                <a:cs typeface="Calibri"/>
              </a:endParaRPr>
            </a:p>
          </p:txBody>
        </p:sp>
        <p:sp>
          <p:nvSpPr>
            <p:cNvPr id="9" name="Right Arrow 8"/>
            <p:cNvSpPr/>
            <p:nvPr/>
          </p:nvSpPr>
          <p:spPr bwMode="auto">
            <a:xfrm>
              <a:off x="6562449" y="4044591"/>
              <a:ext cx="398734" cy="500066"/>
            </a:xfrm>
            <a:prstGeom prst="rightArrow">
              <a:avLst/>
            </a:prstGeom>
            <a:solidFill>
              <a:schemeClr val="tx1">
                <a:lumMod val="65000"/>
                <a:lumOff val="35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30000">
                <a:ln>
                  <a:noFill/>
                </a:ln>
                <a:solidFill>
                  <a:srgbClr val="4D4D4D"/>
                </a:solidFill>
                <a:effectLst/>
                <a:latin typeface="Calibri"/>
                <a:cs typeface="Calibri"/>
              </a:endParaRPr>
            </a:p>
          </p:txBody>
        </p:sp>
      </p:grpSp>
      <p:sp>
        <p:nvSpPr>
          <p:cNvPr id="11" name="Slide Number Placeholder 10">
            <a:extLst>
              <a:ext uri="{FF2B5EF4-FFF2-40B4-BE49-F238E27FC236}">
                <a16:creationId xmlns:a16="http://schemas.microsoft.com/office/drawing/2014/main" id="{6F2192BF-58D9-3F4D-89A5-E1D80950A899}"/>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46</a:t>
            </a:fld>
            <a:endParaRPr lang="en-US"/>
          </a:p>
        </p:txBody>
      </p:sp>
    </p:spTree>
    <p:extLst>
      <p:ext uri="{BB962C8B-B14F-4D97-AF65-F5344CB8AC3E}">
        <p14:creationId xmlns:p14="http://schemas.microsoft.com/office/powerpoint/2010/main" val="4816609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9" name="Text Box 3"/>
          <p:cNvSpPr txBox="1">
            <a:spLocks noChangeArrowheads="1"/>
          </p:cNvSpPr>
          <p:nvPr/>
        </p:nvSpPr>
        <p:spPr bwMode="auto">
          <a:xfrm>
            <a:off x="844056" y="5715016"/>
            <a:ext cx="7455887" cy="707886"/>
          </a:xfrm>
          <a:prstGeom prst="rect">
            <a:avLst/>
          </a:prstGeom>
          <a:noFill/>
          <a:ln w="9525">
            <a:noFill/>
            <a:miter lim="800000"/>
            <a:headEnd/>
            <a:tailEnd/>
          </a:ln>
          <a:effectLst/>
        </p:spPr>
        <p:txBody>
          <a:bodyPr wrap="none">
            <a:spAutoFit/>
          </a:bodyPr>
          <a:lstStyle/>
          <a:p>
            <a:pPr algn="ctr" eaLnBrk="0" hangingPunct="0"/>
            <a:r>
              <a:rPr lang="de-CH" sz="2000" baseline="0" dirty="0">
                <a:latin typeface="Calibri"/>
                <a:cs typeface="Calibri"/>
              </a:rPr>
              <a:t>Coincidence detection of </a:t>
            </a:r>
            <a:r>
              <a:rPr lang="de-CH" sz="2000" baseline="0" dirty="0">
                <a:solidFill>
                  <a:srgbClr val="C00000"/>
                </a:solidFill>
                <a:latin typeface="Calibri"/>
                <a:cs typeface="Calibri"/>
              </a:rPr>
              <a:t>two </a:t>
            </a:r>
            <a:r>
              <a:rPr lang="de-CH" sz="2000" baseline="0" dirty="0">
                <a:solidFill>
                  <a:srgbClr val="C00000"/>
                </a:solidFill>
                <a:latin typeface="Symbol" charset="2"/>
                <a:cs typeface="Symbol" charset="2"/>
              </a:rPr>
              <a:t>g</a:t>
            </a:r>
            <a:r>
              <a:rPr lang="de-CH" sz="2000" baseline="0" dirty="0">
                <a:solidFill>
                  <a:srgbClr val="C00000"/>
                </a:solidFill>
                <a:latin typeface="Calibri"/>
                <a:cs typeface="Calibri"/>
              </a:rPr>
              <a:t>-rays </a:t>
            </a:r>
            <a:r>
              <a:rPr lang="de-CH" sz="2000" baseline="0" dirty="0">
                <a:latin typeface="Calibri"/>
                <a:cs typeface="Calibri"/>
              </a:rPr>
              <a:t>gives information on location of </a:t>
            </a:r>
          </a:p>
          <a:p>
            <a:pPr algn="ctr" eaLnBrk="0" hangingPunct="0"/>
            <a:r>
              <a:rPr lang="de-CH" sz="2000" baseline="0" dirty="0">
                <a:latin typeface="Calibri"/>
                <a:cs typeface="Calibri"/>
              </a:rPr>
              <a:t>positron-electron anihilation (</a:t>
            </a:r>
            <a:r>
              <a:rPr lang="de-CH" sz="2000" u="sng" baseline="0" dirty="0">
                <a:latin typeface="Calibri"/>
                <a:cs typeface="Calibri"/>
              </a:rPr>
              <a:t>not</a:t>
            </a:r>
            <a:r>
              <a:rPr lang="de-CH" sz="2000" baseline="0" dirty="0">
                <a:latin typeface="Calibri"/>
                <a:cs typeface="Calibri"/>
              </a:rPr>
              <a:t> on location of radionuclide)</a:t>
            </a:r>
            <a:endParaRPr lang="en-US" sz="2000" baseline="0" dirty="0">
              <a:latin typeface="Calibri"/>
              <a:cs typeface="Calibri"/>
            </a:endParaRPr>
          </a:p>
        </p:txBody>
      </p:sp>
      <p:sp>
        <p:nvSpPr>
          <p:cNvPr id="439300" name="Text Box 4"/>
          <p:cNvSpPr txBox="1">
            <a:spLocks noChangeArrowheads="1"/>
          </p:cNvSpPr>
          <p:nvPr/>
        </p:nvSpPr>
        <p:spPr bwMode="auto">
          <a:xfrm>
            <a:off x="1571604" y="2738126"/>
            <a:ext cx="1750798" cy="1015663"/>
          </a:xfrm>
          <a:prstGeom prst="rect">
            <a:avLst/>
          </a:prstGeom>
          <a:noFill/>
          <a:ln w="9525">
            <a:noFill/>
            <a:miter lim="800000"/>
            <a:headEnd/>
            <a:tailEnd/>
          </a:ln>
          <a:effectLst/>
        </p:spPr>
        <p:txBody>
          <a:bodyPr>
            <a:spAutoFit/>
          </a:bodyPr>
          <a:lstStyle/>
          <a:p>
            <a:pPr algn="r" eaLnBrk="0" hangingPunct="0"/>
            <a:r>
              <a:rPr lang="de-CH" baseline="0">
                <a:latin typeface="Calibri"/>
                <a:cs typeface="Calibri"/>
              </a:rPr>
              <a:t>positron emitting radionuclide</a:t>
            </a:r>
            <a:endParaRPr lang="en-US" baseline="0">
              <a:latin typeface="Calibri"/>
              <a:cs typeface="Calibri"/>
            </a:endParaRPr>
          </a:p>
        </p:txBody>
      </p:sp>
      <p:sp>
        <p:nvSpPr>
          <p:cNvPr id="439301" name="Oval 5"/>
          <p:cNvSpPr>
            <a:spLocks noChangeArrowheads="1"/>
          </p:cNvSpPr>
          <p:nvPr/>
        </p:nvSpPr>
        <p:spPr bwMode="auto">
          <a:xfrm>
            <a:off x="3273109" y="2818454"/>
            <a:ext cx="308535" cy="292104"/>
          </a:xfrm>
          <a:prstGeom prst="ellipse">
            <a:avLst/>
          </a:prstGeom>
          <a:gradFill flip="none" rotWithShape="1">
            <a:gsLst>
              <a:gs pos="0">
                <a:schemeClr val="bg1"/>
              </a:gs>
              <a:gs pos="50000">
                <a:srgbClr val="C00000"/>
              </a:gs>
            </a:gsLst>
            <a:path path="shape">
              <a:fillToRect l="50000" t="50000" r="50000" b="50000"/>
            </a:path>
            <a:tileRect/>
          </a:gradFill>
          <a:ln w="9525">
            <a:noFill/>
            <a:round/>
            <a:headEnd/>
            <a:tailEnd/>
          </a:ln>
          <a:effectLst/>
        </p:spPr>
        <p:txBody>
          <a:bodyPr wrap="none" anchor="ctr"/>
          <a:lstStyle/>
          <a:p>
            <a:endParaRPr lang="en-US" baseline="0">
              <a:latin typeface="Calibri"/>
              <a:cs typeface="Calibri"/>
            </a:endParaRPr>
          </a:p>
        </p:txBody>
      </p:sp>
      <p:sp>
        <p:nvSpPr>
          <p:cNvPr id="439302" name="Freeform 6"/>
          <p:cNvSpPr>
            <a:spLocks/>
          </p:cNvSpPr>
          <p:nvPr/>
        </p:nvSpPr>
        <p:spPr bwMode="auto">
          <a:xfrm>
            <a:off x="3530526" y="2374822"/>
            <a:ext cx="1858511" cy="693747"/>
          </a:xfrm>
          <a:custGeom>
            <a:avLst/>
            <a:gdLst/>
            <a:ahLst/>
            <a:cxnLst>
              <a:cxn ang="0">
                <a:pos x="0" y="390"/>
              </a:cxn>
              <a:cxn ang="0">
                <a:pos x="240" y="390"/>
              </a:cxn>
              <a:cxn ang="0">
                <a:pos x="474" y="228"/>
              </a:cxn>
              <a:cxn ang="0">
                <a:pos x="360" y="0"/>
              </a:cxn>
              <a:cxn ang="0">
                <a:pos x="642" y="162"/>
              </a:cxn>
              <a:cxn ang="0">
                <a:pos x="594" y="456"/>
              </a:cxn>
              <a:cxn ang="0">
                <a:pos x="834" y="342"/>
              </a:cxn>
              <a:cxn ang="0">
                <a:pos x="960" y="78"/>
              </a:cxn>
              <a:cxn ang="0">
                <a:pos x="1224" y="330"/>
              </a:cxn>
              <a:cxn ang="0">
                <a:pos x="1530" y="264"/>
              </a:cxn>
            </a:cxnLst>
            <a:rect l="0" t="0" r="r" b="b"/>
            <a:pathLst>
              <a:path w="1530" h="456">
                <a:moveTo>
                  <a:pt x="0" y="390"/>
                </a:moveTo>
                <a:lnTo>
                  <a:pt x="240" y="390"/>
                </a:lnTo>
                <a:lnTo>
                  <a:pt x="474" y="228"/>
                </a:lnTo>
                <a:lnTo>
                  <a:pt x="360" y="0"/>
                </a:lnTo>
                <a:lnTo>
                  <a:pt x="642" y="162"/>
                </a:lnTo>
                <a:lnTo>
                  <a:pt x="594" y="456"/>
                </a:lnTo>
                <a:lnTo>
                  <a:pt x="834" y="342"/>
                </a:lnTo>
                <a:lnTo>
                  <a:pt x="960" y="78"/>
                </a:lnTo>
                <a:lnTo>
                  <a:pt x="1224" y="330"/>
                </a:lnTo>
                <a:lnTo>
                  <a:pt x="1530" y="264"/>
                </a:lnTo>
              </a:path>
            </a:pathLst>
          </a:custGeom>
          <a:noFill/>
          <a:ln w="19050" cmpd="sng">
            <a:solidFill>
              <a:srgbClr val="C00000"/>
            </a:solidFill>
            <a:round/>
            <a:headEnd type="none" w="med" len="med"/>
            <a:tailEnd type="arrow" w="med" len="med"/>
          </a:ln>
          <a:effectLst/>
        </p:spPr>
        <p:txBody>
          <a:bodyPr/>
          <a:lstStyle/>
          <a:p>
            <a:endParaRPr lang="en-US" baseline="0">
              <a:latin typeface="Calibri"/>
              <a:cs typeface="Calibri"/>
            </a:endParaRPr>
          </a:p>
        </p:txBody>
      </p:sp>
      <p:sp>
        <p:nvSpPr>
          <p:cNvPr id="439303" name="Line 7"/>
          <p:cNvSpPr>
            <a:spLocks noChangeShapeType="1"/>
          </p:cNvSpPr>
          <p:nvPr/>
        </p:nvSpPr>
        <p:spPr bwMode="auto">
          <a:xfrm flipH="1">
            <a:off x="5374431" y="2685183"/>
            <a:ext cx="334093" cy="91282"/>
          </a:xfrm>
          <a:prstGeom prst="line">
            <a:avLst/>
          </a:prstGeom>
          <a:noFill/>
          <a:ln w="19050">
            <a:solidFill>
              <a:srgbClr val="C00000"/>
            </a:solidFill>
            <a:round/>
            <a:headEnd/>
            <a:tailEnd type="arrow" w="med" len="med"/>
          </a:ln>
          <a:effectLst/>
        </p:spPr>
        <p:txBody>
          <a:bodyPr/>
          <a:lstStyle/>
          <a:p>
            <a:endParaRPr lang="en-US" baseline="0">
              <a:latin typeface="Calibri"/>
              <a:cs typeface="Calibri"/>
            </a:endParaRPr>
          </a:p>
        </p:txBody>
      </p:sp>
      <p:sp>
        <p:nvSpPr>
          <p:cNvPr id="439307" name="Text Box 11"/>
          <p:cNvSpPr txBox="1">
            <a:spLocks noChangeArrowheads="1"/>
          </p:cNvSpPr>
          <p:nvPr/>
        </p:nvSpPr>
        <p:spPr bwMode="auto">
          <a:xfrm>
            <a:off x="5588505" y="2389901"/>
            <a:ext cx="774195" cy="400110"/>
          </a:xfrm>
          <a:prstGeom prst="rect">
            <a:avLst/>
          </a:prstGeom>
          <a:noFill/>
          <a:ln w="9525">
            <a:noFill/>
            <a:miter lim="800000"/>
            <a:headEnd/>
            <a:tailEnd/>
          </a:ln>
          <a:effectLst/>
        </p:spPr>
        <p:txBody>
          <a:bodyPr wrap="square">
            <a:spAutoFit/>
          </a:bodyPr>
          <a:lstStyle/>
          <a:p>
            <a:pPr algn="ctr" eaLnBrk="0" hangingPunct="0"/>
            <a:r>
              <a:rPr lang="de-CH" i="1" baseline="0" dirty="0">
                <a:solidFill>
                  <a:srgbClr val="C00000"/>
                </a:solidFill>
                <a:latin typeface="Calibri"/>
                <a:cs typeface="Calibri"/>
              </a:rPr>
              <a:t>e-</a:t>
            </a:r>
            <a:endParaRPr lang="en-US" i="1" baseline="0" dirty="0">
              <a:solidFill>
                <a:srgbClr val="C00000"/>
              </a:solidFill>
              <a:latin typeface="Calibri"/>
              <a:cs typeface="Calibri"/>
            </a:endParaRPr>
          </a:p>
        </p:txBody>
      </p:sp>
      <p:sp>
        <p:nvSpPr>
          <p:cNvPr id="439308" name="Text Box 12"/>
          <p:cNvSpPr txBox="1">
            <a:spLocks noChangeArrowheads="1"/>
          </p:cNvSpPr>
          <p:nvPr/>
        </p:nvSpPr>
        <p:spPr bwMode="auto">
          <a:xfrm>
            <a:off x="5642801" y="3756838"/>
            <a:ext cx="1317914" cy="400110"/>
          </a:xfrm>
          <a:prstGeom prst="rect">
            <a:avLst/>
          </a:prstGeom>
          <a:noFill/>
          <a:ln w="9525">
            <a:noFill/>
            <a:miter lim="800000"/>
            <a:headEnd/>
            <a:tailEnd/>
          </a:ln>
          <a:effectLst/>
        </p:spPr>
        <p:txBody>
          <a:bodyPr wrap="none">
            <a:spAutoFit/>
          </a:bodyPr>
          <a:lstStyle/>
          <a:p>
            <a:pPr eaLnBrk="0" hangingPunct="0"/>
            <a:r>
              <a:rPr lang="de-CH" baseline="0" dirty="0">
                <a:solidFill>
                  <a:srgbClr val="C00000"/>
                </a:solidFill>
                <a:latin typeface="Symbol" charset="2"/>
                <a:cs typeface="Symbol" charset="2"/>
              </a:rPr>
              <a:t>g</a:t>
            </a:r>
            <a:r>
              <a:rPr lang="de-CH" baseline="0" dirty="0">
                <a:solidFill>
                  <a:srgbClr val="C00000"/>
                </a:solidFill>
                <a:latin typeface="Calibri"/>
                <a:cs typeface="Calibri"/>
              </a:rPr>
              <a:t>(511 keV)</a:t>
            </a:r>
            <a:endParaRPr lang="en-US" baseline="0" dirty="0">
              <a:solidFill>
                <a:srgbClr val="C00000"/>
              </a:solidFill>
              <a:latin typeface="Calibri"/>
              <a:cs typeface="Calibri"/>
            </a:endParaRPr>
          </a:p>
        </p:txBody>
      </p:sp>
      <p:sp>
        <p:nvSpPr>
          <p:cNvPr id="439309" name="Text Box 13"/>
          <p:cNvSpPr txBox="1">
            <a:spLocks noChangeArrowheads="1"/>
          </p:cNvSpPr>
          <p:nvPr/>
        </p:nvSpPr>
        <p:spPr bwMode="auto">
          <a:xfrm>
            <a:off x="5160830" y="1438264"/>
            <a:ext cx="1317914" cy="400110"/>
          </a:xfrm>
          <a:prstGeom prst="rect">
            <a:avLst/>
          </a:prstGeom>
          <a:noFill/>
          <a:ln w="9525">
            <a:noFill/>
            <a:miter lim="800000"/>
            <a:headEnd/>
            <a:tailEnd/>
          </a:ln>
          <a:effectLst/>
        </p:spPr>
        <p:txBody>
          <a:bodyPr wrap="none">
            <a:spAutoFit/>
          </a:bodyPr>
          <a:lstStyle/>
          <a:p>
            <a:pPr eaLnBrk="0" hangingPunct="0"/>
            <a:r>
              <a:rPr lang="de-CH" baseline="0" dirty="0">
                <a:solidFill>
                  <a:srgbClr val="C00000"/>
                </a:solidFill>
                <a:latin typeface="Symbol" charset="2"/>
                <a:cs typeface="Symbol" charset="2"/>
              </a:rPr>
              <a:t>g</a:t>
            </a:r>
            <a:r>
              <a:rPr lang="de-CH" baseline="0" dirty="0">
                <a:solidFill>
                  <a:srgbClr val="C00000"/>
                </a:solidFill>
                <a:latin typeface="Calibri"/>
                <a:cs typeface="Calibri"/>
              </a:rPr>
              <a:t>(511 keV)</a:t>
            </a:r>
            <a:endParaRPr lang="en-US" baseline="0" dirty="0">
              <a:solidFill>
                <a:srgbClr val="C00000"/>
              </a:solidFill>
              <a:latin typeface="Calibri"/>
              <a:cs typeface="Calibri"/>
            </a:endParaRPr>
          </a:p>
        </p:txBody>
      </p:sp>
      <p:sp>
        <p:nvSpPr>
          <p:cNvPr id="439310" name="Arc 14"/>
          <p:cNvSpPr>
            <a:spLocks/>
          </p:cNvSpPr>
          <p:nvPr/>
        </p:nvSpPr>
        <p:spPr bwMode="auto">
          <a:xfrm rot="20938320">
            <a:off x="5381734" y="2356566"/>
            <a:ext cx="297580" cy="699223"/>
          </a:xfrm>
          <a:custGeom>
            <a:avLst/>
            <a:gdLst>
              <a:gd name="G0" fmla="+- 0 0 0"/>
              <a:gd name="G1" fmla="+- 21600 0 0"/>
              <a:gd name="G2" fmla="+- 21600 0 0"/>
              <a:gd name="T0" fmla="*/ 0 w 21600"/>
              <a:gd name="T1" fmla="*/ 0 h 43117"/>
              <a:gd name="T2" fmla="*/ 1894 w 21600"/>
              <a:gd name="T3" fmla="*/ 43117 h 43117"/>
              <a:gd name="T4" fmla="*/ 0 w 21600"/>
              <a:gd name="T5" fmla="*/ 21600 h 43117"/>
            </a:gdLst>
            <a:ahLst/>
            <a:cxnLst>
              <a:cxn ang="0">
                <a:pos x="T0" y="T1"/>
              </a:cxn>
              <a:cxn ang="0">
                <a:pos x="T2" y="T3"/>
              </a:cxn>
              <a:cxn ang="0">
                <a:pos x="T4" y="T5"/>
              </a:cxn>
            </a:cxnLst>
            <a:rect l="0" t="0" r="r" b="b"/>
            <a:pathLst>
              <a:path w="21600" h="43117" fill="none" extrusionOk="0">
                <a:moveTo>
                  <a:pt x="-1" y="0"/>
                </a:moveTo>
                <a:cubicBezTo>
                  <a:pt x="11929" y="0"/>
                  <a:pt x="21600" y="9670"/>
                  <a:pt x="21600" y="21600"/>
                </a:cubicBezTo>
                <a:cubicBezTo>
                  <a:pt x="21600" y="32795"/>
                  <a:pt x="13046" y="42135"/>
                  <a:pt x="1893" y="43116"/>
                </a:cubicBezTo>
              </a:path>
              <a:path w="21600" h="43117" stroke="0" extrusionOk="0">
                <a:moveTo>
                  <a:pt x="-1" y="0"/>
                </a:moveTo>
                <a:cubicBezTo>
                  <a:pt x="11929" y="0"/>
                  <a:pt x="21600" y="9670"/>
                  <a:pt x="21600" y="21600"/>
                </a:cubicBezTo>
                <a:cubicBezTo>
                  <a:pt x="21600" y="32795"/>
                  <a:pt x="13046" y="42135"/>
                  <a:pt x="1893" y="43116"/>
                </a:cubicBezTo>
                <a:lnTo>
                  <a:pt x="0" y="21600"/>
                </a:lnTo>
                <a:close/>
              </a:path>
            </a:pathLst>
          </a:custGeom>
          <a:noFill/>
          <a:ln w="9525">
            <a:solidFill>
              <a:schemeClr val="tx1"/>
            </a:solidFill>
            <a:prstDash val="sysDot"/>
            <a:round/>
            <a:headEnd/>
            <a:tailEnd type="arrow" w="med" len="med"/>
          </a:ln>
          <a:effectLst/>
        </p:spPr>
        <p:txBody>
          <a:bodyPr wrap="none" anchor="ctr"/>
          <a:lstStyle/>
          <a:p>
            <a:endParaRPr lang="en-US" baseline="0">
              <a:latin typeface="Calibri"/>
              <a:cs typeface="Calibri"/>
            </a:endParaRPr>
          </a:p>
        </p:txBody>
      </p:sp>
      <p:sp>
        <p:nvSpPr>
          <p:cNvPr id="439314" name="Text Box 18"/>
          <p:cNvSpPr txBox="1">
            <a:spLocks noChangeArrowheads="1"/>
          </p:cNvSpPr>
          <p:nvPr/>
        </p:nvSpPr>
        <p:spPr bwMode="auto">
          <a:xfrm>
            <a:off x="2608573" y="1428736"/>
            <a:ext cx="1564582" cy="707886"/>
          </a:xfrm>
          <a:prstGeom prst="rect">
            <a:avLst/>
          </a:prstGeom>
          <a:noFill/>
          <a:ln w="9525">
            <a:noFill/>
            <a:miter lim="800000"/>
            <a:headEnd/>
            <a:tailEnd/>
          </a:ln>
          <a:effectLst/>
        </p:spPr>
        <p:txBody>
          <a:bodyPr>
            <a:spAutoFit/>
          </a:bodyPr>
          <a:lstStyle/>
          <a:p>
            <a:pPr algn="ctr" eaLnBrk="0" hangingPunct="0"/>
            <a:r>
              <a:rPr lang="de-CH" baseline="0" dirty="0">
                <a:latin typeface="Calibri"/>
                <a:cs typeface="Calibri"/>
              </a:rPr>
              <a:t>Compton scattering</a:t>
            </a:r>
            <a:endParaRPr lang="en-US" baseline="0" dirty="0">
              <a:latin typeface="Calibri"/>
              <a:cs typeface="Calibri"/>
            </a:endParaRPr>
          </a:p>
        </p:txBody>
      </p:sp>
      <p:sp>
        <p:nvSpPr>
          <p:cNvPr id="439315" name="Line 19"/>
          <p:cNvSpPr>
            <a:spLocks noChangeShapeType="1"/>
          </p:cNvSpPr>
          <p:nvPr/>
        </p:nvSpPr>
        <p:spPr bwMode="auto">
          <a:xfrm>
            <a:off x="3817152" y="2164872"/>
            <a:ext cx="125970" cy="146052"/>
          </a:xfrm>
          <a:prstGeom prst="line">
            <a:avLst/>
          </a:prstGeom>
          <a:noFill/>
          <a:ln w="9525">
            <a:solidFill>
              <a:schemeClr val="tx1"/>
            </a:solidFill>
            <a:round/>
            <a:headEnd/>
            <a:tailEnd type="arrow" w="med" len="med"/>
          </a:ln>
          <a:effectLst/>
        </p:spPr>
        <p:txBody>
          <a:bodyPr/>
          <a:lstStyle/>
          <a:p>
            <a:endParaRPr lang="en-US" baseline="0">
              <a:latin typeface="Calibri"/>
              <a:cs typeface="Calibri"/>
            </a:endParaRPr>
          </a:p>
        </p:txBody>
      </p:sp>
      <p:sp>
        <p:nvSpPr>
          <p:cNvPr id="439316" name="Line 20"/>
          <p:cNvSpPr>
            <a:spLocks noChangeShapeType="1"/>
          </p:cNvSpPr>
          <p:nvPr/>
        </p:nvSpPr>
        <p:spPr bwMode="auto">
          <a:xfrm>
            <a:off x="3729521" y="2152093"/>
            <a:ext cx="301233" cy="523961"/>
          </a:xfrm>
          <a:prstGeom prst="line">
            <a:avLst/>
          </a:prstGeom>
          <a:noFill/>
          <a:ln w="9525">
            <a:solidFill>
              <a:schemeClr val="tx1"/>
            </a:solidFill>
            <a:round/>
            <a:headEnd/>
            <a:tailEnd type="arrow" w="med" len="med"/>
          </a:ln>
          <a:effectLst/>
        </p:spPr>
        <p:txBody>
          <a:bodyPr/>
          <a:lstStyle/>
          <a:p>
            <a:endParaRPr lang="en-US" baseline="0">
              <a:latin typeface="Calibri"/>
              <a:cs typeface="Calibri"/>
            </a:endParaRPr>
          </a:p>
        </p:txBody>
      </p:sp>
      <p:sp>
        <p:nvSpPr>
          <p:cNvPr id="439317" name="Line 21"/>
          <p:cNvSpPr>
            <a:spLocks noChangeShapeType="1"/>
          </p:cNvSpPr>
          <p:nvPr/>
        </p:nvSpPr>
        <p:spPr bwMode="auto">
          <a:xfrm>
            <a:off x="3652844" y="2164872"/>
            <a:ext cx="155181" cy="743040"/>
          </a:xfrm>
          <a:prstGeom prst="line">
            <a:avLst/>
          </a:prstGeom>
          <a:noFill/>
          <a:ln w="9525">
            <a:solidFill>
              <a:schemeClr val="tx1"/>
            </a:solidFill>
            <a:round/>
            <a:headEnd/>
            <a:tailEnd type="arrow" w="med" len="med"/>
          </a:ln>
          <a:effectLst/>
        </p:spPr>
        <p:txBody>
          <a:bodyPr/>
          <a:lstStyle/>
          <a:p>
            <a:endParaRPr lang="en-US" baseline="0">
              <a:latin typeface="Calibri"/>
              <a:cs typeface="Calibri"/>
            </a:endParaRPr>
          </a:p>
        </p:txBody>
      </p:sp>
      <p:sp>
        <p:nvSpPr>
          <p:cNvPr id="439318" name="Freeform 22"/>
          <p:cNvSpPr>
            <a:spLocks/>
          </p:cNvSpPr>
          <p:nvPr/>
        </p:nvSpPr>
        <p:spPr bwMode="auto">
          <a:xfrm rot="4620948">
            <a:off x="4684336" y="3616264"/>
            <a:ext cx="1750797" cy="100410"/>
          </a:xfrm>
          <a:custGeom>
            <a:avLst/>
            <a:gdLst/>
            <a:ahLst/>
            <a:cxnLst>
              <a:cxn ang="0">
                <a:pos x="7" y="3"/>
              </a:cxn>
              <a:cxn ang="0">
                <a:pos x="16" y="13"/>
              </a:cxn>
              <a:cxn ang="0">
                <a:pos x="24" y="22"/>
              </a:cxn>
              <a:cxn ang="0">
                <a:pos x="33" y="22"/>
              </a:cxn>
              <a:cxn ang="0">
                <a:pos x="42" y="13"/>
              </a:cxn>
              <a:cxn ang="0">
                <a:pos x="51" y="3"/>
              </a:cxn>
              <a:cxn ang="0">
                <a:pos x="59" y="0"/>
              </a:cxn>
              <a:cxn ang="0">
                <a:pos x="68" y="7"/>
              </a:cxn>
              <a:cxn ang="0">
                <a:pos x="77" y="18"/>
              </a:cxn>
              <a:cxn ang="0">
                <a:pos x="85" y="23"/>
              </a:cxn>
              <a:cxn ang="0">
                <a:pos x="94" y="18"/>
              </a:cxn>
              <a:cxn ang="0">
                <a:pos x="103" y="8"/>
              </a:cxn>
              <a:cxn ang="0">
                <a:pos x="112" y="0"/>
              </a:cxn>
              <a:cxn ang="0">
                <a:pos x="120" y="2"/>
              </a:cxn>
              <a:cxn ang="0">
                <a:pos x="129" y="12"/>
              </a:cxn>
              <a:cxn ang="0">
                <a:pos x="138" y="22"/>
              </a:cxn>
              <a:cxn ang="0">
                <a:pos x="147" y="22"/>
              </a:cxn>
              <a:cxn ang="0">
                <a:pos x="155" y="14"/>
              </a:cxn>
              <a:cxn ang="0">
                <a:pos x="164" y="3"/>
              </a:cxn>
              <a:cxn ang="0">
                <a:pos x="173" y="0"/>
              </a:cxn>
              <a:cxn ang="0">
                <a:pos x="181" y="6"/>
              </a:cxn>
              <a:cxn ang="0">
                <a:pos x="190" y="17"/>
              </a:cxn>
              <a:cxn ang="0">
                <a:pos x="199" y="23"/>
              </a:cxn>
              <a:cxn ang="0">
                <a:pos x="208" y="19"/>
              </a:cxn>
              <a:cxn ang="0">
                <a:pos x="216" y="9"/>
              </a:cxn>
              <a:cxn ang="0">
                <a:pos x="225" y="1"/>
              </a:cxn>
              <a:cxn ang="0">
                <a:pos x="234" y="2"/>
              </a:cxn>
              <a:cxn ang="0">
                <a:pos x="243" y="11"/>
              </a:cxn>
              <a:cxn ang="0">
                <a:pos x="251" y="21"/>
              </a:cxn>
              <a:cxn ang="0">
                <a:pos x="260" y="23"/>
              </a:cxn>
              <a:cxn ang="0">
                <a:pos x="269" y="15"/>
              </a:cxn>
              <a:cxn ang="0">
                <a:pos x="278" y="4"/>
              </a:cxn>
              <a:cxn ang="0">
                <a:pos x="286" y="0"/>
              </a:cxn>
              <a:cxn ang="0">
                <a:pos x="295" y="5"/>
              </a:cxn>
              <a:cxn ang="0">
                <a:pos x="304" y="16"/>
              </a:cxn>
              <a:cxn ang="0">
                <a:pos x="312" y="23"/>
              </a:cxn>
              <a:cxn ang="0">
                <a:pos x="321" y="20"/>
              </a:cxn>
              <a:cxn ang="0">
                <a:pos x="330" y="10"/>
              </a:cxn>
              <a:cxn ang="0">
                <a:pos x="339" y="1"/>
              </a:cxn>
              <a:cxn ang="0">
                <a:pos x="347" y="1"/>
              </a:cxn>
              <a:cxn ang="0">
                <a:pos x="356" y="10"/>
              </a:cxn>
              <a:cxn ang="0">
                <a:pos x="365" y="20"/>
              </a:cxn>
              <a:cxn ang="0">
                <a:pos x="374" y="23"/>
              </a:cxn>
              <a:cxn ang="0">
                <a:pos x="382" y="16"/>
              </a:cxn>
              <a:cxn ang="0">
                <a:pos x="391" y="5"/>
              </a:cxn>
              <a:cxn ang="0">
                <a:pos x="400" y="0"/>
              </a:cxn>
              <a:cxn ang="0">
                <a:pos x="408" y="5"/>
              </a:cxn>
              <a:cxn ang="0">
                <a:pos x="417" y="15"/>
              </a:cxn>
              <a:cxn ang="0">
                <a:pos x="426" y="23"/>
              </a:cxn>
              <a:cxn ang="0">
                <a:pos x="435" y="21"/>
              </a:cxn>
              <a:cxn ang="0">
                <a:pos x="443" y="11"/>
              </a:cxn>
            </a:cxnLst>
            <a:rect l="0" t="0" r="r" b="b"/>
            <a:pathLst>
              <a:path w="445" h="23">
                <a:moveTo>
                  <a:pt x="0" y="0"/>
                </a:moveTo>
                <a:lnTo>
                  <a:pt x="2" y="0"/>
                </a:lnTo>
                <a:lnTo>
                  <a:pt x="3" y="1"/>
                </a:lnTo>
                <a:lnTo>
                  <a:pt x="5" y="2"/>
                </a:lnTo>
                <a:lnTo>
                  <a:pt x="7" y="3"/>
                </a:lnTo>
                <a:lnTo>
                  <a:pt x="9" y="5"/>
                </a:lnTo>
                <a:lnTo>
                  <a:pt x="10" y="7"/>
                </a:lnTo>
                <a:lnTo>
                  <a:pt x="12" y="9"/>
                </a:lnTo>
                <a:lnTo>
                  <a:pt x="14" y="11"/>
                </a:lnTo>
                <a:lnTo>
                  <a:pt x="16" y="13"/>
                </a:lnTo>
                <a:lnTo>
                  <a:pt x="17" y="16"/>
                </a:lnTo>
                <a:lnTo>
                  <a:pt x="19" y="18"/>
                </a:lnTo>
                <a:lnTo>
                  <a:pt x="21" y="19"/>
                </a:lnTo>
                <a:lnTo>
                  <a:pt x="23" y="21"/>
                </a:lnTo>
                <a:lnTo>
                  <a:pt x="24" y="22"/>
                </a:lnTo>
                <a:lnTo>
                  <a:pt x="26" y="23"/>
                </a:lnTo>
                <a:lnTo>
                  <a:pt x="28" y="23"/>
                </a:lnTo>
                <a:lnTo>
                  <a:pt x="30" y="23"/>
                </a:lnTo>
                <a:lnTo>
                  <a:pt x="31" y="23"/>
                </a:lnTo>
                <a:lnTo>
                  <a:pt x="33" y="22"/>
                </a:lnTo>
                <a:lnTo>
                  <a:pt x="35" y="21"/>
                </a:lnTo>
                <a:lnTo>
                  <a:pt x="37" y="19"/>
                </a:lnTo>
                <a:lnTo>
                  <a:pt x="38" y="17"/>
                </a:lnTo>
                <a:lnTo>
                  <a:pt x="40" y="15"/>
                </a:lnTo>
                <a:lnTo>
                  <a:pt x="42" y="13"/>
                </a:lnTo>
                <a:lnTo>
                  <a:pt x="44" y="10"/>
                </a:lnTo>
                <a:lnTo>
                  <a:pt x="45" y="8"/>
                </a:lnTo>
                <a:lnTo>
                  <a:pt x="47" y="6"/>
                </a:lnTo>
                <a:lnTo>
                  <a:pt x="49" y="4"/>
                </a:lnTo>
                <a:lnTo>
                  <a:pt x="51" y="3"/>
                </a:lnTo>
                <a:lnTo>
                  <a:pt x="52" y="1"/>
                </a:lnTo>
                <a:lnTo>
                  <a:pt x="54" y="0"/>
                </a:lnTo>
                <a:lnTo>
                  <a:pt x="56" y="0"/>
                </a:lnTo>
                <a:lnTo>
                  <a:pt x="57" y="0"/>
                </a:lnTo>
                <a:lnTo>
                  <a:pt x="59" y="0"/>
                </a:lnTo>
                <a:lnTo>
                  <a:pt x="61" y="1"/>
                </a:lnTo>
                <a:lnTo>
                  <a:pt x="63" y="2"/>
                </a:lnTo>
                <a:lnTo>
                  <a:pt x="64" y="3"/>
                </a:lnTo>
                <a:lnTo>
                  <a:pt x="66" y="5"/>
                </a:lnTo>
                <a:lnTo>
                  <a:pt x="68" y="7"/>
                </a:lnTo>
                <a:lnTo>
                  <a:pt x="70" y="9"/>
                </a:lnTo>
                <a:lnTo>
                  <a:pt x="71" y="12"/>
                </a:lnTo>
                <a:lnTo>
                  <a:pt x="73" y="14"/>
                </a:lnTo>
                <a:lnTo>
                  <a:pt x="75" y="16"/>
                </a:lnTo>
                <a:lnTo>
                  <a:pt x="77" y="18"/>
                </a:lnTo>
                <a:lnTo>
                  <a:pt x="78" y="20"/>
                </a:lnTo>
                <a:lnTo>
                  <a:pt x="80" y="21"/>
                </a:lnTo>
                <a:lnTo>
                  <a:pt x="82" y="22"/>
                </a:lnTo>
                <a:lnTo>
                  <a:pt x="84" y="23"/>
                </a:lnTo>
                <a:lnTo>
                  <a:pt x="85" y="23"/>
                </a:lnTo>
                <a:lnTo>
                  <a:pt x="87" y="23"/>
                </a:lnTo>
                <a:lnTo>
                  <a:pt x="89" y="22"/>
                </a:lnTo>
                <a:lnTo>
                  <a:pt x="91" y="21"/>
                </a:lnTo>
                <a:lnTo>
                  <a:pt x="92" y="20"/>
                </a:lnTo>
                <a:lnTo>
                  <a:pt x="94" y="18"/>
                </a:lnTo>
                <a:lnTo>
                  <a:pt x="96" y="16"/>
                </a:lnTo>
                <a:lnTo>
                  <a:pt x="98" y="14"/>
                </a:lnTo>
                <a:lnTo>
                  <a:pt x="99" y="12"/>
                </a:lnTo>
                <a:lnTo>
                  <a:pt x="101" y="10"/>
                </a:lnTo>
                <a:lnTo>
                  <a:pt x="103" y="8"/>
                </a:lnTo>
                <a:lnTo>
                  <a:pt x="105" y="6"/>
                </a:lnTo>
                <a:lnTo>
                  <a:pt x="106" y="4"/>
                </a:lnTo>
                <a:lnTo>
                  <a:pt x="108" y="2"/>
                </a:lnTo>
                <a:lnTo>
                  <a:pt x="110" y="1"/>
                </a:lnTo>
                <a:lnTo>
                  <a:pt x="112" y="0"/>
                </a:lnTo>
                <a:lnTo>
                  <a:pt x="113" y="0"/>
                </a:lnTo>
                <a:lnTo>
                  <a:pt x="115" y="0"/>
                </a:lnTo>
                <a:lnTo>
                  <a:pt x="117" y="0"/>
                </a:lnTo>
                <a:lnTo>
                  <a:pt x="119" y="1"/>
                </a:lnTo>
                <a:lnTo>
                  <a:pt x="120" y="2"/>
                </a:lnTo>
                <a:lnTo>
                  <a:pt x="122" y="4"/>
                </a:lnTo>
                <a:lnTo>
                  <a:pt x="124" y="6"/>
                </a:lnTo>
                <a:lnTo>
                  <a:pt x="126" y="8"/>
                </a:lnTo>
                <a:lnTo>
                  <a:pt x="127" y="10"/>
                </a:lnTo>
                <a:lnTo>
                  <a:pt x="129" y="12"/>
                </a:lnTo>
                <a:lnTo>
                  <a:pt x="131" y="15"/>
                </a:lnTo>
                <a:lnTo>
                  <a:pt x="133" y="17"/>
                </a:lnTo>
                <a:lnTo>
                  <a:pt x="134" y="19"/>
                </a:lnTo>
                <a:lnTo>
                  <a:pt x="136" y="20"/>
                </a:lnTo>
                <a:lnTo>
                  <a:pt x="138" y="22"/>
                </a:lnTo>
                <a:lnTo>
                  <a:pt x="140" y="23"/>
                </a:lnTo>
                <a:lnTo>
                  <a:pt x="141" y="23"/>
                </a:lnTo>
                <a:lnTo>
                  <a:pt x="143" y="23"/>
                </a:lnTo>
                <a:lnTo>
                  <a:pt x="145" y="23"/>
                </a:lnTo>
                <a:lnTo>
                  <a:pt x="147" y="22"/>
                </a:lnTo>
                <a:lnTo>
                  <a:pt x="148" y="21"/>
                </a:lnTo>
                <a:lnTo>
                  <a:pt x="150" y="20"/>
                </a:lnTo>
                <a:lnTo>
                  <a:pt x="152" y="18"/>
                </a:lnTo>
                <a:lnTo>
                  <a:pt x="154" y="16"/>
                </a:lnTo>
                <a:lnTo>
                  <a:pt x="155" y="14"/>
                </a:lnTo>
                <a:lnTo>
                  <a:pt x="157" y="11"/>
                </a:lnTo>
                <a:lnTo>
                  <a:pt x="159" y="9"/>
                </a:lnTo>
                <a:lnTo>
                  <a:pt x="161" y="7"/>
                </a:lnTo>
                <a:lnTo>
                  <a:pt x="162" y="5"/>
                </a:lnTo>
                <a:lnTo>
                  <a:pt x="164" y="3"/>
                </a:lnTo>
                <a:lnTo>
                  <a:pt x="166" y="2"/>
                </a:lnTo>
                <a:lnTo>
                  <a:pt x="167" y="1"/>
                </a:lnTo>
                <a:lnTo>
                  <a:pt x="169" y="0"/>
                </a:lnTo>
                <a:lnTo>
                  <a:pt x="171" y="0"/>
                </a:lnTo>
                <a:lnTo>
                  <a:pt x="173" y="0"/>
                </a:lnTo>
                <a:lnTo>
                  <a:pt x="174" y="0"/>
                </a:lnTo>
                <a:lnTo>
                  <a:pt x="176" y="1"/>
                </a:lnTo>
                <a:lnTo>
                  <a:pt x="178" y="3"/>
                </a:lnTo>
                <a:lnTo>
                  <a:pt x="180" y="4"/>
                </a:lnTo>
                <a:lnTo>
                  <a:pt x="181" y="6"/>
                </a:lnTo>
                <a:lnTo>
                  <a:pt x="183" y="8"/>
                </a:lnTo>
                <a:lnTo>
                  <a:pt x="185" y="11"/>
                </a:lnTo>
                <a:lnTo>
                  <a:pt x="187" y="13"/>
                </a:lnTo>
                <a:lnTo>
                  <a:pt x="188" y="15"/>
                </a:lnTo>
                <a:lnTo>
                  <a:pt x="190" y="17"/>
                </a:lnTo>
                <a:lnTo>
                  <a:pt x="192" y="19"/>
                </a:lnTo>
                <a:lnTo>
                  <a:pt x="194" y="21"/>
                </a:lnTo>
                <a:lnTo>
                  <a:pt x="195" y="22"/>
                </a:lnTo>
                <a:lnTo>
                  <a:pt x="197" y="23"/>
                </a:lnTo>
                <a:lnTo>
                  <a:pt x="199" y="23"/>
                </a:lnTo>
                <a:lnTo>
                  <a:pt x="201" y="23"/>
                </a:lnTo>
                <a:lnTo>
                  <a:pt x="202" y="23"/>
                </a:lnTo>
                <a:lnTo>
                  <a:pt x="204" y="22"/>
                </a:lnTo>
                <a:lnTo>
                  <a:pt x="206" y="21"/>
                </a:lnTo>
                <a:lnTo>
                  <a:pt x="208" y="19"/>
                </a:lnTo>
                <a:lnTo>
                  <a:pt x="209" y="17"/>
                </a:lnTo>
                <a:lnTo>
                  <a:pt x="211" y="15"/>
                </a:lnTo>
                <a:lnTo>
                  <a:pt x="213" y="13"/>
                </a:lnTo>
                <a:lnTo>
                  <a:pt x="215" y="11"/>
                </a:lnTo>
                <a:lnTo>
                  <a:pt x="216" y="9"/>
                </a:lnTo>
                <a:lnTo>
                  <a:pt x="218" y="7"/>
                </a:lnTo>
                <a:lnTo>
                  <a:pt x="220" y="5"/>
                </a:lnTo>
                <a:lnTo>
                  <a:pt x="222" y="3"/>
                </a:lnTo>
                <a:lnTo>
                  <a:pt x="223" y="2"/>
                </a:lnTo>
                <a:lnTo>
                  <a:pt x="225" y="1"/>
                </a:lnTo>
                <a:lnTo>
                  <a:pt x="227" y="0"/>
                </a:lnTo>
                <a:lnTo>
                  <a:pt x="229" y="0"/>
                </a:lnTo>
                <a:lnTo>
                  <a:pt x="230" y="0"/>
                </a:lnTo>
                <a:lnTo>
                  <a:pt x="232" y="1"/>
                </a:lnTo>
                <a:lnTo>
                  <a:pt x="234" y="2"/>
                </a:lnTo>
                <a:lnTo>
                  <a:pt x="236" y="3"/>
                </a:lnTo>
                <a:lnTo>
                  <a:pt x="237" y="5"/>
                </a:lnTo>
                <a:lnTo>
                  <a:pt x="239" y="7"/>
                </a:lnTo>
                <a:lnTo>
                  <a:pt x="241" y="9"/>
                </a:lnTo>
                <a:lnTo>
                  <a:pt x="243" y="11"/>
                </a:lnTo>
                <a:lnTo>
                  <a:pt x="244" y="14"/>
                </a:lnTo>
                <a:lnTo>
                  <a:pt x="246" y="16"/>
                </a:lnTo>
                <a:lnTo>
                  <a:pt x="248" y="18"/>
                </a:lnTo>
                <a:lnTo>
                  <a:pt x="250" y="20"/>
                </a:lnTo>
                <a:lnTo>
                  <a:pt x="251" y="21"/>
                </a:lnTo>
                <a:lnTo>
                  <a:pt x="253" y="22"/>
                </a:lnTo>
                <a:lnTo>
                  <a:pt x="255" y="23"/>
                </a:lnTo>
                <a:lnTo>
                  <a:pt x="257" y="23"/>
                </a:lnTo>
                <a:lnTo>
                  <a:pt x="258" y="23"/>
                </a:lnTo>
                <a:lnTo>
                  <a:pt x="260" y="23"/>
                </a:lnTo>
                <a:lnTo>
                  <a:pt x="262" y="22"/>
                </a:lnTo>
                <a:lnTo>
                  <a:pt x="264" y="20"/>
                </a:lnTo>
                <a:lnTo>
                  <a:pt x="265" y="19"/>
                </a:lnTo>
                <a:lnTo>
                  <a:pt x="267" y="17"/>
                </a:lnTo>
                <a:lnTo>
                  <a:pt x="269" y="15"/>
                </a:lnTo>
                <a:lnTo>
                  <a:pt x="271" y="13"/>
                </a:lnTo>
                <a:lnTo>
                  <a:pt x="272" y="10"/>
                </a:lnTo>
                <a:lnTo>
                  <a:pt x="274" y="8"/>
                </a:lnTo>
                <a:lnTo>
                  <a:pt x="276" y="6"/>
                </a:lnTo>
                <a:lnTo>
                  <a:pt x="278" y="4"/>
                </a:lnTo>
                <a:lnTo>
                  <a:pt x="279" y="2"/>
                </a:lnTo>
                <a:lnTo>
                  <a:pt x="281" y="1"/>
                </a:lnTo>
                <a:lnTo>
                  <a:pt x="283" y="0"/>
                </a:lnTo>
                <a:lnTo>
                  <a:pt x="284" y="0"/>
                </a:lnTo>
                <a:lnTo>
                  <a:pt x="286" y="0"/>
                </a:lnTo>
                <a:lnTo>
                  <a:pt x="288" y="0"/>
                </a:lnTo>
                <a:lnTo>
                  <a:pt x="290" y="1"/>
                </a:lnTo>
                <a:lnTo>
                  <a:pt x="291" y="2"/>
                </a:lnTo>
                <a:lnTo>
                  <a:pt x="293" y="4"/>
                </a:lnTo>
                <a:lnTo>
                  <a:pt x="295" y="5"/>
                </a:lnTo>
                <a:lnTo>
                  <a:pt x="297" y="7"/>
                </a:lnTo>
                <a:lnTo>
                  <a:pt x="298" y="10"/>
                </a:lnTo>
                <a:lnTo>
                  <a:pt x="300" y="12"/>
                </a:lnTo>
                <a:lnTo>
                  <a:pt x="302" y="14"/>
                </a:lnTo>
                <a:lnTo>
                  <a:pt x="304" y="16"/>
                </a:lnTo>
                <a:lnTo>
                  <a:pt x="305" y="18"/>
                </a:lnTo>
                <a:lnTo>
                  <a:pt x="307" y="20"/>
                </a:lnTo>
                <a:lnTo>
                  <a:pt x="309" y="21"/>
                </a:lnTo>
                <a:lnTo>
                  <a:pt x="311" y="22"/>
                </a:lnTo>
                <a:lnTo>
                  <a:pt x="312" y="23"/>
                </a:lnTo>
                <a:lnTo>
                  <a:pt x="314" y="23"/>
                </a:lnTo>
                <a:lnTo>
                  <a:pt x="316" y="23"/>
                </a:lnTo>
                <a:lnTo>
                  <a:pt x="318" y="22"/>
                </a:lnTo>
                <a:lnTo>
                  <a:pt x="319" y="21"/>
                </a:lnTo>
                <a:lnTo>
                  <a:pt x="321" y="20"/>
                </a:lnTo>
                <a:lnTo>
                  <a:pt x="323" y="18"/>
                </a:lnTo>
                <a:lnTo>
                  <a:pt x="325" y="16"/>
                </a:lnTo>
                <a:lnTo>
                  <a:pt x="326" y="14"/>
                </a:lnTo>
                <a:lnTo>
                  <a:pt x="328" y="12"/>
                </a:lnTo>
                <a:lnTo>
                  <a:pt x="330" y="10"/>
                </a:lnTo>
                <a:lnTo>
                  <a:pt x="332" y="7"/>
                </a:lnTo>
                <a:lnTo>
                  <a:pt x="333" y="5"/>
                </a:lnTo>
                <a:lnTo>
                  <a:pt x="335" y="4"/>
                </a:lnTo>
                <a:lnTo>
                  <a:pt x="337" y="2"/>
                </a:lnTo>
                <a:lnTo>
                  <a:pt x="339" y="1"/>
                </a:lnTo>
                <a:lnTo>
                  <a:pt x="340" y="0"/>
                </a:lnTo>
                <a:lnTo>
                  <a:pt x="342" y="0"/>
                </a:lnTo>
                <a:lnTo>
                  <a:pt x="344" y="0"/>
                </a:lnTo>
                <a:lnTo>
                  <a:pt x="346" y="0"/>
                </a:lnTo>
                <a:lnTo>
                  <a:pt x="347" y="1"/>
                </a:lnTo>
                <a:lnTo>
                  <a:pt x="349" y="2"/>
                </a:lnTo>
                <a:lnTo>
                  <a:pt x="351" y="4"/>
                </a:lnTo>
                <a:lnTo>
                  <a:pt x="353" y="6"/>
                </a:lnTo>
                <a:lnTo>
                  <a:pt x="354" y="8"/>
                </a:lnTo>
                <a:lnTo>
                  <a:pt x="356" y="10"/>
                </a:lnTo>
                <a:lnTo>
                  <a:pt x="358" y="13"/>
                </a:lnTo>
                <a:lnTo>
                  <a:pt x="360" y="15"/>
                </a:lnTo>
                <a:lnTo>
                  <a:pt x="361" y="17"/>
                </a:lnTo>
                <a:lnTo>
                  <a:pt x="363" y="19"/>
                </a:lnTo>
                <a:lnTo>
                  <a:pt x="365" y="20"/>
                </a:lnTo>
                <a:lnTo>
                  <a:pt x="367" y="22"/>
                </a:lnTo>
                <a:lnTo>
                  <a:pt x="368" y="23"/>
                </a:lnTo>
                <a:lnTo>
                  <a:pt x="370" y="23"/>
                </a:lnTo>
                <a:lnTo>
                  <a:pt x="372" y="23"/>
                </a:lnTo>
                <a:lnTo>
                  <a:pt x="374" y="23"/>
                </a:lnTo>
                <a:lnTo>
                  <a:pt x="375" y="22"/>
                </a:lnTo>
                <a:lnTo>
                  <a:pt x="377" y="21"/>
                </a:lnTo>
                <a:lnTo>
                  <a:pt x="379" y="20"/>
                </a:lnTo>
                <a:lnTo>
                  <a:pt x="381" y="18"/>
                </a:lnTo>
                <a:lnTo>
                  <a:pt x="382" y="16"/>
                </a:lnTo>
                <a:lnTo>
                  <a:pt x="384" y="14"/>
                </a:lnTo>
                <a:lnTo>
                  <a:pt x="386" y="11"/>
                </a:lnTo>
                <a:lnTo>
                  <a:pt x="388" y="9"/>
                </a:lnTo>
                <a:lnTo>
                  <a:pt x="389" y="7"/>
                </a:lnTo>
                <a:lnTo>
                  <a:pt x="391" y="5"/>
                </a:lnTo>
                <a:lnTo>
                  <a:pt x="393" y="3"/>
                </a:lnTo>
                <a:lnTo>
                  <a:pt x="394" y="2"/>
                </a:lnTo>
                <a:lnTo>
                  <a:pt x="396" y="1"/>
                </a:lnTo>
                <a:lnTo>
                  <a:pt x="398" y="0"/>
                </a:lnTo>
                <a:lnTo>
                  <a:pt x="400" y="0"/>
                </a:lnTo>
                <a:lnTo>
                  <a:pt x="401" y="0"/>
                </a:lnTo>
                <a:lnTo>
                  <a:pt x="403" y="1"/>
                </a:lnTo>
                <a:lnTo>
                  <a:pt x="405" y="2"/>
                </a:lnTo>
                <a:lnTo>
                  <a:pt x="407" y="3"/>
                </a:lnTo>
                <a:lnTo>
                  <a:pt x="408" y="5"/>
                </a:lnTo>
                <a:lnTo>
                  <a:pt x="410" y="7"/>
                </a:lnTo>
                <a:lnTo>
                  <a:pt x="412" y="9"/>
                </a:lnTo>
                <a:lnTo>
                  <a:pt x="414" y="11"/>
                </a:lnTo>
                <a:lnTo>
                  <a:pt x="415" y="13"/>
                </a:lnTo>
                <a:lnTo>
                  <a:pt x="417" y="15"/>
                </a:lnTo>
                <a:lnTo>
                  <a:pt x="419" y="17"/>
                </a:lnTo>
                <a:lnTo>
                  <a:pt x="421" y="19"/>
                </a:lnTo>
                <a:lnTo>
                  <a:pt x="422" y="21"/>
                </a:lnTo>
                <a:lnTo>
                  <a:pt x="424" y="22"/>
                </a:lnTo>
                <a:lnTo>
                  <a:pt x="426" y="23"/>
                </a:lnTo>
                <a:lnTo>
                  <a:pt x="428" y="23"/>
                </a:lnTo>
                <a:lnTo>
                  <a:pt x="429" y="23"/>
                </a:lnTo>
                <a:lnTo>
                  <a:pt x="431" y="23"/>
                </a:lnTo>
                <a:lnTo>
                  <a:pt x="433" y="22"/>
                </a:lnTo>
                <a:lnTo>
                  <a:pt x="435" y="21"/>
                </a:lnTo>
                <a:lnTo>
                  <a:pt x="436" y="19"/>
                </a:lnTo>
                <a:lnTo>
                  <a:pt x="438" y="17"/>
                </a:lnTo>
                <a:lnTo>
                  <a:pt x="440" y="15"/>
                </a:lnTo>
                <a:lnTo>
                  <a:pt x="442" y="13"/>
                </a:lnTo>
                <a:lnTo>
                  <a:pt x="443" y="11"/>
                </a:lnTo>
                <a:lnTo>
                  <a:pt x="445" y="8"/>
                </a:lnTo>
              </a:path>
            </a:pathLst>
          </a:custGeom>
          <a:noFill/>
          <a:ln w="38100" cmpd="sng">
            <a:solidFill>
              <a:srgbClr val="C00000"/>
            </a:solidFill>
            <a:prstDash val="solid"/>
            <a:round/>
            <a:headEnd/>
            <a:tailEnd/>
          </a:ln>
        </p:spPr>
        <p:txBody>
          <a:bodyPr/>
          <a:lstStyle/>
          <a:p>
            <a:endParaRPr lang="en-US" baseline="0">
              <a:latin typeface="Calibri"/>
              <a:cs typeface="Calibri"/>
            </a:endParaRPr>
          </a:p>
        </p:txBody>
      </p:sp>
      <p:sp>
        <p:nvSpPr>
          <p:cNvPr id="439319" name="Freeform 23"/>
          <p:cNvSpPr>
            <a:spLocks/>
          </p:cNvSpPr>
          <p:nvPr/>
        </p:nvSpPr>
        <p:spPr bwMode="auto">
          <a:xfrm rot="4620948">
            <a:off x="4288170" y="1825301"/>
            <a:ext cx="1750798" cy="100411"/>
          </a:xfrm>
          <a:custGeom>
            <a:avLst/>
            <a:gdLst/>
            <a:ahLst/>
            <a:cxnLst>
              <a:cxn ang="0">
                <a:pos x="7" y="3"/>
              </a:cxn>
              <a:cxn ang="0">
                <a:pos x="16" y="13"/>
              </a:cxn>
              <a:cxn ang="0">
                <a:pos x="24" y="22"/>
              </a:cxn>
              <a:cxn ang="0">
                <a:pos x="33" y="22"/>
              </a:cxn>
              <a:cxn ang="0">
                <a:pos x="42" y="13"/>
              </a:cxn>
              <a:cxn ang="0">
                <a:pos x="51" y="3"/>
              </a:cxn>
              <a:cxn ang="0">
                <a:pos x="59" y="0"/>
              </a:cxn>
              <a:cxn ang="0">
                <a:pos x="68" y="7"/>
              </a:cxn>
              <a:cxn ang="0">
                <a:pos x="77" y="18"/>
              </a:cxn>
              <a:cxn ang="0">
                <a:pos x="85" y="23"/>
              </a:cxn>
              <a:cxn ang="0">
                <a:pos x="94" y="18"/>
              </a:cxn>
              <a:cxn ang="0">
                <a:pos x="103" y="8"/>
              </a:cxn>
              <a:cxn ang="0">
                <a:pos x="112" y="0"/>
              </a:cxn>
              <a:cxn ang="0">
                <a:pos x="120" y="2"/>
              </a:cxn>
              <a:cxn ang="0">
                <a:pos x="129" y="12"/>
              </a:cxn>
              <a:cxn ang="0">
                <a:pos x="138" y="22"/>
              </a:cxn>
              <a:cxn ang="0">
                <a:pos x="147" y="22"/>
              </a:cxn>
              <a:cxn ang="0">
                <a:pos x="155" y="14"/>
              </a:cxn>
              <a:cxn ang="0">
                <a:pos x="164" y="3"/>
              </a:cxn>
              <a:cxn ang="0">
                <a:pos x="173" y="0"/>
              </a:cxn>
              <a:cxn ang="0">
                <a:pos x="181" y="6"/>
              </a:cxn>
              <a:cxn ang="0">
                <a:pos x="190" y="17"/>
              </a:cxn>
              <a:cxn ang="0">
                <a:pos x="199" y="23"/>
              </a:cxn>
              <a:cxn ang="0">
                <a:pos x="208" y="19"/>
              </a:cxn>
              <a:cxn ang="0">
                <a:pos x="216" y="9"/>
              </a:cxn>
              <a:cxn ang="0">
                <a:pos x="225" y="1"/>
              </a:cxn>
              <a:cxn ang="0">
                <a:pos x="234" y="2"/>
              </a:cxn>
              <a:cxn ang="0">
                <a:pos x="243" y="11"/>
              </a:cxn>
              <a:cxn ang="0">
                <a:pos x="251" y="21"/>
              </a:cxn>
              <a:cxn ang="0">
                <a:pos x="260" y="23"/>
              </a:cxn>
              <a:cxn ang="0">
                <a:pos x="269" y="15"/>
              </a:cxn>
              <a:cxn ang="0">
                <a:pos x="278" y="4"/>
              </a:cxn>
              <a:cxn ang="0">
                <a:pos x="286" y="0"/>
              </a:cxn>
              <a:cxn ang="0">
                <a:pos x="295" y="5"/>
              </a:cxn>
              <a:cxn ang="0">
                <a:pos x="304" y="16"/>
              </a:cxn>
              <a:cxn ang="0">
                <a:pos x="312" y="23"/>
              </a:cxn>
              <a:cxn ang="0">
                <a:pos x="321" y="20"/>
              </a:cxn>
              <a:cxn ang="0">
                <a:pos x="330" y="10"/>
              </a:cxn>
              <a:cxn ang="0">
                <a:pos x="339" y="1"/>
              </a:cxn>
              <a:cxn ang="0">
                <a:pos x="347" y="1"/>
              </a:cxn>
              <a:cxn ang="0">
                <a:pos x="356" y="10"/>
              </a:cxn>
              <a:cxn ang="0">
                <a:pos x="365" y="20"/>
              </a:cxn>
              <a:cxn ang="0">
                <a:pos x="374" y="23"/>
              </a:cxn>
              <a:cxn ang="0">
                <a:pos x="382" y="16"/>
              </a:cxn>
              <a:cxn ang="0">
                <a:pos x="391" y="5"/>
              </a:cxn>
              <a:cxn ang="0">
                <a:pos x="400" y="0"/>
              </a:cxn>
              <a:cxn ang="0">
                <a:pos x="408" y="5"/>
              </a:cxn>
              <a:cxn ang="0">
                <a:pos x="417" y="15"/>
              </a:cxn>
              <a:cxn ang="0">
                <a:pos x="426" y="23"/>
              </a:cxn>
              <a:cxn ang="0">
                <a:pos x="435" y="21"/>
              </a:cxn>
              <a:cxn ang="0">
                <a:pos x="443" y="11"/>
              </a:cxn>
            </a:cxnLst>
            <a:rect l="0" t="0" r="r" b="b"/>
            <a:pathLst>
              <a:path w="445" h="23">
                <a:moveTo>
                  <a:pt x="0" y="0"/>
                </a:moveTo>
                <a:lnTo>
                  <a:pt x="2" y="0"/>
                </a:lnTo>
                <a:lnTo>
                  <a:pt x="3" y="1"/>
                </a:lnTo>
                <a:lnTo>
                  <a:pt x="5" y="2"/>
                </a:lnTo>
                <a:lnTo>
                  <a:pt x="7" y="3"/>
                </a:lnTo>
                <a:lnTo>
                  <a:pt x="9" y="5"/>
                </a:lnTo>
                <a:lnTo>
                  <a:pt x="10" y="7"/>
                </a:lnTo>
                <a:lnTo>
                  <a:pt x="12" y="9"/>
                </a:lnTo>
                <a:lnTo>
                  <a:pt x="14" y="11"/>
                </a:lnTo>
                <a:lnTo>
                  <a:pt x="16" y="13"/>
                </a:lnTo>
                <a:lnTo>
                  <a:pt x="17" y="16"/>
                </a:lnTo>
                <a:lnTo>
                  <a:pt x="19" y="18"/>
                </a:lnTo>
                <a:lnTo>
                  <a:pt x="21" y="19"/>
                </a:lnTo>
                <a:lnTo>
                  <a:pt x="23" y="21"/>
                </a:lnTo>
                <a:lnTo>
                  <a:pt x="24" y="22"/>
                </a:lnTo>
                <a:lnTo>
                  <a:pt x="26" y="23"/>
                </a:lnTo>
                <a:lnTo>
                  <a:pt x="28" y="23"/>
                </a:lnTo>
                <a:lnTo>
                  <a:pt x="30" y="23"/>
                </a:lnTo>
                <a:lnTo>
                  <a:pt x="31" y="23"/>
                </a:lnTo>
                <a:lnTo>
                  <a:pt x="33" y="22"/>
                </a:lnTo>
                <a:lnTo>
                  <a:pt x="35" y="21"/>
                </a:lnTo>
                <a:lnTo>
                  <a:pt x="37" y="19"/>
                </a:lnTo>
                <a:lnTo>
                  <a:pt x="38" y="17"/>
                </a:lnTo>
                <a:lnTo>
                  <a:pt x="40" y="15"/>
                </a:lnTo>
                <a:lnTo>
                  <a:pt x="42" y="13"/>
                </a:lnTo>
                <a:lnTo>
                  <a:pt x="44" y="10"/>
                </a:lnTo>
                <a:lnTo>
                  <a:pt x="45" y="8"/>
                </a:lnTo>
                <a:lnTo>
                  <a:pt x="47" y="6"/>
                </a:lnTo>
                <a:lnTo>
                  <a:pt x="49" y="4"/>
                </a:lnTo>
                <a:lnTo>
                  <a:pt x="51" y="3"/>
                </a:lnTo>
                <a:lnTo>
                  <a:pt x="52" y="1"/>
                </a:lnTo>
                <a:lnTo>
                  <a:pt x="54" y="0"/>
                </a:lnTo>
                <a:lnTo>
                  <a:pt x="56" y="0"/>
                </a:lnTo>
                <a:lnTo>
                  <a:pt x="57" y="0"/>
                </a:lnTo>
                <a:lnTo>
                  <a:pt x="59" y="0"/>
                </a:lnTo>
                <a:lnTo>
                  <a:pt x="61" y="1"/>
                </a:lnTo>
                <a:lnTo>
                  <a:pt x="63" y="2"/>
                </a:lnTo>
                <a:lnTo>
                  <a:pt x="64" y="3"/>
                </a:lnTo>
                <a:lnTo>
                  <a:pt x="66" y="5"/>
                </a:lnTo>
                <a:lnTo>
                  <a:pt x="68" y="7"/>
                </a:lnTo>
                <a:lnTo>
                  <a:pt x="70" y="9"/>
                </a:lnTo>
                <a:lnTo>
                  <a:pt x="71" y="12"/>
                </a:lnTo>
                <a:lnTo>
                  <a:pt x="73" y="14"/>
                </a:lnTo>
                <a:lnTo>
                  <a:pt x="75" y="16"/>
                </a:lnTo>
                <a:lnTo>
                  <a:pt x="77" y="18"/>
                </a:lnTo>
                <a:lnTo>
                  <a:pt x="78" y="20"/>
                </a:lnTo>
                <a:lnTo>
                  <a:pt x="80" y="21"/>
                </a:lnTo>
                <a:lnTo>
                  <a:pt x="82" y="22"/>
                </a:lnTo>
                <a:lnTo>
                  <a:pt x="84" y="23"/>
                </a:lnTo>
                <a:lnTo>
                  <a:pt x="85" y="23"/>
                </a:lnTo>
                <a:lnTo>
                  <a:pt x="87" y="23"/>
                </a:lnTo>
                <a:lnTo>
                  <a:pt x="89" y="22"/>
                </a:lnTo>
                <a:lnTo>
                  <a:pt x="91" y="21"/>
                </a:lnTo>
                <a:lnTo>
                  <a:pt x="92" y="20"/>
                </a:lnTo>
                <a:lnTo>
                  <a:pt x="94" y="18"/>
                </a:lnTo>
                <a:lnTo>
                  <a:pt x="96" y="16"/>
                </a:lnTo>
                <a:lnTo>
                  <a:pt x="98" y="14"/>
                </a:lnTo>
                <a:lnTo>
                  <a:pt x="99" y="12"/>
                </a:lnTo>
                <a:lnTo>
                  <a:pt x="101" y="10"/>
                </a:lnTo>
                <a:lnTo>
                  <a:pt x="103" y="8"/>
                </a:lnTo>
                <a:lnTo>
                  <a:pt x="105" y="6"/>
                </a:lnTo>
                <a:lnTo>
                  <a:pt x="106" y="4"/>
                </a:lnTo>
                <a:lnTo>
                  <a:pt x="108" y="2"/>
                </a:lnTo>
                <a:lnTo>
                  <a:pt x="110" y="1"/>
                </a:lnTo>
                <a:lnTo>
                  <a:pt x="112" y="0"/>
                </a:lnTo>
                <a:lnTo>
                  <a:pt x="113" y="0"/>
                </a:lnTo>
                <a:lnTo>
                  <a:pt x="115" y="0"/>
                </a:lnTo>
                <a:lnTo>
                  <a:pt x="117" y="0"/>
                </a:lnTo>
                <a:lnTo>
                  <a:pt x="119" y="1"/>
                </a:lnTo>
                <a:lnTo>
                  <a:pt x="120" y="2"/>
                </a:lnTo>
                <a:lnTo>
                  <a:pt x="122" y="4"/>
                </a:lnTo>
                <a:lnTo>
                  <a:pt x="124" y="6"/>
                </a:lnTo>
                <a:lnTo>
                  <a:pt x="126" y="8"/>
                </a:lnTo>
                <a:lnTo>
                  <a:pt x="127" y="10"/>
                </a:lnTo>
                <a:lnTo>
                  <a:pt x="129" y="12"/>
                </a:lnTo>
                <a:lnTo>
                  <a:pt x="131" y="15"/>
                </a:lnTo>
                <a:lnTo>
                  <a:pt x="133" y="17"/>
                </a:lnTo>
                <a:lnTo>
                  <a:pt x="134" y="19"/>
                </a:lnTo>
                <a:lnTo>
                  <a:pt x="136" y="20"/>
                </a:lnTo>
                <a:lnTo>
                  <a:pt x="138" y="22"/>
                </a:lnTo>
                <a:lnTo>
                  <a:pt x="140" y="23"/>
                </a:lnTo>
                <a:lnTo>
                  <a:pt x="141" y="23"/>
                </a:lnTo>
                <a:lnTo>
                  <a:pt x="143" y="23"/>
                </a:lnTo>
                <a:lnTo>
                  <a:pt x="145" y="23"/>
                </a:lnTo>
                <a:lnTo>
                  <a:pt x="147" y="22"/>
                </a:lnTo>
                <a:lnTo>
                  <a:pt x="148" y="21"/>
                </a:lnTo>
                <a:lnTo>
                  <a:pt x="150" y="20"/>
                </a:lnTo>
                <a:lnTo>
                  <a:pt x="152" y="18"/>
                </a:lnTo>
                <a:lnTo>
                  <a:pt x="154" y="16"/>
                </a:lnTo>
                <a:lnTo>
                  <a:pt x="155" y="14"/>
                </a:lnTo>
                <a:lnTo>
                  <a:pt x="157" y="11"/>
                </a:lnTo>
                <a:lnTo>
                  <a:pt x="159" y="9"/>
                </a:lnTo>
                <a:lnTo>
                  <a:pt x="161" y="7"/>
                </a:lnTo>
                <a:lnTo>
                  <a:pt x="162" y="5"/>
                </a:lnTo>
                <a:lnTo>
                  <a:pt x="164" y="3"/>
                </a:lnTo>
                <a:lnTo>
                  <a:pt x="166" y="2"/>
                </a:lnTo>
                <a:lnTo>
                  <a:pt x="167" y="1"/>
                </a:lnTo>
                <a:lnTo>
                  <a:pt x="169" y="0"/>
                </a:lnTo>
                <a:lnTo>
                  <a:pt x="171" y="0"/>
                </a:lnTo>
                <a:lnTo>
                  <a:pt x="173" y="0"/>
                </a:lnTo>
                <a:lnTo>
                  <a:pt x="174" y="0"/>
                </a:lnTo>
                <a:lnTo>
                  <a:pt x="176" y="1"/>
                </a:lnTo>
                <a:lnTo>
                  <a:pt x="178" y="3"/>
                </a:lnTo>
                <a:lnTo>
                  <a:pt x="180" y="4"/>
                </a:lnTo>
                <a:lnTo>
                  <a:pt x="181" y="6"/>
                </a:lnTo>
                <a:lnTo>
                  <a:pt x="183" y="8"/>
                </a:lnTo>
                <a:lnTo>
                  <a:pt x="185" y="11"/>
                </a:lnTo>
                <a:lnTo>
                  <a:pt x="187" y="13"/>
                </a:lnTo>
                <a:lnTo>
                  <a:pt x="188" y="15"/>
                </a:lnTo>
                <a:lnTo>
                  <a:pt x="190" y="17"/>
                </a:lnTo>
                <a:lnTo>
                  <a:pt x="192" y="19"/>
                </a:lnTo>
                <a:lnTo>
                  <a:pt x="194" y="21"/>
                </a:lnTo>
                <a:lnTo>
                  <a:pt x="195" y="22"/>
                </a:lnTo>
                <a:lnTo>
                  <a:pt x="197" y="23"/>
                </a:lnTo>
                <a:lnTo>
                  <a:pt x="199" y="23"/>
                </a:lnTo>
                <a:lnTo>
                  <a:pt x="201" y="23"/>
                </a:lnTo>
                <a:lnTo>
                  <a:pt x="202" y="23"/>
                </a:lnTo>
                <a:lnTo>
                  <a:pt x="204" y="22"/>
                </a:lnTo>
                <a:lnTo>
                  <a:pt x="206" y="21"/>
                </a:lnTo>
                <a:lnTo>
                  <a:pt x="208" y="19"/>
                </a:lnTo>
                <a:lnTo>
                  <a:pt x="209" y="17"/>
                </a:lnTo>
                <a:lnTo>
                  <a:pt x="211" y="15"/>
                </a:lnTo>
                <a:lnTo>
                  <a:pt x="213" y="13"/>
                </a:lnTo>
                <a:lnTo>
                  <a:pt x="215" y="11"/>
                </a:lnTo>
                <a:lnTo>
                  <a:pt x="216" y="9"/>
                </a:lnTo>
                <a:lnTo>
                  <a:pt x="218" y="7"/>
                </a:lnTo>
                <a:lnTo>
                  <a:pt x="220" y="5"/>
                </a:lnTo>
                <a:lnTo>
                  <a:pt x="222" y="3"/>
                </a:lnTo>
                <a:lnTo>
                  <a:pt x="223" y="2"/>
                </a:lnTo>
                <a:lnTo>
                  <a:pt x="225" y="1"/>
                </a:lnTo>
                <a:lnTo>
                  <a:pt x="227" y="0"/>
                </a:lnTo>
                <a:lnTo>
                  <a:pt x="229" y="0"/>
                </a:lnTo>
                <a:lnTo>
                  <a:pt x="230" y="0"/>
                </a:lnTo>
                <a:lnTo>
                  <a:pt x="232" y="1"/>
                </a:lnTo>
                <a:lnTo>
                  <a:pt x="234" y="2"/>
                </a:lnTo>
                <a:lnTo>
                  <a:pt x="236" y="3"/>
                </a:lnTo>
                <a:lnTo>
                  <a:pt x="237" y="5"/>
                </a:lnTo>
                <a:lnTo>
                  <a:pt x="239" y="7"/>
                </a:lnTo>
                <a:lnTo>
                  <a:pt x="241" y="9"/>
                </a:lnTo>
                <a:lnTo>
                  <a:pt x="243" y="11"/>
                </a:lnTo>
                <a:lnTo>
                  <a:pt x="244" y="14"/>
                </a:lnTo>
                <a:lnTo>
                  <a:pt x="246" y="16"/>
                </a:lnTo>
                <a:lnTo>
                  <a:pt x="248" y="18"/>
                </a:lnTo>
                <a:lnTo>
                  <a:pt x="250" y="20"/>
                </a:lnTo>
                <a:lnTo>
                  <a:pt x="251" y="21"/>
                </a:lnTo>
                <a:lnTo>
                  <a:pt x="253" y="22"/>
                </a:lnTo>
                <a:lnTo>
                  <a:pt x="255" y="23"/>
                </a:lnTo>
                <a:lnTo>
                  <a:pt x="257" y="23"/>
                </a:lnTo>
                <a:lnTo>
                  <a:pt x="258" y="23"/>
                </a:lnTo>
                <a:lnTo>
                  <a:pt x="260" y="23"/>
                </a:lnTo>
                <a:lnTo>
                  <a:pt x="262" y="22"/>
                </a:lnTo>
                <a:lnTo>
                  <a:pt x="264" y="20"/>
                </a:lnTo>
                <a:lnTo>
                  <a:pt x="265" y="19"/>
                </a:lnTo>
                <a:lnTo>
                  <a:pt x="267" y="17"/>
                </a:lnTo>
                <a:lnTo>
                  <a:pt x="269" y="15"/>
                </a:lnTo>
                <a:lnTo>
                  <a:pt x="271" y="13"/>
                </a:lnTo>
                <a:lnTo>
                  <a:pt x="272" y="10"/>
                </a:lnTo>
                <a:lnTo>
                  <a:pt x="274" y="8"/>
                </a:lnTo>
                <a:lnTo>
                  <a:pt x="276" y="6"/>
                </a:lnTo>
                <a:lnTo>
                  <a:pt x="278" y="4"/>
                </a:lnTo>
                <a:lnTo>
                  <a:pt x="279" y="2"/>
                </a:lnTo>
                <a:lnTo>
                  <a:pt x="281" y="1"/>
                </a:lnTo>
                <a:lnTo>
                  <a:pt x="283" y="0"/>
                </a:lnTo>
                <a:lnTo>
                  <a:pt x="284" y="0"/>
                </a:lnTo>
                <a:lnTo>
                  <a:pt x="286" y="0"/>
                </a:lnTo>
                <a:lnTo>
                  <a:pt x="288" y="0"/>
                </a:lnTo>
                <a:lnTo>
                  <a:pt x="290" y="1"/>
                </a:lnTo>
                <a:lnTo>
                  <a:pt x="291" y="2"/>
                </a:lnTo>
                <a:lnTo>
                  <a:pt x="293" y="4"/>
                </a:lnTo>
                <a:lnTo>
                  <a:pt x="295" y="5"/>
                </a:lnTo>
                <a:lnTo>
                  <a:pt x="297" y="7"/>
                </a:lnTo>
                <a:lnTo>
                  <a:pt x="298" y="10"/>
                </a:lnTo>
                <a:lnTo>
                  <a:pt x="300" y="12"/>
                </a:lnTo>
                <a:lnTo>
                  <a:pt x="302" y="14"/>
                </a:lnTo>
                <a:lnTo>
                  <a:pt x="304" y="16"/>
                </a:lnTo>
                <a:lnTo>
                  <a:pt x="305" y="18"/>
                </a:lnTo>
                <a:lnTo>
                  <a:pt x="307" y="20"/>
                </a:lnTo>
                <a:lnTo>
                  <a:pt x="309" y="21"/>
                </a:lnTo>
                <a:lnTo>
                  <a:pt x="311" y="22"/>
                </a:lnTo>
                <a:lnTo>
                  <a:pt x="312" y="23"/>
                </a:lnTo>
                <a:lnTo>
                  <a:pt x="314" y="23"/>
                </a:lnTo>
                <a:lnTo>
                  <a:pt x="316" y="23"/>
                </a:lnTo>
                <a:lnTo>
                  <a:pt x="318" y="22"/>
                </a:lnTo>
                <a:lnTo>
                  <a:pt x="319" y="21"/>
                </a:lnTo>
                <a:lnTo>
                  <a:pt x="321" y="20"/>
                </a:lnTo>
                <a:lnTo>
                  <a:pt x="323" y="18"/>
                </a:lnTo>
                <a:lnTo>
                  <a:pt x="325" y="16"/>
                </a:lnTo>
                <a:lnTo>
                  <a:pt x="326" y="14"/>
                </a:lnTo>
                <a:lnTo>
                  <a:pt x="328" y="12"/>
                </a:lnTo>
                <a:lnTo>
                  <a:pt x="330" y="10"/>
                </a:lnTo>
                <a:lnTo>
                  <a:pt x="332" y="7"/>
                </a:lnTo>
                <a:lnTo>
                  <a:pt x="333" y="5"/>
                </a:lnTo>
                <a:lnTo>
                  <a:pt x="335" y="4"/>
                </a:lnTo>
                <a:lnTo>
                  <a:pt x="337" y="2"/>
                </a:lnTo>
                <a:lnTo>
                  <a:pt x="339" y="1"/>
                </a:lnTo>
                <a:lnTo>
                  <a:pt x="340" y="0"/>
                </a:lnTo>
                <a:lnTo>
                  <a:pt x="342" y="0"/>
                </a:lnTo>
                <a:lnTo>
                  <a:pt x="344" y="0"/>
                </a:lnTo>
                <a:lnTo>
                  <a:pt x="346" y="0"/>
                </a:lnTo>
                <a:lnTo>
                  <a:pt x="347" y="1"/>
                </a:lnTo>
                <a:lnTo>
                  <a:pt x="349" y="2"/>
                </a:lnTo>
                <a:lnTo>
                  <a:pt x="351" y="4"/>
                </a:lnTo>
                <a:lnTo>
                  <a:pt x="353" y="6"/>
                </a:lnTo>
                <a:lnTo>
                  <a:pt x="354" y="8"/>
                </a:lnTo>
                <a:lnTo>
                  <a:pt x="356" y="10"/>
                </a:lnTo>
                <a:lnTo>
                  <a:pt x="358" y="13"/>
                </a:lnTo>
                <a:lnTo>
                  <a:pt x="360" y="15"/>
                </a:lnTo>
                <a:lnTo>
                  <a:pt x="361" y="17"/>
                </a:lnTo>
                <a:lnTo>
                  <a:pt x="363" y="19"/>
                </a:lnTo>
                <a:lnTo>
                  <a:pt x="365" y="20"/>
                </a:lnTo>
                <a:lnTo>
                  <a:pt x="367" y="22"/>
                </a:lnTo>
                <a:lnTo>
                  <a:pt x="368" y="23"/>
                </a:lnTo>
                <a:lnTo>
                  <a:pt x="370" y="23"/>
                </a:lnTo>
                <a:lnTo>
                  <a:pt x="372" y="23"/>
                </a:lnTo>
                <a:lnTo>
                  <a:pt x="374" y="23"/>
                </a:lnTo>
                <a:lnTo>
                  <a:pt x="375" y="22"/>
                </a:lnTo>
                <a:lnTo>
                  <a:pt x="377" y="21"/>
                </a:lnTo>
                <a:lnTo>
                  <a:pt x="379" y="20"/>
                </a:lnTo>
                <a:lnTo>
                  <a:pt x="381" y="18"/>
                </a:lnTo>
                <a:lnTo>
                  <a:pt x="382" y="16"/>
                </a:lnTo>
                <a:lnTo>
                  <a:pt x="384" y="14"/>
                </a:lnTo>
                <a:lnTo>
                  <a:pt x="386" y="11"/>
                </a:lnTo>
                <a:lnTo>
                  <a:pt x="388" y="9"/>
                </a:lnTo>
                <a:lnTo>
                  <a:pt x="389" y="7"/>
                </a:lnTo>
                <a:lnTo>
                  <a:pt x="391" y="5"/>
                </a:lnTo>
                <a:lnTo>
                  <a:pt x="393" y="3"/>
                </a:lnTo>
                <a:lnTo>
                  <a:pt x="394" y="2"/>
                </a:lnTo>
                <a:lnTo>
                  <a:pt x="396" y="1"/>
                </a:lnTo>
                <a:lnTo>
                  <a:pt x="398" y="0"/>
                </a:lnTo>
                <a:lnTo>
                  <a:pt x="400" y="0"/>
                </a:lnTo>
                <a:lnTo>
                  <a:pt x="401" y="0"/>
                </a:lnTo>
                <a:lnTo>
                  <a:pt x="403" y="1"/>
                </a:lnTo>
                <a:lnTo>
                  <a:pt x="405" y="2"/>
                </a:lnTo>
                <a:lnTo>
                  <a:pt x="407" y="3"/>
                </a:lnTo>
                <a:lnTo>
                  <a:pt x="408" y="5"/>
                </a:lnTo>
                <a:lnTo>
                  <a:pt x="410" y="7"/>
                </a:lnTo>
                <a:lnTo>
                  <a:pt x="412" y="9"/>
                </a:lnTo>
                <a:lnTo>
                  <a:pt x="414" y="11"/>
                </a:lnTo>
                <a:lnTo>
                  <a:pt x="415" y="13"/>
                </a:lnTo>
                <a:lnTo>
                  <a:pt x="417" y="15"/>
                </a:lnTo>
                <a:lnTo>
                  <a:pt x="419" y="17"/>
                </a:lnTo>
                <a:lnTo>
                  <a:pt x="421" y="19"/>
                </a:lnTo>
                <a:lnTo>
                  <a:pt x="422" y="21"/>
                </a:lnTo>
                <a:lnTo>
                  <a:pt x="424" y="22"/>
                </a:lnTo>
                <a:lnTo>
                  <a:pt x="426" y="23"/>
                </a:lnTo>
                <a:lnTo>
                  <a:pt x="428" y="23"/>
                </a:lnTo>
                <a:lnTo>
                  <a:pt x="429" y="23"/>
                </a:lnTo>
                <a:lnTo>
                  <a:pt x="431" y="23"/>
                </a:lnTo>
                <a:lnTo>
                  <a:pt x="433" y="22"/>
                </a:lnTo>
                <a:lnTo>
                  <a:pt x="435" y="21"/>
                </a:lnTo>
                <a:lnTo>
                  <a:pt x="436" y="19"/>
                </a:lnTo>
                <a:lnTo>
                  <a:pt x="438" y="17"/>
                </a:lnTo>
                <a:lnTo>
                  <a:pt x="440" y="15"/>
                </a:lnTo>
                <a:lnTo>
                  <a:pt x="442" y="13"/>
                </a:lnTo>
                <a:lnTo>
                  <a:pt x="443" y="11"/>
                </a:lnTo>
                <a:lnTo>
                  <a:pt x="445" y="8"/>
                </a:lnTo>
              </a:path>
            </a:pathLst>
          </a:custGeom>
          <a:noFill/>
          <a:ln w="38100" cmpd="sng">
            <a:solidFill>
              <a:srgbClr val="C00000"/>
            </a:solidFill>
            <a:prstDash val="solid"/>
            <a:round/>
            <a:headEnd/>
            <a:tailEnd/>
          </a:ln>
        </p:spPr>
        <p:txBody>
          <a:bodyPr/>
          <a:lstStyle/>
          <a:p>
            <a:endParaRPr lang="en-US" baseline="0">
              <a:latin typeface="Calibri"/>
              <a:cs typeface="Calibri"/>
            </a:endParaRPr>
          </a:p>
        </p:txBody>
      </p:sp>
      <p:sp>
        <p:nvSpPr>
          <p:cNvPr id="30" name="Title 29"/>
          <p:cNvSpPr>
            <a:spLocks noGrp="1"/>
          </p:cNvSpPr>
          <p:nvPr>
            <p:ph type="title"/>
          </p:nvPr>
        </p:nvSpPr>
        <p:spPr/>
        <p:txBody>
          <a:bodyPr/>
          <a:lstStyle/>
          <a:p>
            <a:r>
              <a:rPr lang="de-CH" dirty="0">
                <a:latin typeface="Calibri"/>
                <a:cs typeface="Calibri"/>
              </a:rPr>
              <a:t>PET – Annihilation</a:t>
            </a:r>
            <a:endParaRPr lang="en-US" dirty="0">
              <a:latin typeface="Calibri"/>
              <a:cs typeface="Calibri"/>
            </a:endParaRPr>
          </a:p>
        </p:txBody>
      </p:sp>
      <p:graphicFrame>
        <p:nvGraphicFramePr>
          <p:cNvPr id="31" name="Object 30"/>
          <p:cNvGraphicFramePr>
            <a:graphicFrameLocks noChangeAspect="1"/>
          </p:cNvGraphicFramePr>
          <p:nvPr>
            <p:extLst/>
          </p:nvPr>
        </p:nvGraphicFramePr>
        <p:xfrm>
          <a:off x="3179763" y="4687888"/>
          <a:ext cx="2782887" cy="611187"/>
        </p:xfrm>
        <a:graphic>
          <a:graphicData uri="http://schemas.openxmlformats.org/presentationml/2006/ole">
            <mc:AlternateContent xmlns:mc="http://schemas.openxmlformats.org/markup-compatibility/2006">
              <mc:Choice xmlns:v="urn:schemas-microsoft-com:vml" Requires="v">
                <p:oleObj spid="_x0000_s22555" name="Equation" r:id="rId3" imgW="1041120" imgH="228600" progId="Equation.DSMT4">
                  <p:embed/>
                </p:oleObj>
              </mc:Choice>
              <mc:Fallback>
                <p:oleObj name="Equation" r:id="rId3" imgW="1041120" imgH="228600" progId="Equation.DSMT4">
                  <p:embed/>
                  <p:pic>
                    <p:nvPicPr>
                      <p:cNvPr id="31" name="Object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9763" y="4687888"/>
                        <a:ext cx="2782887" cy="611187"/>
                      </a:xfrm>
                      <a:prstGeom prst="rect">
                        <a:avLst/>
                      </a:prstGeom>
                      <a:noFill/>
                      <a:ln w="9525">
                        <a:solidFill>
                          <a:srgbClr val="969696"/>
                        </a:solidFill>
                        <a:miter lim="800000"/>
                        <a:headEnd/>
                        <a:tailEnd/>
                      </a:ln>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33" name="Oval 6"/>
          <p:cNvSpPr>
            <a:spLocks noChangeArrowheads="1"/>
          </p:cNvSpPr>
          <p:nvPr/>
        </p:nvSpPr>
        <p:spPr bwMode="auto">
          <a:xfrm>
            <a:off x="4929190" y="4643446"/>
            <a:ext cx="1214446" cy="785818"/>
          </a:xfrm>
          <a:prstGeom prst="ellipse">
            <a:avLst/>
          </a:prstGeom>
          <a:noFill/>
          <a:ln w="76200" cap="rnd">
            <a:solidFill>
              <a:srgbClr val="CC0000"/>
            </a:solidFill>
            <a:prstDash val="sysDot"/>
            <a:round/>
            <a:headEnd/>
            <a:tailEnd/>
          </a:ln>
        </p:spPr>
        <p:txBody>
          <a:bodyPr wrap="none" anchor="ctr"/>
          <a:lstStyle/>
          <a:p>
            <a:endParaRPr lang="en-US">
              <a:latin typeface="Calibri"/>
              <a:cs typeface="Calibri"/>
            </a:endParaRPr>
          </a:p>
        </p:txBody>
      </p:sp>
      <p:sp>
        <p:nvSpPr>
          <p:cNvPr id="3" name="Slide Number Placeholder 2">
            <a:extLst>
              <a:ext uri="{FF2B5EF4-FFF2-40B4-BE49-F238E27FC236}">
                <a16:creationId xmlns:a16="http://schemas.microsoft.com/office/drawing/2014/main" id="{A653CE35-2931-864A-A8A1-C7B0657EA4B9}"/>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47</a:t>
            </a:fld>
            <a:endParaRPr lang="en-US"/>
          </a:p>
        </p:txBody>
      </p:sp>
    </p:spTree>
    <p:extLst>
      <p:ext uri="{BB962C8B-B14F-4D97-AF65-F5344CB8AC3E}">
        <p14:creationId xmlns:p14="http://schemas.microsoft.com/office/powerpoint/2010/main" val="15746341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9302"/>
                                        </p:tgtEl>
                                        <p:attrNameLst>
                                          <p:attrName>style.visibility</p:attrName>
                                        </p:attrNameLst>
                                      </p:cBhvr>
                                      <p:to>
                                        <p:strVal val="visible"/>
                                      </p:to>
                                    </p:set>
                                    <p:animEffect transition="in" filter="wipe(left)">
                                      <p:cBhvr>
                                        <p:cTn id="7" dur="500"/>
                                        <p:tgtEl>
                                          <p:spTgt spid="43930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9307"/>
                                        </p:tgtEl>
                                        <p:attrNameLst>
                                          <p:attrName>style.visibility</p:attrName>
                                        </p:attrNameLst>
                                      </p:cBhvr>
                                      <p:to>
                                        <p:strVal val="visible"/>
                                      </p:to>
                                    </p:set>
                                    <p:animEffect transition="in" filter="fade">
                                      <p:cBhvr>
                                        <p:cTn id="11" dur="500"/>
                                        <p:tgtEl>
                                          <p:spTgt spid="43930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39303"/>
                                        </p:tgtEl>
                                        <p:attrNameLst>
                                          <p:attrName>style.visibility</p:attrName>
                                        </p:attrNameLst>
                                      </p:cBhvr>
                                      <p:to>
                                        <p:strVal val="visible"/>
                                      </p:to>
                                    </p:set>
                                    <p:animEffect transition="in" filter="fade">
                                      <p:cBhvr>
                                        <p:cTn id="15" dur="500"/>
                                        <p:tgtEl>
                                          <p:spTgt spid="439303"/>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439319"/>
                                        </p:tgtEl>
                                        <p:attrNameLst>
                                          <p:attrName>style.visibility</p:attrName>
                                        </p:attrNameLst>
                                      </p:cBhvr>
                                      <p:to>
                                        <p:strVal val="visible"/>
                                      </p:to>
                                    </p:set>
                                    <p:animEffect transition="in" filter="wipe(down)">
                                      <p:cBhvr>
                                        <p:cTn id="19" dur="500"/>
                                        <p:tgtEl>
                                          <p:spTgt spid="439319"/>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439318"/>
                                        </p:tgtEl>
                                        <p:attrNameLst>
                                          <p:attrName>style.visibility</p:attrName>
                                        </p:attrNameLst>
                                      </p:cBhvr>
                                      <p:to>
                                        <p:strVal val="visible"/>
                                      </p:to>
                                    </p:set>
                                    <p:animEffect transition="in" filter="wipe(up)">
                                      <p:cBhvr>
                                        <p:cTn id="22" dur="500"/>
                                        <p:tgtEl>
                                          <p:spTgt spid="439318"/>
                                        </p:tgtEl>
                                      </p:cBhvr>
                                    </p:animEffect>
                                  </p:childTnLst>
                                </p:cTn>
                              </p:par>
                            </p:childTnLst>
                          </p:cTn>
                        </p:par>
                        <p:par>
                          <p:cTn id="23" fill="hold">
                            <p:stCondLst>
                              <p:cond delay="2000"/>
                            </p:stCondLst>
                            <p:childTnLst>
                              <p:par>
                                <p:cTn id="24" presetID="22" presetClass="entr" presetSubtype="1" fill="hold" grpId="0" nodeType="afterEffect">
                                  <p:stCondLst>
                                    <p:cond delay="0"/>
                                  </p:stCondLst>
                                  <p:childTnLst>
                                    <p:set>
                                      <p:cBhvr>
                                        <p:cTn id="25" dur="1" fill="hold">
                                          <p:stCondLst>
                                            <p:cond delay="0"/>
                                          </p:stCondLst>
                                        </p:cTn>
                                        <p:tgtEl>
                                          <p:spTgt spid="439310"/>
                                        </p:tgtEl>
                                        <p:attrNameLst>
                                          <p:attrName>style.visibility</p:attrName>
                                        </p:attrNameLst>
                                      </p:cBhvr>
                                      <p:to>
                                        <p:strVal val="visible"/>
                                      </p:to>
                                    </p:set>
                                    <p:animEffect transition="in" filter="wipe(up)">
                                      <p:cBhvr>
                                        <p:cTn id="26" dur="500"/>
                                        <p:tgtEl>
                                          <p:spTgt spid="439310"/>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439309"/>
                                        </p:tgtEl>
                                        <p:attrNameLst>
                                          <p:attrName>style.visibility</p:attrName>
                                        </p:attrNameLst>
                                      </p:cBhvr>
                                      <p:to>
                                        <p:strVal val="visible"/>
                                      </p:to>
                                    </p:set>
                                    <p:animEffect transition="in" filter="fade">
                                      <p:cBhvr>
                                        <p:cTn id="30" dur="500"/>
                                        <p:tgtEl>
                                          <p:spTgt spid="439309"/>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439308"/>
                                        </p:tgtEl>
                                        <p:attrNameLst>
                                          <p:attrName>style.visibility</p:attrName>
                                        </p:attrNameLst>
                                      </p:cBhvr>
                                      <p:to>
                                        <p:strVal val="visible"/>
                                      </p:to>
                                    </p:set>
                                    <p:animEffect transition="in" filter="fade">
                                      <p:cBhvr>
                                        <p:cTn id="34" dur="500"/>
                                        <p:tgtEl>
                                          <p:spTgt spid="439308"/>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39314"/>
                                        </p:tgtEl>
                                        <p:attrNameLst>
                                          <p:attrName>style.visibility</p:attrName>
                                        </p:attrNameLst>
                                      </p:cBhvr>
                                      <p:to>
                                        <p:strVal val="visible"/>
                                      </p:to>
                                    </p:set>
                                    <p:animEffect transition="in" filter="fade">
                                      <p:cBhvr>
                                        <p:cTn id="47" dur="500"/>
                                        <p:tgtEl>
                                          <p:spTgt spid="43931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39317"/>
                                        </p:tgtEl>
                                        <p:attrNameLst>
                                          <p:attrName>style.visibility</p:attrName>
                                        </p:attrNameLst>
                                      </p:cBhvr>
                                      <p:to>
                                        <p:strVal val="visible"/>
                                      </p:to>
                                    </p:set>
                                    <p:animEffect transition="in" filter="fade">
                                      <p:cBhvr>
                                        <p:cTn id="50" dur="500"/>
                                        <p:tgtEl>
                                          <p:spTgt spid="4393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39316"/>
                                        </p:tgtEl>
                                        <p:attrNameLst>
                                          <p:attrName>style.visibility</p:attrName>
                                        </p:attrNameLst>
                                      </p:cBhvr>
                                      <p:to>
                                        <p:strVal val="visible"/>
                                      </p:to>
                                    </p:set>
                                    <p:animEffect transition="in" filter="fade">
                                      <p:cBhvr>
                                        <p:cTn id="53" dur="500"/>
                                        <p:tgtEl>
                                          <p:spTgt spid="43931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39315"/>
                                        </p:tgtEl>
                                        <p:attrNameLst>
                                          <p:attrName>style.visibility</p:attrName>
                                        </p:attrNameLst>
                                      </p:cBhvr>
                                      <p:to>
                                        <p:strVal val="visible"/>
                                      </p:to>
                                    </p:set>
                                    <p:animEffect transition="in" filter="fade">
                                      <p:cBhvr>
                                        <p:cTn id="56" dur="500"/>
                                        <p:tgtEl>
                                          <p:spTgt spid="43931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439299"/>
                                        </p:tgtEl>
                                        <p:attrNameLst>
                                          <p:attrName>style.visibility</p:attrName>
                                        </p:attrNameLst>
                                      </p:cBhvr>
                                      <p:to>
                                        <p:strVal val="visible"/>
                                      </p:to>
                                    </p:set>
                                    <p:animEffect transition="in" filter="fade">
                                      <p:cBhvr>
                                        <p:cTn id="61" dur="500"/>
                                        <p:tgtEl>
                                          <p:spTgt spid="439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9299" grpId="0"/>
      <p:bldP spid="439302" grpId="0" animBg="1"/>
      <p:bldP spid="439303" grpId="0" animBg="1"/>
      <p:bldP spid="439307" grpId="0"/>
      <p:bldP spid="439308" grpId="0"/>
      <p:bldP spid="439309" grpId="0"/>
      <p:bldP spid="439310" grpId="0" animBg="1"/>
      <p:bldP spid="439314" grpId="0"/>
      <p:bldP spid="439315" grpId="0" animBg="1"/>
      <p:bldP spid="439316" grpId="0" animBg="1"/>
      <p:bldP spid="439317" grpId="0" animBg="1"/>
      <p:bldP spid="439318" grpId="0" animBg="1"/>
      <p:bldP spid="439319" grpId="0" animBg="1"/>
      <p:bldP spid="3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Rectangle 2"/>
          <p:cNvSpPr>
            <a:spLocks noChangeArrowheads="1"/>
          </p:cNvSpPr>
          <p:nvPr/>
        </p:nvSpPr>
        <p:spPr bwMode="auto">
          <a:xfrm>
            <a:off x="323850" y="2205038"/>
            <a:ext cx="8424863" cy="2232025"/>
          </a:xfrm>
          <a:prstGeom prst="rect">
            <a:avLst/>
          </a:prstGeom>
          <a:noFill/>
          <a:ln w="9525">
            <a:noFill/>
            <a:miter lim="800000"/>
            <a:headEnd/>
            <a:tailEnd/>
          </a:ln>
          <a:effectLst/>
        </p:spPr>
        <p:txBody>
          <a:bodyPr lIns="0" tIns="72000" rIns="0" bIns="72000" anchor="ctr" anchorCtr="1"/>
          <a:lstStyle/>
          <a:p>
            <a:pPr algn="ctr">
              <a:defRPr/>
            </a:pPr>
            <a:r>
              <a:rPr lang="en-US" sz="5400" b="1" baseline="0" dirty="0">
                <a:solidFill>
                  <a:srgbClr val="2A6AB3"/>
                </a:solidFill>
                <a:effectLst>
                  <a:outerShdw blurRad="38100" dist="38100" dir="2700000" algn="tl">
                    <a:srgbClr val="C0C0C0"/>
                  </a:outerShdw>
                </a:effectLst>
                <a:latin typeface="Calibri"/>
                <a:cs typeface="Calibri"/>
              </a:rPr>
              <a:t>Coincidence Detection</a:t>
            </a:r>
            <a:endParaRPr lang="en-US" sz="5400" b="1" baseline="0" dirty="0">
              <a:solidFill>
                <a:srgbClr val="2A6AB3"/>
              </a:solidFill>
              <a:latin typeface="Calibri"/>
              <a:cs typeface="Calibri"/>
            </a:endParaRPr>
          </a:p>
        </p:txBody>
      </p:sp>
      <p:grpSp>
        <p:nvGrpSpPr>
          <p:cNvPr id="2" name="Group 9"/>
          <p:cNvGrpSpPr/>
          <p:nvPr/>
        </p:nvGrpSpPr>
        <p:grpSpPr>
          <a:xfrm>
            <a:off x="1500166" y="5072074"/>
            <a:ext cx="6143668" cy="714380"/>
            <a:chOff x="1146310" y="3901715"/>
            <a:chExt cx="7354780" cy="810000"/>
          </a:xfrm>
        </p:grpSpPr>
        <p:sp>
          <p:nvSpPr>
            <p:cNvPr id="3" name="TextBox 2"/>
            <p:cNvSpPr txBox="1"/>
            <p:nvPr/>
          </p:nvSpPr>
          <p:spPr>
            <a:xfrm>
              <a:off x="1146310" y="3901715"/>
              <a:ext cx="1539907" cy="810000"/>
            </a:xfrm>
            <a:prstGeom prst="roundRect">
              <a:avLst/>
            </a:prstGeom>
            <a:solidFill>
              <a:schemeClr val="bg1">
                <a:lumMod val="65000"/>
                <a:alpha val="69804"/>
              </a:schemeClr>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chemeClr val="tx1"/>
                  </a:solidFill>
                  <a:latin typeface="Calibri"/>
                  <a:cs typeface="Calibri"/>
                </a:rPr>
                <a:t>Probe</a:t>
              </a:r>
              <a:endParaRPr lang="en-US" sz="1600" baseline="0" dirty="0">
                <a:solidFill>
                  <a:schemeClr val="tx1"/>
                </a:solidFill>
                <a:latin typeface="Calibri"/>
                <a:cs typeface="Calibri"/>
              </a:endParaRPr>
            </a:p>
          </p:txBody>
        </p:sp>
        <p:sp>
          <p:nvSpPr>
            <p:cNvPr id="4" name="TextBox 3"/>
            <p:cNvSpPr txBox="1"/>
            <p:nvPr/>
          </p:nvSpPr>
          <p:spPr>
            <a:xfrm>
              <a:off x="3071802" y="3901715"/>
              <a:ext cx="1539907" cy="810000"/>
            </a:xfrm>
            <a:prstGeom prst="roundRect">
              <a:avLst/>
            </a:prstGeom>
            <a:solidFill>
              <a:schemeClr val="bg1">
                <a:lumMod val="65000"/>
                <a:alpha val="69804"/>
              </a:schemeClr>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chemeClr val="tx1"/>
                  </a:solidFill>
                  <a:latin typeface="Calibri"/>
                  <a:cs typeface="Calibri"/>
                </a:rPr>
                <a:t>Matter</a:t>
              </a:r>
              <a:br>
                <a:rPr lang="de-CH" sz="1600" baseline="0" dirty="0">
                  <a:solidFill>
                    <a:schemeClr val="tx1"/>
                  </a:solidFill>
                  <a:latin typeface="Calibri"/>
                  <a:cs typeface="Calibri"/>
                </a:rPr>
              </a:br>
              <a:r>
                <a:rPr lang="de-CH" sz="1600" baseline="0" dirty="0">
                  <a:solidFill>
                    <a:schemeClr val="tx1"/>
                  </a:solidFill>
                  <a:latin typeface="Calibri"/>
                  <a:cs typeface="Calibri"/>
                </a:rPr>
                <a:t>interaction</a:t>
              </a:r>
              <a:endParaRPr lang="en-US" sz="1600" baseline="0" dirty="0">
                <a:solidFill>
                  <a:schemeClr val="tx1"/>
                </a:solidFill>
                <a:latin typeface="Calibri"/>
                <a:cs typeface="Calibri"/>
              </a:endParaRPr>
            </a:p>
          </p:txBody>
        </p:sp>
        <p:sp>
          <p:nvSpPr>
            <p:cNvPr id="5" name="TextBox 4"/>
            <p:cNvSpPr txBox="1"/>
            <p:nvPr/>
          </p:nvSpPr>
          <p:spPr>
            <a:xfrm>
              <a:off x="5022541" y="3901715"/>
              <a:ext cx="1539907" cy="810000"/>
            </a:xfrm>
            <a:prstGeom prst="roundRect">
              <a:avLst/>
            </a:prstGeom>
            <a:solidFill>
              <a:srgbClr val="C00000">
                <a:alpha val="69804"/>
              </a:srgbClr>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chemeClr val="bg1"/>
                  </a:solidFill>
                  <a:latin typeface="Calibri"/>
                  <a:cs typeface="Calibri"/>
                </a:rPr>
                <a:t>Detection</a:t>
              </a:r>
              <a:endParaRPr lang="en-US" sz="1600" baseline="0" dirty="0">
                <a:solidFill>
                  <a:schemeClr val="bg1"/>
                </a:solidFill>
                <a:latin typeface="Calibri"/>
                <a:cs typeface="Calibri"/>
              </a:endParaRPr>
            </a:p>
          </p:txBody>
        </p:sp>
        <p:sp>
          <p:nvSpPr>
            <p:cNvPr id="6" name="TextBox 5"/>
            <p:cNvSpPr txBox="1"/>
            <p:nvPr/>
          </p:nvSpPr>
          <p:spPr>
            <a:xfrm>
              <a:off x="6961183" y="3901715"/>
              <a:ext cx="1539907" cy="810000"/>
            </a:xfrm>
            <a:prstGeom prst="roundRect">
              <a:avLst/>
            </a:prstGeom>
            <a:solidFill>
              <a:schemeClr val="bg1">
                <a:lumMod val="75000"/>
              </a:schemeClr>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rgbClr val="292929"/>
                  </a:solidFill>
                  <a:latin typeface="Calibri"/>
                  <a:cs typeface="Calibri"/>
                </a:rPr>
                <a:t>Image</a:t>
              </a:r>
              <a:br>
                <a:rPr lang="de-CH" sz="1600" baseline="0" dirty="0">
                  <a:solidFill>
                    <a:srgbClr val="292929"/>
                  </a:solidFill>
                  <a:latin typeface="Calibri"/>
                  <a:cs typeface="Calibri"/>
                </a:rPr>
              </a:br>
              <a:r>
                <a:rPr lang="de-CH" sz="1600" baseline="0" dirty="0">
                  <a:solidFill>
                    <a:srgbClr val="292929"/>
                  </a:solidFill>
                  <a:latin typeface="Calibri"/>
                  <a:cs typeface="Calibri"/>
                </a:rPr>
                <a:t>production</a:t>
              </a:r>
              <a:endParaRPr lang="en-US" sz="1600" baseline="0" dirty="0">
                <a:solidFill>
                  <a:srgbClr val="292929"/>
                </a:solidFill>
                <a:latin typeface="Calibri"/>
                <a:cs typeface="Calibri"/>
              </a:endParaRPr>
            </a:p>
          </p:txBody>
        </p:sp>
        <p:sp>
          <p:nvSpPr>
            <p:cNvPr id="7" name="Right Arrow 6"/>
            <p:cNvSpPr/>
            <p:nvPr/>
          </p:nvSpPr>
          <p:spPr bwMode="auto">
            <a:xfrm>
              <a:off x="2708019" y="4044591"/>
              <a:ext cx="398734" cy="500066"/>
            </a:xfrm>
            <a:prstGeom prst="rightArrow">
              <a:avLst/>
            </a:prstGeom>
            <a:solidFill>
              <a:schemeClr val="tx1">
                <a:lumMod val="65000"/>
                <a:lumOff val="35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30000">
                <a:ln>
                  <a:noFill/>
                </a:ln>
                <a:solidFill>
                  <a:srgbClr val="4D4D4D"/>
                </a:solidFill>
                <a:effectLst/>
                <a:latin typeface="Calibri"/>
                <a:cs typeface="Calibri"/>
              </a:endParaRPr>
            </a:p>
          </p:txBody>
        </p:sp>
        <p:sp>
          <p:nvSpPr>
            <p:cNvPr id="8" name="Right Arrow 7"/>
            <p:cNvSpPr/>
            <p:nvPr/>
          </p:nvSpPr>
          <p:spPr bwMode="auto">
            <a:xfrm>
              <a:off x="4635234" y="4044591"/>
              <a:ext cx="398734" cy="500066"/>
            </a:xfrm>
            <a:prstGeom prst="rightArrow">
              <a:avLst/>
            </a:prstGeom>
            <a:solidFill>
              <a:schemeClr val="tx1">
                <a:lumMod val="65000"/>
                <a:lumOff val="35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30000">
                <a:ln>
                  <a:noFill/>
                </a:ln>
                <a:solidFill>
                  <a:srgbClr val="4D4D4D"/>
                </a:solidFill>
                <a:effectLst/>
                <a:latin typeface="Calibri"/>
                <a:cs typeface="Calibri"/>
              </a:endParaRPr>
            </a:p>
          </p:txBody>
        </p:sp>
        <p:sp>
          <p:nvSpPr>
            <p:cNvPr id="9" name="Right Arrow 8"/>
            <p:cNvSpPr/>
            <p:nvPr/>
          </p:nvSpPr>
          <p:spPr bwMode="auto">
            <a:xfrm>
              <a:off x="6562449" y="4044591"/>
              <a:ext cx="398734" cy="500066"/>
            </a:xfrm>
            <a:prstGeom prst="rightArrow">
              <a:avLst/>
            </a:prstGeom>
            <a:solidFill>
              <a:schemeClr val="tx1">
                <a:lumMod val="65000"/>
                <a:lumOff val="35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30000">
                <a:ln>
                  <a:noFill/>
                </a:ln>
                <a:solidFill>
                  <a:srgbClr val="4D4D4D"/>
                </a:solidFill>
                <a:effectLst/>
                <a:latin typeface="Calibri"/>
                <a:cs typeface="Calibri"/>
              </a:endParaRPr>
            </a:p>
          </p:txBody>
        </p:sp>
      </p:grpSp>
      <p:sp>
        <p:nvSpPr>
          <p:cNvPr id="11" name="Slide Number Placeholder 10">
            <a:extLst>
              <a:ext uri="{FF2B5EF4-FFF2-40B4-BE49-F238E27FC236}">
                <a16:creationId xmlns:a16="http://schemas.microsoft.com/office/drawing/2014/main" id="{F6648382-238E-FC45-9771-5BD47D4A72BF}"/>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48</a:t>
            </a:fld>
            <a:endParaRPr lang="en-US"/>
          </a:p>
        </p:txBody>
      </p:sp>
    </p:spTree>
    <p:extLst>
      <p:ext uri="{BB962C8B-B14F-4D97-AF65-F5344CB8AC3E}">
        <p14:creationId xmlns:p14="http://schemas.microsoft.com/office/powerpoint/2010/main" val="359964122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107" name="Picture 3"/>
          <p:cNvPicPr>
            <a:picLocks noChangeAspect="1" noChangeArrowheads="1"/>
          </p:cNvPicPr>
          <p:nvPr/>
        </p:nvPicPr>
        <p:blipFill>
          <a:blip r:embed="rId3"/>
          <a:srcRect/>
          <a:stretch>
            <a:fillRect/>
          </a:stretch>
        </p:blipFill>
        <p:spPr bwMode="auto">
          <a:xfrm>
            <a:off x="4572000" y="2018220"/>
            <a:ext cx="3702579" cy="3643338"/>
          </a:xfrm>
          <a:prstGeom prst="rect">
            <a:avLst/>
          </a:prstGeom>
          <a:noFill/>
          <a:ln w="9525">
            <a:noFill/>
            <a:miter lim="800000"/>
            <a:headEnd/>
            <a:tailEnd/>
          </a:ln>
          <a:effectLst/>
        </p:spPr>
      </p:pic>
      <p:sp>
        <p:nvSpPr>
          <p:cNvPr id="20" name="Title 19"/>
          <p:cNvSpPr>
            <a:spLocks noGrp="1"/>
          </p:cNvSpPr>
          <p:nvPr>
            <p:ph type="title"/>
          </p:nvPr>
        </p:nvSpPr>
        <p:spPr/>
        <p:txBody>
          <a:bodyPr/>
          <a:lstStyle/>
          <a:p>
            <a:r>
              <a:rPr lang="de-CH" dirty="0">
                <a:latin typeface="Calibri"/>
                <a:cs typeface="Calibri"/>
              </a:rPr>
              <a:t>PET – Detector</a:t>
            </a:r>
            <a:endParaRPr lang="en-US" dirty="0">
              <a:latin typeface="Calibri"/>
              <a:cs typeface="Calibri"/>
            </a:endParaRPr>
          </a:p>
        </p:txBody>
      </p:sp>
      <p:pic>
        <p:nvPicPr>
          <p:cNvPr id="21" name="Picture 14"/>
          <p:cNvPicPr>
            <a:picLocks noChangeAspect="1" noChangeArrowheads="1"/>
          </p:cNvPicPr>
          <p:nvPr/>
        </p:nvPicPr>
        <p:blipFill>
          <a:blip r:embed="rId4">
            <a:grayscl/>
          </a:blip>
          <a:srcRect l="62115" t="9118"/>
          <a:stretch>
            <a:fillRect/>
          </a:stretch>
        </p:blipFill>
        <p:spPr bwMode="auto">
          <a:xfrm>
            <a:off x="1144231" y="1916632"/>
            <a:ext cx="3240360" cy="3905231"/>
          </a:xfrm>
          <a:prstGeom prst="rect">
            <a:avLst/>
          </a:prstGeom>
          <a:noFill/>
          <a:ln w="9525">
            <a:noFill/>
            <a:miter lim="800000"/>
            <a:headEnd/>
            <a:tailEnd/>
          </a:ln>
        </p:spPr>
      </p:pic>
      <p:sp>
        <p:nvSpPr>
          <p:cNvPr id="22" name="Rectangle 21"/>
          <p:cNvSpPr/>
          <p:nvPr/>
        </p:nvSpPr>
        <p:spPr bwMode="auto">
          <a:xfrm>
            <a:off x="987765" y="2421448"/>
            <a:ext cx="428628" cy="228601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30000">
              <a:ln>
                <a:noFill/>
              </a:ln>
              <a:solidFill>
                <a:srgbClr val="4D4D4D"/>
              </a:solidFill>
              <a:effectLst/>
              <a:latin typeface="Calibri"/>
              <a:cs typeface="Calibri"/>
            </a:endParaRPr>
          </a:p>
        </p:txBody>
      </p:sp>
      <p:sp>
        <p:nvSpPr>
          <p:cNvPr id="23" name="Oval 6"/>
          <p:cNvSpPr>
            <a:spLocks noChangeArrowheads="1"/>
          </p:cNvSpPr>
          <p:nvPr/>
        </p:nvSpPr>
        <p:spPr bwMode="auto">
          <a:xfrm>
            <a:off x="1100292" y="1780029"/>
            <a:ext cx="3456384" cy="785818"/>
          </a:xfrm>
          <a:prstGeom prst="ellipse">
            <a:avLst/>
          </a:prstGeom>
          <a:noFill/>
          <a:ln w="76200" cap="rnd">
            <a:solidFill>
              <a:srgbClr val="CC0000"/>
            </a:solidFill>
            <a:prstDash val="sysDot"/>
            <a:round/>
            <a:headEnd/>
            <a:tailEnd/>
          </a:ln>
        </p:spPr>
        <p:txBody>
          <a:bodyPr wrap="none" anchor="ctr"/>
          <a:lstStyle/>
          <a:p>
            <a:endParaRPr lang="en-US">
              <a:latin typeface="Calibri"/>
              <a:cs typeface="Calibri"/>
            </a:endParaRPr>
          </a:p>
        </p:txBody>
      </p:sp>
      <p:sp>
        <p:nvSpPr>
          <p:cNvPr id="24" name="Rectangle 23"/>
          <p:cNvSpPr/>
          <p:nvPr/>
        </p:nvSpPr>
        <p:spPr>
          <a:xfrm>
            <a:off x="2292358" y="1292572"/>
            <a:ext cx="944105" cy="400110"/>
          </a:xfrm>
          <a:prstGeom prst="rect">
            <a:avLst/>
          </a:prstGeom>
        </p:spPr>
        <p:txBody>
          <a:bodyPr wrap="none">
            <a:spAutoFit/>
          </a:bodyPr>
          <a:lstStyle/>
          <a:p>
            <a:r>
              <a:rPr lang="en-GB" baseline="0" dirty="0">
                <a:solidFill>
                  <a:srgbClr val="C00000"/>
                </a:solidFill>
                <a:latin typeface="Symbol" charset="2"/>
                <a:cs typeface="Symbol" charset="2"/>
              </a:rPr>
              <a:t>g</a:t>
            </a:r>
            <a:r>
              <a:rPr lang="en-GB" baseline="0" dirty="0">
                <a:solidFill>
                  <a:srgbClr val="C00000"/>
                </a:solidFill>
                <a:latin typeface="Calibri"/>
                <a:cs typeface="Calibri"/>
              </a:rPr>
              <a:t> - rays</a:t>
            </a:r>
            <a:endParaRPr lang="en-US" dirty="0">
              <a:latin typeface="Calibri"/>
              <a:cs typeface="Calibri"/>
            </a:endParaRPr>
          </a:p>
        </p:txBody>
      </p:sp>
      <p:sp>
        <p:nvSpPr>
          <p:cNvPr id="25" name="Rectangle 24"/>
          <p:cNvSpPr/>
          <p:nvPr/>
        </p:nvSpPr>
        <p:spPr>
          <a:xfrm>
            <a:off x="1611294" y="5909210"/>
            <a:ext cx="2434380" cy="400110"/>
          </a:xfrm>
          <a:prstGeom prst="rect">
            <a:avLst/>
          </a:prstGeom>
        </p:spPr>
        <p:txBody>
          <a:bodyPr wrap="none">
            <a:spAutoFit/>
          </a:bodyPr>
          <a:lstStyle/>
          <a:p>
            <a:r>
              <a:rPr lang="en-GB" baseline="0" dirty="0">
                <a:solidFill>
                  <a:srgbClr val="C00000"/>
                </a:solidFill>
                <a:latin typeface="Calibri"/>
                <a:cs typeface="Calibri"/>
              </a:rPr>
              <a:t>Scintillation Detector</a:t>
            </a:r>
            <a:endParaRPr lang="en-US" dirty="0">
              <a:latin typeface="Calibri"/>
              <a:cs typeface="Calibri"/>
            </a:endParaRPr>
          </a:p>
        </p:txBody>
      </p:sp>
      <p:sp>
        <p:nvSpPr>
          <p:cNvPr id="26" name="Rectangle 25"/>
          <p:cNvSpPr/>
          <p:nvPr/>
        </p:nvSpPr>
        <p:spPr>
          <a:xfrm>
            <a:off x="5189733" y="5909210"/>
            <a:ext cx="2569884" cy="400110"/>
          </a:xfrm>
          <a:prstGeom prst="rect">
            <a:avLst/>
          </a:prstGeom>
        </p:spPr>
        <p:txBody>
          <a:bodyPr wrap="none">
            <a:spAutoFit/>
          </a:bodyPr>
          <a:lstStyle/>
          <a:p>
            <a:r>
              <a:rPr lang="en-GB" baseline="0" dirty="0">
                <a:solidFill>
                  <a:srgbClr val="C00000"/>
                </a:solidFill>
                <a:latin typeface="Calibri"/>
                <a:cs typeface="Calibri"/>
              </a:rPr>
              <a:t>Coincidence Detection</a:t>
            </a:r>
            <a:endParaRPr lang="en-US" dirty="0">
              <a:latin typeface="Calibri"/>
              <a:cs typeface="Calibri"/>
            </a:endParaRPr>
          </a:p>
        </p:txBody>
      </p:sp>
      <p:sp>
        <p:nvSpPr>
          <p:cNvPr id="27" name="Rectangle 26"/>
          <p:cNvSpPr/>
          <p:nvPr/>
        </p:nvSpPr>
        <p:spPr>
          <a:xfrm rot="5400000">
            <a:off x="7184548" y="3212341"/>
            <a:ext cx="2114381" cy="338554"/>
          </a:xfrm>
          <a:prstGeom prst="rect">
            <a:avLst/>
          </a:prstGeom>
        </p:spPr>
        <p:txBody>
          <a:bodyPr wrap="none">
            <a:spAutoFit/>
          </a:bodyPr>
          <a:lstStyle/>
          <a:p>
            <a:r>
              <a:rPr lang="en-GB" sz="1600" b="0" baseline="0" dirty="0">
                <a:solidFill>
                  <a:schemeClr val="tx1">
                    <a:lumMod val="75000"/>
                    <a:lumOff val="25000"/>
                  </a:schemeClr>
                </a:solidFill>
                <a:latin typeface="Calibri"/>
                <a:cs typeface="Calibri"/>
              </a:rPr>
              <a:t>Image courtesy of HUG</a:t>
            </a:r>
            <a:endParaRPr lang="en-US" sz="1600" b="0" dirty="0">
              <a:solidFill>
                <a:schemeClr val="tx1">
                  <a:lumMod val="75000"/>
                  <a:lumOff val="25000"/>
                </a:schemeClr>
              </a:solidFill>
              <a:latin typeface="Calibri"/>
              <a:cs typeface="Calibri"/>
            </a:endParaRPr>
          </a:p>
        </p:txBody>
      </p:sp>
      <p:sp>
        <p:nvSpPr>
          <p:cNvPr id="3" name="Slide Number Placeholder 2">
            <a:extLst>
              <a:ext uri="{FF2B5EF4-FFF2-40B4-BE49-F238E27FC236}">
                <a16:creationId xmlns:a16="http://schemas.microsoft.com/office/drawing/2014/main" id="{F41DA7E1-ECB5-CA45-B3A1-8320C6BC490C}"/>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49</a:t>
            </a:fld>
            <a:endParaRPr lang="en-US"/>
          </a:p>
        </p:txBody>
      </p:sp>
    </p:spTree>
    <p:extLst>
      <p:ext uri="{BB962C8B-B14F-4D97-AF65-F5344CB8AC3E}">
        <p14:creationId xmlns:p14="http://schemas.microsoft.com/office/powerpoint/2010/main" val="9385451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175107"/>
                                        </p:tgtEl>
                                        <p:attrNameLst>
                                          <p:attrName>style.visibility</p:attrName>
                                        </p:attrNameLst>
                                      </p:cBhvr>
                                      <p:to>
                                        <p:strVal val="visible"/>
                                      </p:to>
                                    </p:set>
                                    <p:animEffect transition="in" filter="fade">
                                      <p:cBhvr>
                                        <p:cTn id="10" dur="500"/>
                                        <p:tgtEl>
                                          <p:spTgt spid="17510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en-GB" dirty="0">
                <a:latin typeface="Calibri"/>
                <a:cs typeface="Calibri"/>
              </a:rPr>
              <a:t>Clinical Biomedical Imaging</a:t>
            </a:r>
          </a:p>
        </p:txBody>
      </p:sp>
      <p:pic>
        <p:nvPicPr>
          <p:cNvPr id="360451" name="Picture 3" descr="CT SOMATOM"/>
          <p:cNvPicPr>
            <a:picLocks noGrp="1" noChangeAspect="1" noChangeArrowheads="1"/>
          </p:cNvPicPr>
          <p:nvPr>
            <p:ph sz="quarter" idx="4294967295"/>
          </p:nvPr>
        </p:nvPicPr>
        <p:blipFill>
          <a:blip r:embed="rId3" cstate="print">
            <a:lum bright="-12000"/>
          </a:blip>
          <a:srcRect/>
          <a:stretch>
            <a:fillRect/>
          </a:stretch>
        </p:blipFill>
        <p:spPr>
          <a:xfrm>
            <a:off x="1165222" y="1484784"/>
            <a:ext cx="2978150" cy="2160587"/>
          </a:xfrm>
          <a:noFill/>
          <a:ln/>
        </p:spPr>
      </p:pic>
      <p:pic>
        <p:nvPicPr>
          <p:cNvPr id="360454" name="Picture 6" descr="pet Scanner"/>
          <p:cNvPicPr>
            <a:picLocks noChangeAspect="1" noChangeArrowheads="1"/>
          </p:cNvPicPr>
          <p:nvPr/>
        </p:nvPicPr>
        <p:blipFill>
          <a:blip r:embed="rId4" cstate="print">
            <a:lum bright="6000"/>
          </a:blip>
          <a:srcRect/>
          <a:stretch>
            <a:fillRect/>
          </a:stretch>
        </p:blipFill>
        <p:spPr bwMode="auto">
          <a:xfrm>
            <a:off x="1165222" y="4068517"/>
            <a:ext cx="2977200" cy="2435121"/>
          </a:xfrm>
          <a:prstGeom prst="rect">
            <a:avLst/>
          </a:prstGeom>
          <a:noFill/>
        </p:spPr>
      </p:pic>
      <p:grpSp>
        <p:nvGrpSpPr>
          <p:cNvPr id="2" name="Group 9"/>
          <p:cNvGrpSpPr>
            <a:grpSpLocks/>
          </p:cNvGrpSpPr>
          <p:nvPr/>
        </p:nvGrpSpPr>
        <p:grpSpPr bwMode="auto">
          <a:xfrm>
            <a:off x="4591073" y="4478827"/>
            <a:ext cx="3267075" cy="1809750"/>
            <a:chOff x="3288" y="2886"/>
            <a:chExt cx="2058" cy="1140"/>
          </a:xfrm>
        </p:grpSpPr>
        <p:pic>
          <p:nvPicPr>
            <p:cNvPr id="360458" name="Picture 10"/>
            <p:cNvPicPr>
              <a:picLocks noChangeAspect="1" noChangeArrowheads="1"/>
            </p:cNvPicPr>
            <p:nvPr/>
          </p:nvPicPr>
          <p:blipFill>
            <a:blip r:embed="rId5">
              <a:lum bright="12000"/>
            </a:blip>
            <a:srcRect/>
            <a:stretch>
              <a:fillRect/>
            </a:stretch>
          </p:blipFill>
          <p:spPr bwMode="auto">
            <a:xfrm>
              <a:off x="3288" y="3113"/>
              <a:ext cx="1026" cy="900"/>
            </a:xfrm>
            <a:prstGeom prst="rect">
              <a:avLst/>
            </a:prstGeom>
            <a:noFill/>
            <a:ln>
              <a:noFill/>
            </a:ln>
            <a:effectLst/>
          </p:spPr>
        </p:pic>
        <p:pic>
          <p:nvPicPr>
            <p:cNvPr id="360459" name="Picture 11"/>
            <p:cNvPicPr>
              <a:picLocks noChangeAspect="1" noChangeArrowheads="1"/>
            </p:cNvPicPr>
            <p:nvPr/>
          </p:nvPicPr>
          <p:blipFill>
            <a:blip r:embed="rId6">
              <a:lum bright="12000"/>
            </a:blip>
            <a:srcRect/>
            <a:stretch>
              <a:fillRect/>
            </a:stretch>
          </p:blipFill>
          <p:spPr bwMode="auto">
            <a:xfrm>
              <a:off x="4332" y="2886"/>
              <a:ext cx="1014" cy="1140"/>
            </a:xfrm>
            <a:prstGeom prst="rect">
              <a:avLst/>
            </a:prstGeom>
            <a:noFill/>
            <a:ln>
              <a:noFill/>
            </a:ln>
            <a:effectLst/>
          </p:spPr>
        </p:pic>
      </p:grpSp>
      <p:graphicFrame>
        <p:nvGraphicFramePr>
          <p:cNvPr id="349188" name="Object 4"/>
          <p:cNvGraphicFramePr>
            <a:graphicFrameLocks noChangeAspect="1"/>
          </p:cNvGraphicFramePr>
          <p:nvPr>
            <p:extLst>
              <p:ext uri="{D42A27DB-BD31-4B8C-83A1-F6EECF244321}">
                <p14:modId xmlns:p14="http://schemas.microsoft.com/office/powerpoint/2010/main" val="412261689"/>
              </p:ext>
            </p:extLst>
          </p:nvPr>
        </p:nvGraphicFramePr>
        <p:xfrm>
          <a:off x="4921274" y="1486371"/>
          <a:ext cx="3008312" cy="2159000"/>
        </p:xfrm>
        <a:graphic>
          <a:graphicData uri="http://schemas.openxmlformats.org/presentationml/2006/ole">
            <mc:AlternateContent xmlns:mc="http://schemas.openxmlformats.org/markup-compatibility/2006">
              <mc:Choice xmlns:v="urn:schemas-microsoft-com:vml" Requires="v">
                <p:oleObj spid="_x0000_s20510" name="Photo Editor Photo" r:id="rId7" imgW="8097380" imgH="5401429" progId="">
                  <p:embed/>
                </p:oleObj>
              </mc:Choice>
              <mc:Fallback>
                <p:oleObj name="Photo Editor Photo" r:id="rId7" imgW="8097380" imgH="5401429" progId="">
                  <p:embed/>
                  <p:pic>
                    <p:nvPicPr>
                      <p:cNvPr id="349188" name="Object 4"/>
                      <p:cNvPicPr>
                        <a:picLocks noChangeAspect="1" noChangeArrowheads="1"/>
                      </p:cNvPicPr>
                      <p:nvPr/>
                    </p:nvPicPr>
                    <p:blipFill>
                      <a:blip r:embed="rId8">
                        <a:lum bright="-12000"/>
                        <a:extLst>
                          <a:ext uri="{28A0092B-C50C-407E-A947-70E740481C1C}">
                            <a14:useLocalDpi xmlns:a14="http://schemas.microsoft.com/office/drawing/2010/main" val="0"/>
                          </a:ext>
                        </a:extLst>
                      </a:blip>
                      <a:srcRect/>
                      <a:stretch>
                        <a:fillRect/>
                      </a:stretch>
                    </p:blipFill>
                    <p:spPr bwMode="auto">
                      <a:xfrm>
                        <a:off x="4921274" y="1486371"/>
                        <a:ext cx="3008312" cy="2159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6" name="Text Box 10"/>
          <p:cNvSpPr txBox="1">
            <a:spLocks noChangeArrowheads="1"/>
          </p:cNvSpPr>
          <p:nvPr/>
        </p:nvSpPr>
        <p:spPr bwMode="auto">
          <a:xfrm>
            <a:off x="928662" y="1102121"/>
            <a:ext cx="3571900" cy="369332"/>
          </a:xfrm>
          <a:prstGeom prst="rect">
            <a:avLst/>
          </a:prstGeom>
          <a:solidFill>
            <a:schemeClr val="bg1"/>
          </a:solidFill>
          <a:ln w="9525">
            <a:noFill/>
            <a:miter lim="800000"/>
            <a:headEnd/>
            <a:tailEnd/>
          </a:ln>
          <a:effectLst>
            <a:outerShdw dist="28398" dir="3806097" algn="ctr" rotWithShape="0">
              <a:schemeClr val="bg1"/>
            </a:outerShdw>
            <a:softEdge rad="63500"/>
          </a:effectLst>
        </p:spPr>
        <p:txBody>
          <a:bodyPr wrap="square">
            <a:spAutoFit/>
          </a:bodyPr>
          <a:lstStyle/>
          <a:p>
            <a:pPr algn="ctr">
              <a:spcBef>
                <a:spcPct val="50000"/>
              </a:spcBef>
              <a:defRPr/>
            </a:pPr>
            <a:r>
              <a:rPr lang="en-GB" b="1" baseline="0" dirty="0">
                <a:solidFill>
                  <a:srgbClr val="1269B0"/>
                </a:solidFill>
                <a:latin typeface="Calibri"/>
                <a:cs typeface="Calibri"/>
              </a:rPr>
              <a:t>X-Ray, Computed Tomography</a:t>
            </a:r>
          </a:p>
        </p:txBody>
      </p:sp>
      <p:sp>
        <p:nvSpPr>
          <p:cNvPr id="17" name="Text Box 10"/>
          <p:cNvSpPr txBox="1">
            <a:spLocks noChangeArrowheads="1"/>
          </p:cNvSpPr>
          <p:nvPr/>
        </p:nvSpPr>
        <p:spPr bwMode="auto">
          <a:xfrm>
            <a:off x="4572000" y="1102121"/>
            <a:ext cx="3786214" cy="369332"/>
          </a:xfrm>
          <a:prstGeom prst="rect">
            <a:avLst/>
          </a:prstGeom>
          <a:solidFill>
            <a:schemeClr val="bg1"/>
          </a:solidFill>
          <a:ln w="9525">
            <a:noFill/>
            <a:miter lim="800000"/>
            <a:headEnd/>
            <a:tailEnd/>
          </a:ln>
          <a:effectLst>
            <a:outerShdw dist="28398" dir="3806097" algn="ctr" rotWithShape="0">
              <a:schemeClr val="bg1"/>
            </a:outerShdw>
            <a:softEdge rad="63500"/>
          </a:effectLst>
        </p:spPr>
        <p:txBody>
          <a:bodyPr wrap="square">
            <a:spAutoFit/>
          </a:bodyPr>
          <a:lstStyle/>
          <a:p>
            <a:pPr algn="ctr">
              <a:spcBef>
                <a:spcPct val="50000"/>
              </a:spcBef>
              <a:defRPr/>
            </a:pPr>
            <a:r>
              <a:rPr lang="en-GB" b="1" baseline="0" dirty="0">
                <a:solidFill>
                  <a:srgbClr val="1269B0"/>
                </a:solidFill>
                <a:latin typeface="Calibri"/>
                <a:cs typeface="Calibri"/>
              </a:rPr>
              <a:t>Magnetic Resonance Imaging</a:t>
            </a:r>
          </a:p>
        </p:txBody>
      </p:sp>
      <p:sp>
        <p:nvSpPr>
          <p:cNvPr id="18" name="Text Box 10"/>
          <p:cNvSpPr txBox="1">
            <a:spLocks noChangeArrowheads="1"/>
          </p:cNvSpPr>
          <p:nvPr/>
        </p:nvSpPr>
        <p:spPr bwMode="auto">
          <a:xfrm>
            <a:off x="928662" y="3888203"/>
            <a:ext cx="3571900" cy="369332"/>
          </a:xfrm>
          <a:prstGeom prst="rect">
            <a:avLst/>
          </a:prstGeom>
          <a:solidFill>
            <a:schemeClr val="bg1"/>
          </a:solidFill>
          <a:ln w="9525">
            <a:noFill/>
            <a:miter lim="800000"/>
            <a:headEnd/>
            <a:tailEnd/>
          </a:ln>
          <a:effectLst>
            <a:outerShdw dist="28398" dir="3806097" algn="ctr" rotWithShape="0">
              <a:schemeClr val="bg1"/>
            </a:outerShdw>
            <a:softEdge rad="63500"/>
          </a:effectLst>
        </p:spPr>
        <p:txBody>
          <a:bodyPr wrap="square">
            <a:spAutoFit/>
          </a:bodyPr>
          <a:lstStyle/>
          <a:p>
            <a:pPr algn="ctr">
              <a:spcBef>
                <a:spcPct val="50000"/>
              </a:spcBef>
              <a:defRPr/>
            </a:pPr>
            <a:r>
              <a:rPr lang="en-GB" b="1" baseline="0" dirty="0">
                <a:solidFill>
                  <a:srgbClr val="1269B0"/>
                </a:solidFill>
                <a:latin typeface="Calibri"/>
                <a:cs typeface="Calibri"/>
              </a:rPr>
              <a:t>Nuclear Imaging</a:t>
            </a:r>
          </a:p>
        </p:txBody>
      </p:sp>
      <p:sp>
        <p:nvSpPr>
          <p:cNvPr id="19" name="Text Box 10"/>
          <p:cNvSpPr txBox="1">
            <a:spLocks noChangeArrowheads="1"/>
          </p:cNvSpPr>
          <p:nvPr/>
        </p:nvSpPr>
        <p:spPr bwMode="auto">
          <a:xfrm>
            <a:off x="4643438" y="3888203"/>
            <a:ext cx="3571900" cy="369332"/>
          </a:xfrm>
          <a:prstGeom prst="rect">
            <a:avLst/>
          </a:prstGeom>
          <a:solidFill>
            <a:schemeClr val="bg1"/>
          </a:solidFill>
          <a:ln w="9525">
            <a:noFill/>
            <a:miter lim="800000"/>
            <a:headEnd/>
            <a:tailEnd/>
          </a:ln>
          <a:effectLst>
            <a:outerShdw dist="28398" dir="3806097" algn="ctr" rotWithShape="0">
              <a:schemeClr val="bg1"/>
            </a:outerShdw>
            <a:softEdge rad="63500"/>
          </a:effectLst>
        </p:spPr>
        <p:txBody>
          <a:bodyPr wrap="square">
            <a:spAutoFit/>
          </a:bodyPr>
          <a:lstStyle/>
          <a:p>
            <a:pPr algn="ctr">
              <a:spcBef>
                <a:spcPct val="50000"/>
              </a:spcBef>
              <a:defRPr/>
            </a:pPr>
            <a:r>
              <a:rPr lang="en-GB" b="1" baseline="0" dirty="0">
                <a:solidFill>
                  <a:srgbClr val="1269B0"/>
                </a:solidFill>
                <a:latin typeface="Calibri"/>
                <a:cs typeface="Calibri"/>
              </a:rPr>
              <a:t>Ultrasound Imaging</a:t>
            </a:r>
          </a:p>
        </p:txBody>
      </p:sp>
      <p:sp>
        <p:nvSpPr>
          <p:cNvPr id="4" name="Slide Number Placeholder 3">
            <a:extLst>
              <a:ext uri="{FF2B5EF4-FFF2-40B4-BE49-F238E27FC236}">
                <a16:creationId xmlns:a16="http://schemas.microsoft.com/office/drawing/2014/main" id="{30B4846A-3A52-7E43-844C-E4D4F3E54C56}"/>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5</a:t>
            </a:fld>
            <a:endParaRPr lang="en-US"/>
          </a:p>
        </p:txBody>
      </p:sp>
    </p:spTree>
    <p:extLst>
      <p:ext uri="{BB962C8B-B14F-4D97-AF65-F5344CB8AC3E}">
        <p14:creationId xmlns:p14="http://schemas.microsoft.com/office/powerpoint/2010/main" val="30444897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0451"/>
                                        </p:tgtEl>
                                        <p:attrNameLst>
                                          <p:attrName>style.visibility</p:attrName>
                                        </p:attrNameLst>
                                      </p:cBhvr>
                                      <p:to>
                                        <p:strVal val="visible"/>
                                      </p:to>
                                    </p:set>
                                    <p:animEffect transition="in" filter="fade">
                                      <p:cBhvr>
                                        <p:cTn id="7" dur="500"/>
                                        <p:tgtEl>
                                          <p:spTgt spid="3604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360454"/>
                                        </p:tgtEl>
                                        <p:attrNameLst>
                                          <p:attrName>style.visibility</p:attrName>
                                        </p:attrNameLst>
                                      </p:cBhvr>
                                      <p:to>
                                        <p:strVal val="visible"/>
                                      </p:to>
                                    </p:set>
                                    <p:animEffect transition="in" filter="fade">
                                      <p:cBhvr>
                                        <p:cTn id="18" dur="500"/>
                                        <p:tgtEl>
                                          <p:spTgt spid="36045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349188"/>
                                        </p:tgtEl>
                                        <p:attrNameLst>
                                          <p:attrName>style.visibility</p:attrName>
                                        </p:attrNameLst>
                                      </p:cBhvr>
                                      <p:to>
                                        <p:strVal val="visible"/>
                                      </p:to>
                                    </p:set>
                                    <p:animEffect transition="in" filter="fade">
                                      <p:cBhvr>
                                        <p:cTn id="26" dur="500"/>
                                        <p:tgtEl>
                                          <p:spTgt spid="34918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Rectangle 2"/>
          <p:cNvSpPr>
            <a:spLocks noChangeArrowheads="1"/>
          </p:cNvSpPr>
          <p:nvPr/>
        </p:nvSpPr>
        <p:spPr bwMode="auto">
          <a:xfrm>
            <a:off x="323850" y="2205038"/>
            <a:ext cx="8424863" cy="2232025"/>
          </a:xfrm>
          <a:prstGeom prst="rect">
            <a:avLst/>
          </a:prstGeom>
          <a:noFill/>
          <a:ln w="9525">
            <a:noFill/>
            <a:miter lim="800000"/>
            <a:headEnd/>
            <a:tailEnd/>
          </a:ln>
          <a:effectLst/>
        </p:spPr>
        <p:txBody>
          <a:bodyPr lIns="0" tIns="72000" rIns="0" bIns="72000" anchor="ctr" anchorCtr="1"/>
          <a:lstStyle/>
          <a:p>
            <a:pPr algn="ctr">
              <a:defRPr/>
            </a:pPr>
            <a:r>
              <a:rPr lang="en-US" sz="5400" b="1" baseline="0" dirty="0">
                <a:solidFill>
                  <a:srgbClr val="2A6AB3"/>
                </a:solidFill>
                <a:effectLst>
                  <a:outerShdw blurRad="38100" dist="38100" dir="2700000" algn="tl">
                    <a:srgbClr val="C0C0C0"/>
                  </a:outerShdw>
                </a:effectLst>
                <a:latin typeface="Calibri"/>
                <a:cs typeface="Calibri"/>
              </a:rPr>
              <a:t>Image Production</a:t>
            </a:r>
            <a:endParaRPr lang="en-US" sz="5400" b="1" baseline="0" dirty="0">
              <a:solidFill>
                <a:srgbClr val="2A6AB3"/>
              </a:solidFill>
              <a:latin typeface="Calibri"/>
              <a:cs typeface="Calibri"/>
            </a:endParaRPr>
          </a:p>
        </p:txBody>
      </p:sp>
      <p:grpSp>
        <p:nvGrpSpPr>
          <p:cNvPr id="2" name="Group 9"/>
          <p:cNvGrpSpPr/>
          <p:nvPr/>
        </p:nvGrpSpPr>
        <p:grpSpPr>
          <a:xfrm>
            <a:off x="1500166" y="5072074"/>
            <a:ext cx="6143668" cy="714380"/>
            <a:chOff x="1146310" y="3901715"/>
            <a:chExt cx="7354780" cy="810000"/>
          </a:xfrm>
        </p:grpSpPr>
        <p:sp>
          <p:nvSpPr>
            <p:cNvPr id="3" name="TextBox 2"/>
            <p:cNvSpPr txBox="1"/>
            <p:nvPr/>
          </p:nvSpPr>
          <p:spPr>
            <a:xfrm>
              <a:off x="1146310" y="3901715"/>
              <a:ext cx="1539907" cy="810000"/>
            </a:xfrm>
            <a:prstGeom prst="roundRect">
              <a:avLst/>
            </a:prstGeom>
            <a:solidFill>
              <a:schemeClr val="bg1">
                <a:lumMod val="65000"/>
                <a:alpha val="69804"/>
              </a:schemeClr>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chemeClr val="tx1"/>
                  </a:solidFill>
                  <a:latin typeface="Calibri"/>
                  <a:cs typeface="Calibri"/>
                </a:rPr>
                <a:t>Probe</a:t>
              </a:r>
              <a:endParaRPr lang="en-US" sz="1600" baseline="0" dirty="0">
                <a:solidFill>
                  <a:schemeClr val="tx1"/>
                </a:solidFill>
                <a:latin typeface="Calibri"/>
                <a:cs typeface="Calibri"/>
              </a:endParaRPr>
            </a:p>
          </p:txBody>
        </p:sp>
        <p:sp>
          <p:nvSpPr>
            <p:cNvPr id="4" name="TextBox 3"/>
            <p:cNvSpPr txBox="1"/>
            <p:nvPr/>
          </p:nvSpPr>
          <p:spPr>
            <a:xfrm>
              <a:off x="3071802" y="3901715"/>
              <a:ext cx="1539907" cy="810000"/>
            </a:xfrm>
            <a:prstGeom prst="roundRect">
              <a:avLst/>
            </a:prstGeom>
            <a:solidFill>
              <a:schemeClr val="bg1">
                <a:lumMod val="65000"/>
                <a:alpha val="69804"/>
              </a:schemeClr>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chemeClr val="tx1"/>
                  </a:solidFill>
                  <a:latin typeface="Calibri"/>
                  <a:cs typeface="Calibri"/>
                </a:rPr>
                <a:t>Matter</a:t>
              </a:r>
              <a:br>
                <a:rPr lang="de-CH" sz="1600" baseline="0" dirty="0">
                  <a:solidFill>
                    <a:schemeClr val="tx1"/>
                  </a:solidFill>
                  <a:latin typeface="Calibri"/>
                  <a:cs typeface="Calibri"/>
                </a:rPr>
              </a:br>
              <a:r>
                <a:rPr lang="de-CH" sz="1600" baseline="0" dirty="0">
                  <a:solidFill>
                    <a:schemeClr val="tx1"/>
                  </a:solidFill>
                  <a:latin typeface="Calibri"/>
                  <a:cs typeface="Calibri"/>
                </a:rPr>
                <a:t>interaction</a:t>
              </a:r>
              <a:endParaRPr lang="en-US" sz="1600" baseline="0" dirty="0">
                <a:solidFill>
                  <a:schemeClr val="tx1"/>
                </a:solidFill>
                <a:latin typeface="Calibri"/>
                <a:cs typeface="Calibri"/>
              </a:endParaRPr>
            </a:p>
          </p:txBody>
        </p:sp>
        <p:sp>
          <p:nvSpPr>
            <p:cNvPr id="5" name="TextBox 4"/>
            <p:cNvSpPr txBox="1"/>
            <p:nvPr/>
          </p:nvSpPr>
          <p:spPr>
            <a:xfrm>
              <a:off x="5022541" y="3901715"/>
              <a:ext cx="1539907" cy="810000"/>
            </a:xfrm>
            <a:prstGeom prst="roundRect">
              <a:avLst/>
            </a:prstGeom>
            <a:solidFill>
              <a:schemeClr val="bg1">
                <a:lumMod val="65000"/>
                <a:alpha val="69804"/>
              </a:schemeClr>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chemeClr val="tx1"/>
                  </a:solidFill>
                  <a:latin typeface="Calibri"/>
                  <a:cs typeface="Calibri"/>
                </a:rPr>
                <a:t>Detection</a:t>
              </a:r>
              <a:endParaRPr lang="en-US" sz="1600" baseline="0" dirty="0">
                <a:solidFill>
                  <a:schemeClr val="tx1"/>
                </a:solidFill>
                <a:latin typeface="Calibri"/>
                <a:cs typeface="Calibri"/>
              </a:endParaRPr>
            </a:p>
          </p:txBody>
        </p:sp>
        <p:sp>
          <p:nvSpPr>
            <p:cNvPr id="6" name="TextBox 5"/>
            <p:cNvSpPr txBox="1"/>
            <p:nvPr/>
          </p:nvSpPr>
          <p:spPr>
            <a:xfrm>
              <a:off x="6961183" y="3901715"/>
              <a:ext cx="1539907" cy="810000"/>
            </a:xfrm>
            <a:prstGeom prst="roundRect">
              <a:avLst/>
            </a:prstGeom>
            <a:solidFill>
              <a:srgbClr val="C00000">
                <a:alpha val="70000"/>
              </a:srgbClr>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chemeClr val="bg1"/>
                  </a:solidFill>
                  <a:latin typeface="Calibri"/>
                  <a:cs typeface="Calibri"/>
                </a:rPr>
                <a:t>Image</a:t>
              </a:r>
              <a:br>
                <a:rPr lang="de-CH" sz="1600" baseline="0" dirty="0">
                  <a:solidFill>
                    <a:schemeClr val="bg1"/>
                  </a:solidFill>
                  <a:latin typeface="Calibri"/>
                  <a:cs typeface="Calibri"/>
                </a:rPr>
              </a:br>
              <a:r>
                <a:rPr lang="de-CH" sz="1600" baseline="0" dirty="0">
                  <a:solidFill>
                    <a:schemeClr val="bg1"/>
                  </a:solidFill>
                  <a:latin typeface="Calibri"/>
                  <a:cs typeface="Calibri"/>
                </a:rPr>
                <a:t>production</a:t>
              </a:r>
              <a:endParaRPr lang="en-US" sz="1600" baseline="0" dirty="0">
                <a:solidFill>
                  <a:schemeClr val="bg1"/>
                </a:solidFill>
                <a:latin typeface="Calibri"/>
                <a:cs typeface="Calibri"/>
              </a:endParaRPr>
            </a:p>
          </p:txBody>
        </p:sp>
        <p:sp>
          <p:nvSpPr>
            <p:cNvPr id="7" name="Right Arrow 6"/>
            <p:cNvSpPr/>
            <p:nvPr/>
          </p:nvSpPr>
          <p:spPr bwMode="auto">
            <a:xfrm>
              <a:off x="2708019" y="4044591"/>
              <a:ext cx="398734" cy="500066"/>
            </a:xfrm>
            <a:prstGeom prst="rightArrow">
              <a:avLst/>
            </a:prstGeom>
            <a:solidFill>
              <a:schemeClr val="tx1">
                <a:lumMod val="65000"/>
                <a:lumOff val="35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30000">
                <a:ln>
                  <a:noFill/>
                </a:ln>
                <a:solidFill>
                  <a:srgbClr val="4D4D4D"/>
                </a:solidFill>
                <a:effectLst/>
                <a:latin typeface="Calibri"/>
                <a:cs typeface="Calibri"/>
              </a:endParaRPr>
            </a:p>
          </p:txBody>
        </p:sp>
        <p:sp>
          <p:nvSpPr>
            <p:cNvPr id="8" name="Right Arrow 7"/>
            <p:cNvSpPr/>
            <p:nvPr/>
          </p:nvSpPr>
          <p:spPr bwMode="auto">
            <a:xfrm>
              <a:off x="4635234" y="4044591"/>
              <a:ext cx="398734" cy="500066"/>
            </a:xfrm>
            <a:prstGeom prst="rightArrow">
              <a:avLst/>
            </a:prstGeom>
            <a:solidFill>
              <a:schemeClr val="tx1">
                <a:lumMod val="65000"/>
                <a:lumOff val="35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30000">
                <a:ln>
                  <a:noFill/>
                </a:ln>
                <a:solidFill>
                  <a:srgbClr val="4D4D4D"/>
                </a:solidFill>
                <a:effectLst/>
                <a:latin typeface="Calibri"/>
                <a:cs typeface="Calibri"/>
              </a:endParaRPr>
            </a:p>
          </p:txBody>
        </p:sp>
        <p:sp>
          <p:nvSpPr>
            <p:cNvPr id="9" name="Right Arrow 8"/>
            <p:cNvSpPr/>
            <p:nvPr/>
          </p:nvSpPr>
          <p:spPr bwMode="auto">
            <a:xfrm>
              <a:off x="6562449" y="4044591"/>
              <a:ext cx="398734" cy="500066"/>
            </a:xfrm>
            <a:prstGeom prst="rightArrow">
              <a:avLst/>
            </a:prstGeom>
            <a:solidFill>
              <a:schemeClr val="tx1">
                <a:lumMod val="65000"/>
                <a:lumOff val="35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30000">
                <a:ln>
                  <a:noFill/>
                </a:ln>
                <a:solidFill>
                  <a:srgbClr val="4D4D4D"/>
                </a:solidFill>
                <a:effectLst/>
                <a:latin typeface="Calibri"/>
                <a:cs typeface="Calibri"/>
              </a:endParaRPr>
            </a:p>
          </p:txBody>
        </p:sp>
      </p:grpSp>
      <p:sp>
        <p:nvSpPr>
          <p:cNvPr id="11" name="Slide Number Placeholder 10">
            <a:extLst>
              <a:ext uri="{FF2B5EF4-FFF2-40B4-BE49-F238E27FC236}">
                <a16:creationId xmlns:a16="http://schemas.microsoft.com/office/drawing/2014/main" id="{7FD369C6-043C-8B40-A378-003A0365A242}"/>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50</a:t>
            </a:fld>
            <a:endParaRPr lang="en-US"/>
          </a:p>
        </p:txBody>
      </p:sp>
    </p:spTree>
    <p:extLst>
      <p:ext uri="{BB962C8B-B14F-4D97-AF65-F5344CB8AC3E}">
        <p14:creationId xmlns:p14="http://schemas.microsoft.com/office/powerpoint/2010/main" val="130038688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3431" name="Rectangle 39"/>
          <p:cNvSpPr>
            <a:spLocks noChangeArrowheads="1"/>
          </p:cNvSpPr>
          <p:nvPr/>
        </p:nvSpPr>
        <p:spPr bwMode="auto">
          <a:xfrm>
            <a:off x="2572346" y="4429132"/>
            <a:ext cx="1951181" cy="705321"/>
          </a:xfrm>
          <a:prstGeom prst="rect">
            <a:avLst/>
          </a:prstGeom>
          <a:noFill/>
          <a:ln w="12700">
            <a:noFill/>
            <a:miter lim="800000"/>
            <a:headEnd/>
            <a:tailEnd/>
          </a:ln>
          <a:effectLst/>
        </p:spPr>
        <p:txBody>
          <a:bodyPr wrap="none" lIns="90488" tIns="44450" rIns="90488" bIns="44450">
            <a:spAutoFit/>
          </a:bodyPr>
          <a:lstStyle/>
          <a:p>
            <a:pPr algn="ctr" eaLnBrk="0" hangingPunct="0"/>
            <a:r>
              <a:rPr lang="en-GB" baseline="0" dirty="0">
                <a:latin typeface="Calibri"/>
                <a:cs typeface="Calibri"/>
              </a:rPr>
              <a:t>Raw data image</a:t>
            </a:r>
          </a:p>
          <a:p>
            <a:pPr algn="ctr" eaLnBrk="0" hangingPunct="0"/>
            <a:r>
              <a:rPr lang="en-GB" b="0" baseline="0" dirty="0">
                <a:latin typeface="Calibri"/>
                <a:cs typeface="Calibri"/>
              </a:rPr>
              <a:t>(Back Projection)</a:t>
            </a:r>
          </a:p>
        </p:txBody>
      </p:sp>
      <p:sp>
        <p:nvSpPr>
          <p:cNvPr id="443398" name="Oval 6"/>
          <p:cNvSpPr>
            <a:spLocks noChangeArrowheads="1"/>
          </p:cNvSpPr>
          <p:nvPr/>
        </p:nvSpPr>
        <p:spPr bwMode="auto">
          <a:xfrm>
            <a:off x="815442" y="3075847"/>
            <a:ext cx="1217488" cy="638827"/>
          </a:xfrm>
          <a:prstGeom prst="ellipse">
            <a:avLst/>
          </a:prstGeom>
          <a:solidFill>
            <a:srgbClr val="FFC000"/>
          </a:solidFill>
          <a:ln w="12700">
            <a:noFill/>
            <a:round/>
            <a:headEnd/>
            <a:tailEnd/>
          </a:ln>
          <a:effectLst>
            <a:outerShdw blurRad="50800" dist="38100" dir="2700000" algn="tl" rotWithShape="0">
              <a:prstClr val="black">
                <a:alpha val="40000"/>
              </a:prstClr>
            </a:outerShdw>
          </a:effectLst>
        </p:spPr>
        <p:txBody>
          <a:bodyPr wrap="none" anchor="ctr"/>
          <a:lstStyle/>
          <a:p>
            <a:endParaRPr lang="en-US" baseline="0">
              <a:latin typeface="Calibri"/>
              <a:cs typeface="Calibri"/>
            </a:endParaRPr>
          </a:p>
        </p:txBody>
      </p:sp>
      <p:sp>
        <p:nvSpPr>
          <p:cNvPr id="443399" name="Oval 7"/>
          <p:cNvSpPr>
            <a:spLocks noChangeArrowheads="1"/>
          </p:cNvSpPr>
          <p:nvPr/>
        </p:nvSpPr>
        <p:spPr bwMode="auto">
          <a:xfrm>
            <a:off x="1195907" y="3100621"/>
            <a:ext cx="514955" cy="589278"/>
          </a:xfrm>
          <a:prstGeom prst="ellipse">
            <a:avLst/>
          </a:prstGeom>
          <a:solidFill>
            <a:srgbClr val="CC6600"/>
          </a:solidFill>
          <a:ln w="12700">
            <a:noFill/>
            <a:round/>
            <a:headEnd/>
            <a:tailEnd/>
          </a:ln>
          <a:effectLst>
            <a:outerShdw blurRad="50800" dist="38100" dir="2700000" algn="tl" rotWithShape="0">
              <a:prstClr val="black">
                <a:alpha val="40000"/>
              </a:prstClr>
            </a:outerShdw>
          </a:effectLst>
        </p:spPr>
        <p:txBody>
          <a:bodyPr wrap="none" anchor="ctr"/>
          <a:lstStyle/>
          <a:p>
            <a:endParaRPr lang="en-US" baseline="0">
              <a:latin typeface="Calibri"/>
              <a:cs typeface="Calibri"/>
            </a:endParaRPr>
          </a:p>
        </p:txBody>
      </p:sp>
      <p:sp>
        <p:nvSpPr>
          <p:cNvPr id="443400" name="Line 8"/>
          <p:cNvSpPr>
            <a:spLocks noChangeShapeType="1"/>
          </p:cNvSpPr>
          <p:nvPr/>
        </p:nvSpPr>
        <p:spPr bwMode="auto">
          <a:xfrm>
            <a:off x="962320" y="2667068"/>
            <a:ext cx="1031680" cy="1252880"/>
          </a:xfrm>
          <a:prstGeom prst="line">
            <a:avLst/>
          </a:prstGeom>
          <a:noFill/>
          <a:ln w="9525">
            <a:solidFill>
              <a:srgbClr val="C00000"/>
            </a:solidFill>
            <a:round/>
            <a:headEnd/>
            <a:tailEnd/>
          </a:ln>
          <a:effectLst>
            <a:outerShdw blurRad="50800" dist="38100" dir="2700000" algn="tl" rotWithShape="0">
              <a:prstClr val="black">
                <a:alpha val="40000"/>
              </a:prstClr>
            </a:outerShdw>
          </a:effectLst>
        </p:spPr>
        <p:txBody>
          <a:bodyPr wrap="none" anchor="ctr"/>
          <a:lstStyle/>
          <a:p>
            <a:endParaRPr lang="en-US" baseline="0">
              <a:latin typeface="Calibri"/>
              <a:cs typeface="Calibri"/>
            </a:endParaRPr>
          </a:p>
        </p:txBody>
      </p:sp>
      <p:sp>
        <p:nvSpPr>
          <p:cNvPr id="443401" name="Line 9"/>
          <p:cNvSpPr>
            <a:spLocks noChangeShapeType="1"/>
          </p:cNvSpPr>
          <p:nvPr/>
        </p:nvSpPr>
        <p:spPr bwMode="auto">
          <a:xfrm>
            <a:off x="1121584" y="2589206"/>
            <a:ext cx="568043" cy="1550173"/>
          </a:xfrm>
          <a:prstGeom prst="line">
            <a:avLst/>
          </a:prstGeom>
          <a:noFill/>
          <a:ln w="9525">
            <a:solidFill>
              <a:srgbClr val="C00000"/>
            </a:solidFill>
            <a:round/>
            <a:headEnd/>
            <a:tailEnd/>
          </a:ln>
          <a:effectLst>
            <a:outerShdw blurRad="50800" dist="38100" dir="2700000" algn="tl" rotWithShape="0">
              <a:prstClr val="black">
                <a:alpha val="40000"/>
              </a:prstClr>
            </a:outerShdw>
          </a:effectLst>
        </p:spPr>
        <p:txBody>
          <a:bodyPr wrap="none" anchor="ctr"/>
          <a:lstStyle/>
          <a:p>
            <a:endParaRPr lang="en-US" baseline="0">
              <a:latin typeface="Calibri"/>
              <a:cs typeface="Calibri"/>
            </a:endParaRPr>
          </a:p>
        </p:txBody>
      </p:sp>
      <p:sp>
        <p:nvSpPr>
          <p:cNvPr id="443402" name="Line 10"/>
          <p:cNvSpPr>
            <a:spLocks noChangeShapeType="1"/>
          </p:cNvSpPr>
          <p:nvPr/>
        </p:nvSpPr>
        <p:spPr bwMode="auto">
          <a:xfrm>
            <a:off x="1569294" y="2544965"/>
            <a:ext cx="291985" cy="1488237"/>
          </a:xfrm>
          <a:prstGeom prst="line">
            <a:avLst/>
          </a:prstGeom>
          <a:noFill/>
          <a:ln w="9525">
            <a:solidFill>
              <a:srgbClr val="C00000"/>
            </a:solidFill>
            <a:round/>
            <a:headEnd/>
            <a:tailEnd/>
          </a:ln>
          <a:effectLst>
            <a:outerShdw blurRad="50800" dist="38100" dir="2700000" algn="tl" rotWithShape="0">
              <a:prstClr val="black">
                <a:alpha val="40000"/>
              </a:prstClr>
            </a:outerShdw>
          </a:effectLst>
        </p:spPr>
        <p:txBody>
          <a:bodyPr wrap="none" anchor="ctr"/>
          <a:lstStyle/>
          <a:p>
            <a:endParaRPr lang="en-US" baseline="0">
              <a:latin typeface="Calibri"/>
              <a:cs typeface="Calibri"/>
            </a:endParaRPr>
          </a:p>
        </p:txBody>
      </p:sp>
      <p:sp>
        <p:nvSpPr>
          <p:cNvPr id="443403" name="Line 11"/>
          <p:cNvSpPr>
            <a:spLocks noChangeShapeType="1"/>
          </p:cNvSpPr>
          <p:nvPr/>
        </p:nvSpPr>
        <p:spPr bwMode="auto">
          <a:xfrm flipH="1">
            <a:off x="617247" y="2907734"/>
            <a:ext cx="1511242" cy="932581"/>
          </a:xfrm>
          <a:prstGeom prst="line">
            <a:avLst/>
          </a:prstGeom>
          <a:noFill/>
          <a:ln w="9525">
            <a:solidFill>
              <a:srgbClr val="C00000"/>
            </a:solidFill>
            <a:round/>
            <a:headEnd/>
            <a:tailEnd/>
          </a:ln>
          <a:effectLst>
            <a:outerShdw blurRad="50800" dist="38100" dir="2700000" algn="tl" rotWithShape="0">
              <a:prstClr val="black">
                <a:alpha val="40000"/>
              </a:prstClr>
            </a:outerShdw>
          </a:effectLst>
        </p:spPr>
        <p:txBody>
          <a:bodyPr wrap="none" anchor="ctr"/>
          <a:lstStyle/>
          <a:p>
            <a:endParaRPr lang="en-US" baseline="0">
              <a:latin typeface="Calibri"/>
              <a:cs typeface="Calibri"/>
            </a:endParaRPr>
          </a:p>
        </p:txBody>
      </p:sp>
      <p:sp>
        <p:nvSpPr>
          <p:cNvPr id="443404" name="Line 12"/>
          <p:cNvSpPr>
            <a:spLocks noChangeShapeType="1"/>
          </p:cNvSpPr>
          <p:nvPr/>
        </p:nvSpPr>
        <p:spPr bwMode="auto">
          <a:xfrm>
            <a:off x="1330397" y="2534348"/>
            <a:ext cx="245975" cy="1643962"/>
          </a:xfrm>
          <a:prstGeom prst="line">
            <a:avLst/>
          </a:prstGeom>
          <a:noFill/>
          <a:ln w="9525">
            <a:solidFill>
              <a:srgbClr val="C00000"/>
            </a:solidFill>
            <a:round/>
            <a:headEnd/>
            <a:tailEnd/>
          </a:ln>
          <a:effectLst>
            <a:outerShdw blurRad="50800" dist="38100" dir="2700000" algn="tl" rotWithShape="0">
              <a:prstClr val="black">
                <a:alpha val="40000"/>
              </a:prstClr>
            </a:outerShdw>
          </a:effectLst>
        </p:spPr>
        <p:txBody>
          <a:bodyPr wrap="none" anchor="ctr"/>
          <a:lstStyle/>
          <a:p>
            <a:endParaRPr lang="en-US" baseline="0">
              <a:latin typeface="Calibri"/>
              <a:cs typeface="Calibri"/>
            </a:endParaRPr>
          </a:p>
        </p:txBody>
      </p:sp>
      <p:sp>
        <p:nvSpPr>
          <p:cNvPr id="443405" name="Line 13"/>
          <p:cNvSpPr>
            <a:spLocks noChangeShapeType="1"/>
          </p:cNvSpPr>
          <p:nvPr/>
        </p:nvSpPr>
        <p:spPr bwMode="auto">
          <a:xfrm>
            <a:off x="746428" y="2863494"/>
            <a:ext cx="1390909" cy="803400"/>
          </a:xfrm>
          <a:prstGeom prst="line">
            <a:avLst/>
          </a:prstGeom>
          <a:noFill/>
          <a:ln w="9525">
            <a:solidFill>
              <a:srgbClr val="C00000"/>
            </a:solidFill>
            <a:round/>
            <a:headEnd/>
            <a:tailEnd/>
          </a:ln>
          <a:effectLst>
            <a:outerShdw blurRad="50800" dist="38100" dir="2700000" algn="tl" rotWithShape="0">
              <a:prstClr val="black">
                <a:alpha val="40000"/>
              </a:prstClr>
            </a:outerShdw>
          </a:effectLst>
        </p:spPr>
        <p:txBody>
          <a:bodyPr wrap="none" anchor="ctr"/>
          <a:lstStyle/>
          <a:p>
            <a:endParaRPr lang="en-US" baseline="0">
              <a:latin typeface="Calibri"/>
              <a:cs typeface="Calibri"/>
            </a:endParaRPr>
          </a:p>
        </p:txBody>
      </p:sp>
      <p:sp>
        <p:nvSpPr>
          <p:cNvPr id="443406" name="Line 14"/>
          <p:cNvSpPr>
            <a:spLocks noChangeShapeType="1"/>
          </p:cNvSpPr>
          <p:nvPr/>
        </p:nvSpPr>
        <p:spPr bwMode="auto">
          <a:xfrm>
            <a:off x="537615" y="3343057"/>
            <a:ext cx="1672276" cy="10618"/>
          </a:xfrm>
          <a:prstGeom prst="line">
            <a:avLst/>
          </a:prstGeom>
          <a:noFill/>
          <a:ln w="9525">
            <a:solidFill>
              <a:srgbClr val="C00000"/>
            </a:solidFill>
            <a:round/>
            <a:headEnd/>
            <a:tailEnd/>
          </a:ln>
          <a:effectLst>
            <a:outerShdw blurRad="50800" dist="38100" dir="2700000" algn="tl" rotWithShape="0">
              <a:prstClr val="black">
                <a:alpha val="40000"/>
              </a:prstClr>
            </a:outerShdw>
          </a:effectLst>
        </p:spPr>
        <p:txBody>
          <a:bodyPr wrap="none" anchor="ctr"/>
          <a:lstStyle/>
          <a:p>
            <a:endParaRPr lang="en-US" baseline="0">
              <a:latin typeface="Calibri"/>
              <a:cs typeface="Calibri"/>
            </a:endParaRPr>
          </a:p>
        </p:txBody>
      </p:sp>
      <p:sp>
        <p:nvSpPr>
          <p:cNvPr id="443407" name="Line 15"/>
          <p:cNvSpPr>
            <a:spLocks noChangeShapeType="1"/>
          </p:cNvSpPr>
          <p:nvPr/>
        </p:nvSpPr>
        <p:spPr bwMode="auto">
          <a:xfrm flipH="1" flipV="1">
            <a:off x="603090" y="2817484"/>
            <a:ext cx="617592" cy="1468772"/>
          </a:xfrm>
          <a:prstGeom prst="line">
            <a:avLst/>
          </a:prstGeom>
          <a:noFill/>
          <a:ln w="9525">
            <a:solidFill>
              <a:srgbClr val="C00000"/>
            </a:solidFill>
            <a:round/>
            <a:headEnd/>
            <a:tailEnd/>
          </a:ln>
          <a:effectLst>
            <a:outerShdw blurRad="50800" dist="38100" dir="2700000" algn="tl" rotWithShape="0">
              <a:prstClr val="black">
                <a:alpha val="40000"/>
              </a:prstClr>
            </a:outerShdw>
          </a:effectLst>
        </p:spPr>
        <p:txBody>
          <a:bodyPr wrap="none" anchor="ctr"/>
          <a:lstStyle/>
          <a:p>
            <a:endParaRPr lang="en-US" baseline="0">
              <a:latin typeface="Calibri"/>
              <a:cs typeface="Calibri"/>
            </a:endParaRPr>
          </a:p>
        </p:txBody>
      </p:sp>
      <p:sp>
        <p:nvSpPr>
          <p:cNvPr id="443408" name="Line 16"/>
          <p:cNvSpPr>
            <a:spLocks noChangeShapeType="1"/>
          </p:cNvSpPr>
          <p:nvPr/>
        </p:nvSpPr>
        <p:spPr bwMode="auto">
          <a:xfrm flipV="1">
            <a:off x="592472" y="3435076"/>
            <a:ext cx="1606801" cy="256593"/>
          </a:xfrm>
          <a:prstGeom prst="line">
            <a:avLst/>
          </a:prstGeom>
          <a:noFill/>
          <a:ln w="9525">
            <a:solidFill>
              <a:srgbClr val="C00000"/>
            </a:solidFill>
            <a:round/>
            <a:headEnd/>
            <a:tailEnd/>
          </a:ln>
          <a:effectLst>
            <a:outerShdw blurRad="50800" dist="38100" dir="2700000" algn="tl" rotWithShape="0">
              <a:prstClr val="black">
                <a:alpha val="40000"/>
              </a:prstClr>
            </a:outerShdw>
          </a:effectLst>
        </p:spPr>
        <p:txBody>
          <a:bodyPr wrap="none" anchor="ctr"/>
          <a:lstStyle/>
          <a:p>
            <a:endParaRPr lang="en-US" baseline="0">
              <a:latin typeface="Calibri"/>
              <a:cs typeface="Calibri"/>
            </a:endParaRPr>
          </a:p>
        </p:txBody>
      </p:sp>
      <p:sp>
        <p:nvSpPr>
          <p:cNvPr id="443409" name="Line 17"/>
          <p:cNvSpPr>
            <a:spLocks noChangeShapeType="1"/>
          </p:cNvSpPr>
          <p:nvPr/>
        </p:nvSpPr>
        <p:spPr bwMode="auto">
          <a:xfrm flipH="1">
            <a:off x="845526" y="2659990"/>
            <a:ext cx="1031680" cy="1412144"/>
          </a:xfrm>
          <a:prstGeom prst="line">
            <a:avLst/>
          </a:prstGeom>
          <a:noFill/>
          <a:ln w="9525">
            <a:solidFill>
              <a:srgbClr val="C00000"/>
            </a:solidFill>
            <a:round/>
            <a:headEnd/>
            <a:tailEnd/>
          </a:ln>
          <a:effectLst>
            <a:outerShdw blurRad="50800" dist="38100" dir="2700000" algn="tl" rotWithShape="0">
              <a:prstClr val="black">
                <a:alpha val="40000"/>
              </a:prstClr>
            </a:outerShdw>
          </a:effectLst>
        </p:spPr>
        <p:txBody>
          <a:bodyPr wrap="none" anchor="ctr"/>
          <a:lstStyle/>
          <a:p>
            <a:endParaRPr lang="en-US" baseline="0">
              <a:latin typeface="Calibri"/>
              <a:cs typeface="Calibri"/>
            </a:endParaRPr>
          </a:p>
        </p:txBody>
      </p:sp>
      <p:sp>
        <p:nvSpPr>
          <p:cNvPr id="443410" name="Line 18"/>
          <p:cNvSpPr>
            <a:spLocks noChangeShapeType="1"/>
          </p:cNvSpPr>
          <p:nvPr/>
        </p:nvSpPr>
        <p:spPr bwMode="auto">
          <a:xfrm>
            <a:off x="571237" y="3197949"/>
            <a:ext cx="1624497" cy="316759"/>
          </a:xfrm>
          <a:prstGeom prst="line">
            <a:avLst/>
          </a:prstGeom>
          <a:noFill/>
          <a:ln w="9525">
            <a:solidFill>
              <a:srgbClr val="C00000"/>
            </a:solidFill>
            <a:round/>
            <a:headEnd/>
            <a:tailEnd/>
          </a:ln>
          <a:effectLst>
            <a:outerShdw blurRad="50800" dist="38100" dir="2700000" algn="tl" rotWithShape="0">
              <a:prstClr val="black">
                <a:alpha val="40000"/>
              </a:prstClr>
            </a:outerShdw>
          </a:effectLst>
        </p:spPr>
        <p:txBody>
          <a:bodyPr wrap="none" anchor="ctr"/>
          <a:lstStyle/>
          <a:p>
            <a:endParaRPr lang="en-US" baseline="0">
              <a:latin typeface="Calibri"/>
              <a:cs typeface="Calibri"/>
            </a:endParaRPr>
          </a:p>
        </p:txBody>
      </p:sp>
      <p:sp>
        <p:nvSpPr>
          <p:cNvPr id="443411" name="Line 19"/>
          <p:cNvSpPr>
            <a:spLocks noChangeShapeType="1"/>
          </p:cNvSpPr>
          <p:nvPr/>
        </p:nvSpPr>
        <p:spPr bwMode="auto">
          <a:xfrm flipH="1">
            <a:off x="1372868" y="2523730"/>
            <a:ext cx="111485" cy="1686433"/>
          </a:xfrm>
          <a:prstGeom prst="line">
            <a:avLst/>
          </a:prstGeom>
          <a:noFill/>
          <a:ln w="9525">
            <a:solidFill>
              <a:srgbClr val="C00000"/>
            </a:solidFill>
            <a:round/>
            <a:headEnd/>
            <a:tailEnd/>
          </a:ln>
          <a:effectLst>
            <a:outerShdw blurRad="50800" dist="38100" dir="2700000" algn="tl" rotWithShape="0">
              <a:prstClr val="black">
                <a:alpha val="40000"/>
              </a:prstClr>
            </a:outerShdw>
          </a:effectLst>
        </p:spPr>
        <p:txBody>
          <a:bodyPr wrap="none" anchor="ctr"/>
          <a:lstStyle/>
          <a:p>
            <a:endParaRPr lang="en-US" baseline="0">
              <a:latin typeface="Calibri"/>
              <a:cs typeface="Calibri"/>
            </a:endParaRPr>
          </a:p>
        </p:txBody>
      </p:sp>
      <p:sp>
        <p:nvSpPr>
          <p:cNvPr id="443412" name="Line 20"/>
          <p:cNvSpPr>
            <a:spLocks noChangeShapeType="1"/>
          </p:cNvSpPr>
          <p:nvPr/>
        </p:nvSpPr>
        <p:spPr bwMode="auto">
          <a:xfrm>
            <a:off x="626095" y="3035146"/>
            <a:ext cx="1536017" cy="536190"/>
          </a:xfrm>
          <a:prstGeom prst="line">
            <a:avLst/>
          </a:prstGeom>
          <a:noFill/>
          <a:ln w="9525">
            <a:solidFill>
              <a:srgbClr val="C00000"/>
            </a:solidFill>
            <a:round/>
            <a:headEnd/>
            <a:tailEnd/>
          </a:ln>
          <a:effectLst>
            <a:outerShdw blurRad="50800" dist="38100" dir="2700000" algn="tl" rotWithShape="0">
              <a:prstClr val="black">
                <a:alpha val="40000"/>
              </a:prstClr>
            </a:outerShdw>
          </a:effectLst>
        </p:spPr>
        <p:txBody>
          <a:bodyPr wrap="none" anchor="ctr"/>
          <a:lstStyle/>
          <a:p>
            <a:endParaRPr lang="en-US" baseline="0">
              <a:latin typeface="Calibri"/>
              <a:cs typeface="Calibri"/>
            </a:endParaRPr>
          </a:p>
        </p:txBody>
      </p:sp>
      <p:sp>
        <p:nvSpPr>
          <p:cNvPr id="443413" name="Line 21"/>
          <p:cNvSpPr>
            <a:spLocks noChangeShapeType="1"/>
          </p:cNvSpPr>
          <p:nvPr/>
        </p:nvSpPr>
        <p:spPr bwMode="auto">
          <a:xfrm flipH="1">
            <a:off x="1107427" y="2569740"/>
            <a:ext cx="568043" cy="1608570"/>
          </a:xfrm>
          <a:prstGeom prst="line">
            <a:avLst/>
          </a:prstGeom>
          <a:noFill/>
          <a:ln w="9525">
            <a:solidFill>
              <a:srgbClr val="C00000"/>
            </a:solidFill>
            <a:round/>
            <a:headEnd/>
            <a:tailEnd/>
          </a:ln>
          <a:effectLst>
            <a:outerShdw blurRad="50800" dist="38100" dir="2700000" algn="tl" rotWithShape="0">
              <a:prstClr val="black">
                <a:alpha val="40000"/>
              </a:prstClr>
            </a:outerShdw>
          </a:effectLst>
        </p:spPr>
        <p:txBody>
          <a:bodyPr wrap="none" anchor="ctr"/>
          <a:lstStyle/>
          <a:p>
            <a:endParaRPr lang="en-US" baseline="0">
              <a:latin typeface="Calibri"/>
              <a:cs typeface="Calibri"/>
            </a:endParaRPr>
          </a:p>
        </p:txBody>
      </p:sp>
      <p:sp>
        <p:nvSpPr>
          <p:cNvPr id="443414" name="Line 22"/>
          <p:cNvSpPr>
            <a:spLocks noChangeShapeType="1"/>
          </p:cNvSpPr>
          <p:nvPr/>
        </p:nvSpPr>
        <p:spPr bwMode="auto">
          <a:xfrm>
            <a:off x="546463" y="3281121"/>
            <a:ext cx="1654580" cy="14157"/>
          </a:xfrm>
          <a:prstGeom prst="line">
            <a:avLst/>
          </a:prstGeom>
          <a:noFill/>
          <a:ln w="9525">
            <a:solidFill>
              <a:srgbClr val="C00000"/>
            </a:solidFill>
            <a:round/>
            <a:headEnd/>
            <a:tailEnd/>
          </a:ln>
          <a:effectLst>
            <a:outerShdw blurRad="50800" dist="38100" dir="2700000" algn="tl" rotWithShape="0">
              <a:prstClr val="black">
                <a:alpha val="40000"/>
              </a:prstClr>
            </a:outerShdw>
          </a:effectLst>
        </p:spPr>
        <p:txBody>
          <a:bodyPr wrap="none" anchor="ctr"/>
          <a:lstStyle/>
          <a:p>
            <a:endParaRPr lang="en-US" baseline="0">
              <a:latin typeface="Calibri"/>
              <a:cs typeface="Calibri"/>
            </a:endParaRPr>
          </a:p>
        </p:txBody>
      </p:sp>
      <p:sp>
        <p:nvSpPr>
          <p:cNvPr id="443415" name="Line 23"/>
          <p:cNvSpPr>
            <a:spLocks noChangeShapeType="1"/>
          </p:cNvSpPr>
          <p:nvPr/>
        </p:nvSpPr>
        <p:spPr bwMode="auto">
          <a:xfrm flipV="1">
            <a:off x="551771" y="3001523"/>
            <a:ext cx="1601492" cy="610513"/>
          </a:xfrm>
          <a:prstGeom prst="line">
            <a:avLst/>
          </a:prstGeom>
          <a:noFill/>
          <a:ln w="9525">
            <a:solidFill>
              <a:srgbClr val="C00000"/>
            </a:solidFill>
            <a:round/>
            <a:headEnd/>
            <a:tailEnd/>
          </a:ln>
          <a:effectLst>
            <a:outerShdw blurRad="50800" dist="38100" dir="2700000" algn="tl" rotWithShape="0">
              <a:prstClr val="black">
                <a:alpha val="40000"/>
              </a:prstClr>
            </a:outerShdw>
          </a:effectLst>
        </p:spPr>
        <p:txBody>
          <a:bodyPr wrap="none" anchor="ctr"/>
          <a:lstStyle/>
          <a:p>
            <a:endParaRPr lang="en-US" baseline="0">
              <a:latin typeface="Calibri"/>
              <a:cs typeface="Calibri"/>
            </a:endParaRPr>
          </a:p>
        </p:txBody>
      </p:sp>
      <p:sp>
        <p:nvSpPr>
          <p:cNvPr id="443416" name="Line 24"/>
          <p:cNvSpPr>
            <a:spLocks noChangeShapeType="1"/>
          </p:cNvSpPr>
          <p:nvPr/>
        </p:nvSpPr>
        <p:spPr bwMode="auto">
          <a:xfrm>
            <a:off x="1217143" y="2569740"/>
            <a:ext cx="314990" cy="1613879"/>
          </a:xfrm>
          <a:prstGeom prst="line">
            <a:avLst/>
          </a:prstGeom>
          <a:noFill/>
          <a:ln w="9525">
            <a:solidFill>
              <a:srgbClr val="C00000"/>
            </a:solidFill>
            <a:round/>
            <a:headEnd/>
            <a:tailEnd/>
          </a:ln>
          <a:effectLst>
            <a:outerShdw blurRad="50800" dist="38100" dir="2700000" algn="tl" rotWithShape="0">
              <a:prstClr val="black">
                <a:alpha val="40000"/>
              </a:prstClr>
            </a:outerShdw>
          </a:effectLst>
        </p:spPr>
        <p:txBody>
          <a:bodyPr wrap="none" anchor="ctr"/>
          <a:lstStyle/>
          <a:p>
            <a:endParaRPr lang="en-US" baseline="0">
              <a:latin typeface="Calibri"/>
              <a:cs typeface="Calibri"/>
            </a:endParaRPr>
          </a:p>
        </p:txBody>
      </p:sp>
      <p:sp>
        <p:nvSpPr>
          <p:cNvPr id="443417" name="Line 25"/>
          <p:cNvSpPr>
            <a:spLocks noChangeShapeType="1"/>
          </p:cNvSpPr>
          <p:nvPr/>
        </p:nvSpPr>
        <p:spPr bwMode="auto">
          <a:xfrm>
            <a:off x="916310" y="2690073"/>
            <a:ext cx="290215" cy="1525399"/>
          </a:xfrm>
          <a:prstGeom prst="line">
            <a:avLst/>
          </a:prstGeom>
          <a:noFill/>
          <a:ln w="9525">
            <a:solidFill>
              <a:srgbClr val="C00000"/>
            </a:solidFill>
            <a:round/>
            <a:headEnd/>
            <a:tailEnd/>
          </a:ln>
          <a:effectLst>
            <a:outerShdw blurRad="50800" dist="38100" dir="2700000" algn="tl" rotWithShape="0">
              <a:prstClr val="black">
                <a:alpha val="40000"/>
              </a:prstClr>
            </a:outerShdw>
          </a:effectLst>
        </p:spPr>
        <p:txBody>
          <a:bodyPr wrap="none" anchor="ctr"/>
          <a:lstStyle/>
          <a:p>
            <a:endParaRPr lang="en-US" baseline="0">
              <a:latin typeface="Calibri"/>
              <a:cs typeface="Calibri"/>
            </a:endParaRPr>
          </a:p>
        </p:txBody>
      </p:sp>
      <p:sp>
        <p:nvSpPr>
          <p:cNvPr id="443418" name="Line 26"/>
          <p:cNvSpPr>
            <a:spLocks noChangeShapeType="1"/>
          </p:cNvSpPr>
          <p:nvPr/>
        </p:nvSpPr>
        <p:spPr bwMode="auto">
          <a:xfrm flipV="1">
            <a:off x="654408" y="2812176"/>
            <a:ext cx="1387370" cy="1031679"/>
          </a:xfrm>
          <a:prstGeom prst="line">
            <a:avLst/>
          </a:prstGeom>
          <a:noFill/>
          <a:ln w="9525">
            <a:solidFill>
              <a:srgbClr val="C00000"/>
            </a:solidFill>
            <a:round/>
            <a:headEnd/>
            <a:tailEnd/>
          </a:ln>
          <a:effectLst>
            <a:outerShdw blurRad="50800" dist="38100" dir="2700000" algn="tl" rotWithShape="0">
              <a:prstClr val="black">
                <a:alpha val="40000"/>
              </a:prstClr>
            </a:outerShdw>
          </a:effectLst>
        </p:spPr>
        <p:txBody>
          <a:bodyPr wrap="none" anchor="ctr"/>
          <a:lstStyle/>
          <a:p>
            <a:endParaRPr lang="en-US" baseline="0">
              <a:latin typeface="Calibri"/>
              <a:cs typeface="Calibri"/>
            </a:endParaRPr>
          </a:p>
        </p:txBody>
      </p:sp>
      <p:sp>
        <p:nvSpPr>
          <p:cNvPr id="443419" name="Line 27"/>
          <p:cNvSpPr>
            <a:spLocks noChangeShapeType="1"/>
          </p:cNvSpPr>
          <p:nvPr/>
        </p:nvSpPr>
        <p:spPr bwMode="auto">
          <a:xfrm>
            <a:off x="831369" y="2767936"/>
            <a:ext cx="1217488" cy="1052915"/>
          </a:xfrm>
          <a:prstGeom prst="line">
            <a:avLst/>
          </a:prstGeom>
          <a:noFill/>
          <a:ln w="9525">
            <a:solidFill>
              <a:srgbClr val="C00000"/>
            </a:solidFill>
            <a:round/>
            <a:headEnd/>
            <a:tailEnd/>
          </a:ln>
          <a:effectLst>
            <a:outerShdw blurRad="50800" dist="38100" dir="2700000" algn="tl" rotWithShape="0">
              <a:prstClr val="black">
                <a:alpha val="40000"/>
              </a:prstClr>
            </a:outerShdw>
          </a:effectLst>
        </p:spPr>
        <p:txBody>
          <a:bodyPr wrap="none" anchor="ctr"/>
          <a:lstStyle/>
          <a:p>
            <a:endParaRPr lang="en-US" baseline="0">
              <a:latin typeface="Calibri"/>
              <a:cs typeface="Calibri"/>
            </a:endParaRPr>
          </a:p>
        </p:txBody>
      </p:sp>
      <p:sp>
        <p:nvSpPr>
          <p:cNvPr id="443420" name="Line 28"/>
          <p:cNvSpPr>
            <a:spLocks noChangeShapeType="1"/>
          </p:cNvSpPr>
          <p:nvPr/>
        </p:nvSpPr>
        <p:spPr bwMode="auto">
          <a:xfrm>
            <a:off x="1413569" y="2537887"/>
            <a:ext cx="28314" cy="1665198"/>
          </a:xfrm>
          <a:prstGeom prst="line">
            <a:avLst/>
          </a:prstGeom>
          <a:noFill/>
          <a:ln w="9525">
            <a:solidFill>
              <a:srgbClr val="C00000"/>
            </a:solidFill>
            <a:round/>
            <a:headEnd/>
            <a:tailEnd/>
          </a:ln>
          <a:effectLst>
            <a:outerShdw blurRad="50800" dist="38100" dir="2700000" algn="tl" rotWithShape="0">
              <a:prstClr val="black">
                <a:alpha val="40000"/>
              </a:prstClr>
            </a:outerShdw>
          </a:effectLst>
        </p:spPr>
        <p:txBody>
          <a:bodyPr wrap="none" anchor="ctr"/>
          <a:lstStyle/>
          <a:p>
            <a:endParaRPr lang="en-US" baseline="0">
              <a:latin typeface="Calibri"/>
              <a:cs typeface="Calibri"/>
            </a:endParaRPr>
          </a:p>
        </p:txBody>
      </p:sp>
      <p:sp>
        <p:nvSpPr>
          <p:cNvPr id="443421" name="Line 29"/>
          <p:cNvSpPr>
            <a:spLocks noChangeShapeType="1"/>
          </p:cNvSpPr>
          <p:nvPr/>
        </p:nvSpPr>
        <p:spPr bwMode="auto">
          <a:xfrm flipH="1">
            <a:off x="776511" y="2752009"/>
            <a:ext cx="1189174" cy="1256419"/>
          </a:xfrm>
          <a:prstGeom prst="line">
            <a:avLst/>
          </a:prstGeom>
          <a:noFill/>
          <a:ln w="9525">
            <a:solidFill>
              <a:srgbClr val="C00000"/>
            </a:solidFill>
            <a:round/>
            <a:headEnd/>
            <a:tailEnd/>
          </a:ln>
          <a:effectLst>
            <a:outerShdw blurRad="50800" dist="38100" dir="2700000" algn="tl" rotWithShape="0">
              <a:prstClr val="black">
                <a:alpha val="40000"/>
              </a:prstClr>
            </a:outerShdw>
          </a:effectLst>
        </p:spPr>
        <p:txBody>
          <a:bodyPr wrap="none" anchor="ctr"/>
          <a:lstStyle/>
          <a:p>
            <a:endParaRPr lang="en-US" baseline="0">
              <a:latin typeface="Calibri"/>
              <a:cs typeface="Calibri"/>
            </a:endParaRPr>
          </a:p>
        </p:txBody>
      </p:sp>
      <p:sp>
        <p:nvSpPr>
          <p:cNvPr id="443422" name="Line 30"/>
          <p:cNvSpPr>
            <a:spLocks noChangeShapeType="1"/>
          </p:cNvSpPr>
          <p:nvPr/>
        </p:nvSpPr>
        <p:spPr bwMode="auto">
          <a:xfrm flipV="1">
            <a:off x="534075" y="3151940"/>
            <a:ext cx="1658120" cy="316759"/>
          </a:xfrm>
          <a:prstGeom prst="line">
            <a:avLst/>
          </a:prstGeom>
          <a:noFill/>
          <a:ln w="9525">
            <a:solidFill>
              <a:srgbClr val="C00000"/>
            </a:solidFill>
            <a:round/>
            <a:headEnd/>
            <a:tailEnd/>
          </a:ln>
          <a:effectLst>
            <a:outerShdw blurRad="50800" dist="38100" dir="2700000" algn="tl" rotWithShape="0">
              <a:prstClr val="black">
                <a:alpha val="40000"/>
              </a:prstClr>
            </a:outerShdw>
          </a:effectLst>
        </p:spPr>
        <p:txBody>
          <a:bodyPr wrap="none" anchor="ctr"/>
          <a:lstStyle/>
          <a:p>
            <a:endParaRPr lang="en-US" baseline="0">
              <a:latin typeface="Calibri"/>
              <a:cs typeface="Calibri"/>
            </a:endParaRPr>
          </a:p>
        </p:txBody>
      </p:sp>
      <p:sp>
        <p:nvSpPr>
          <p:cNvPr id="443423" name="Line 31"/>
          <p:cNvSpPr>
            <a:spLocks noChangeShapeType="1"/>
          </p:cNvSpPr>
          <p:nvPr/>
        </p:nvSpPr>
        <p:spPr bwMode="auto">
          <a:xfrm flipV="1">
            <a:off x="564159" y="2941357"/>
            <a:ext cx="1548404" cy="697224"/>
          </a:xfrm>
          <a:prstGeom prst="line">
            <a:avLst/>
          </a:prstGeom>
          <a:noFill/>
          <a:ln w="9525">
            <a:solidFill>
              <a:srgbClr val="C00000"/>
            </a:solidFill>
            <a:round/>
            <a:headEnd/>
            <a:tailEnd/>
          </a:ln>
          <a:effectLst>
            <a:outerShdw blurRad="50800" dist="38100" dir="2700000" algn="tl" rotWithShape="0">
              <a:prstClr val="black">
                <a:alpha val="40000"/>
              </a:prstClr>
            </a:outerShdw>
          </a:effectLst>
        </p:spPr>
        <p:txBody>
          <a:bodyPr wrap="none" anchor="ctr"/>
          <a:lstStyle/>
          <a:p>
            <a:endParaRPr lang="en-US" baseline="0">
              <a:latin typeface="Calibri"/>
              <a:cs typeface="Calibri"/>
            </a:endParaRPr>
          </a:p>
        </p:txBody>
      </p:sp>
      <p:sp>
        <p:nvSpPr>
          <p:cNvPr id="443424" name="Line 32"/>
          <p:cNvSpPr>
            <a:spLocks noChangeShapeType="1"/>
          </p:cNvSpPr>
          <p:nvPr/>
        </p:nvSpPr>
        <p:spPr bwMode="auto">
          <a:xfrm>
            <a:off x="573007" y="3097082"/>
            <a:ext cx="1620958" cy="461867"/>
          </a:xfrm>
          <a:prstGeom prst="line">
            <a:avLst/>
          </a:prstGeom>
          <a:noFill/>
          <a:ln w="9525">
            <a:solidFill>
              <a:srgbClr val="C00000"/>
            </a:solidFill>
            <a:round/>
            <a:headEnd/>
            <a:tailEnd/>
          </a:ln>
          <a:effectLst>
            <a:outerShdw blurRad="50800" dist="38100" dir="2700000" algn="tl" rotWithShape="0">
              <a:prstClr val="black">
                <a:alpha val="40000"/>
              </a:prstClr>
            </a:outerShdw>
          </a:effectLst>
        </p:spPr>
        <p:txBody>
          <a:bodyPr wrap="none" anchor="ctr"/>
          <a:lstStyle/>
          <a:p>
            <a:endParaRPr lang="en-US" baseline="0">
              <a:latin typeface="Calibri"/>
              <a:cs typeface="Calibri"/>
            </a:endParaRPr>
          </a:p>
        </p:txBody>
      </p:sp>
      <p:sp>
        <p:nvSpPr>
          <p:cNvPr id="443425" name="Line 33"/>
          <p:cNvSpPr>
            <a:spLocks noChangeShapeType="1"/>
          </p:cNvSpPr>
          <p:nvPr/>
        </p:nvSpPr>
        <p:spPr bwMode="auto">
          <a:xfrm>
            <a:off x="1015408" y="2601593"/>
            <a:ext cx="888342" cy="1438688"/>
          </a:xfrm>
          <a:prstGeom prst="line">
            <a:avLst/>
          </a:prstGeom>
          <a:noFill/>
          <a:ln w="9525">
            <a:solidFill>
              <a:srgbClr val="C00000"/>
            </a:solidFill>
            <a:round/>
            <a:headEnd/>
            <a:tailEnd/>
          </a:ln>
          <a:effectLst>
            <a:outerShdw blurRad="50800" dist="38100" dir="2700000" algn="tl" rotWithShape="0">
              <a:prstClr val="black">
                <a:alpha val="40000"/>
              </a:prstClr>
            </a:outerShdw>
          </a:effectLst>
        </p:spPr>
        <p:txBody>
          <a:bodyPr wrap="none" anchor="ctr"/>
          <a:lstStyle/>
          <a:p>
            <a:endParaRPr lang="en-US" baseline="0">
              <a:latin typeface="Calibri"/>
              <a:cs typeface="Calibri"/>
            </a:endParaRPr>
          </a:p>
        </p:txBody>
      </p:sp>
      <p:sp>
        <p:nvSpPr>
          <p:cNvPr id="443426" name="Line 34"/>
          <p:cNvSpPr>
            <a:spLocks noChangeShapeType="1"/>
          </p:cNvSpPr>
          <p:nvPr/>
        </p:nvSpPr>
        <p:spPr bwMode="auto">
          <a:xfrm flipH="1">
            <a:off x="1199447" y="2571510"/>
            <a:ext cx="520264" cy="1636884"/>
          </a:xfrm>
          <a:prstGeom prst="line">
            <a:avLst/>
          </a:prstGeom>
          <a:noFill/>
          <a:ln w="9525">
            <a:solidFill>
              <a:srgbClr val="C00000"/>
            </a:solidFill>
            <a:round/>
            <a:headEnd/>
            <a:tailEnd/>
          </a:ln>
          <a:effectLst>
            <a:outerShdw blurRad="50800" dist="38100" dir="2700000" algn="tl" rotWithShape="0">
              <a:prstClr val="black">
                <a:alpha val="40000"/>
              </a:prstClr>
            </a:outerShdw>
          </a:effectLst>
        </p:spPr>
        <p:txBody>
          <a:bodyPr wrap="none" anchor="ctr"/>
          <a:lstStyle/>
          <a:p>
            <a:endParaRPr lang="en-US" baseline="0">
              <a:latin typeface="Calibri"/>
              <a:cs typeface="Calibri"/>
            </a:endParaRPr>
          </a:p>
        </p:txBody>
      </p:sp>
      <p:sp>
        <p:nvSpPr>
          <p:cNvPr id="443427" name="Line 35"/>
          <p:cNvSpPr>
            <a:spLocks noChangeShapeType="1"/>
          </p:cNvSpPr>
          <p:nvPr/>
        </p:nvSpPr>
        <p:spPr bwMode="auto">
          <a:xfrm>
            <a:off x="866761" y="2707769"/>
            <a:ext cx="1082998" cy="1281193"/>
          </a:xfrm>
          <a:prstGeom prst="line">
            <a:avLst/>
          </a:prstGeom>
          <a:noFill/>
          <a:ln w="9525">
            <a:solidFill>
              <a:srgbClr val="C00000"/>
            </a:solidFill>
            <a:round/>
            <a:headEnd/>
            <a:tailEnd/>
          </a:ln>
          <a:effectLst>
            <a:outerShdw blurRad="50800" dist="38100" dir="2700000" algn="tl" rotWithShape="0">
              <a:prstClr val="black">
                <a:alpha val="40000"/>
              </a:prstClr>
            </a:outerShdw>
          </a:effectLst>
        </p:spPr>
        <p:txBody>
          <a:bodyPr wrap="none" anchor="ctr"/>
          <a:lstStyle/>
          <a:p>
            <a:endParaRPr lang="en-US" baseline="0">
              <a:latin typeface="Calibri"/>
              <a:cs typeface="Calibri"/>
            </a:endParaRPr>
          </a:p>
        </p:txBody>
      </p:sp>
      <p:sp>
        <p:nvSpPr>
          <p:cNvPr id="443428" name="Line 36"/>
          <p:cNvSpPr>
            <a:spLocks noChangeShapeType="1"/>
          </p:cNvSpPr>
          <p:nvPr/>
        </p:nvSpPr>
        <p:spPr bwMode="auto">
          <a:xfrm flipH="1">
            <a:off x="718114" y="2789171"/>
            <a:ext cx="1304199" cy="1150243"/>
          </a:xfrm>
          <a:prstGeom prst="line">
            <a:avLst/>
          </a:prstGeom>
          <a:noFill/>
          <a:ln w="9525">
            <a:solidFill>
              <a:srgbClr val="C00000"/>
            </a:solidFill>
            <a:round/>
            <a:headEnd/>
            <a:tailEnd/>
          </a:ln>
          <a:effectLst>
            <a:outerShdw blurRad="50800" dist="38100" dir="2700000" algn="tl" rotWithShape="0">
              <a:prstClr val="black">
                <a:alpha val="40000"/>
              </a:prstClr>
            </a:outerShdw>
          </a:effectLst>
        </p:spPr>
        <p:txBody>
          <a:bodyPr wrap="none" anchor="ctr"/>
          <a:lstStyle/>
          <a:p>
            <a:endParaRPr lang="en-US" baseline="0">
              <a:latin typeface="Calibri"/>
              <a:cs typeface="Calibri"/>
            </a:endParaRPr>
          </a:p>
        </p:txBody>
      </p:sp>
      <p:sp>
        <p:nvSpPr>
          <p:cNvPr id="443429" name="Line 37"/>
          <p:cNvSpPr>
            <a:spLocks noChangeShapeType="1"/>
          </p:cNvSpPr>
          <p:nvPr/>
        </p:nvSpPr>
        <p:spPr bwMode="auto">
          <a:xfrm>
            <a:off x="695109" y="2884729"/>
            <a:ext cx="1449306" cy="842332"/>
          </a:xfrm>
          <a:prstGeom prst="line">
            <a:avLst/>
          </a:prstGeom>
          <a:noFill/>
          <a:ln w="9525">
            <a:solidFill>
              <a:srgbClr val="C00000"/>
            </a:solidFill>
            <a:round/>
            <a:headEnd/>
            <a:tailEnd/>
          </a:ln>
          <a:effectLst>
            <a:outerShdw blurRad="50800" dist="38100" dir="2700000" algn="tl" rotWithShape="0">
              <a:prstClr val="black">
                <a:alpha val="40000"/>
              </a:prstClr>
            </a:outerShdw>
          </a:effectLst>
        </p:spPr>
        <p:txBody>
          <a:bodyPr wrap="none" anchor="ctr"/>
          <a:lstStyle/>
          <a:p>
            <a:endParaRPr lang="en-US" baseline="0">
              <a:latin typeface="Calibri"/>
              <a:cs typeface="Calibri"/>
            </a:endParaRPr>
          </a:p>
        </p:txBody>
      </p:sp>
      <p:sp>
        <p:nvSpPr>
          <p:cNvPr id="443430" name="Oval 38"/>
          <p:cNvSpPr>
            <a:spLocks noChangeArrowheads="1"/>
          </p:cNvSpPr>
          <p:nvPr/>
        </p:nvSpPr>
        <p:spPr bwMode="auto">
          <a:xfrm>
            <a:off x="486296" y="2444098"/>
            <a:ext cx="1799688" cy="1838619"/>
          </a:xfrm>
          <a:prstGeom prst="ellipse">
            <a:avLst/>
          </a:prstGeom>
          <a:noFill/>
          <a:ln w="127000">
            <a:solidFill>
              <a:schemeClr val="bg1">
                <a:lumMod val="50000"/>
              </a:schemeClr>
            </a:solidFill>
            <a:round/>
            <a:headEnd/>
            <a:tailEnd/>
          </a:ln>
          <a:effectLst>
            <a:outerShdw blurRad="50800" dist="38100" dir="2700000" algn="tl" rotWithShape="0">
              <a:prstClr val="black">
                <a:alpha val="40000"/>
              </a:prstClr>
            </a:outerShdw>
          </a:effectLst>
        </p:spPr>
        <p:txBody>
          <a:bodyPr wrap="none" anchor="ctr"/>
          <a:lstStyle/>
          <a:p>
            <a:endParaRPr lang="en-US" baseline="0">
              <a:latin typeface="Calibri"/>
              <a:cs typeface="Calibri"/>
            </a:endParaRPr>
          </a:p>
        </p:txBody>
      </p:sp>
      <p:sp>
        <p:nvSpPr>
          <p:cNvPr id="113" name="Title 112"/>
          <p:cNvSpPr>
            <a:spLocks noGrp="1"/>
          </p:cNvSpPr>
          <p:nvPr>
            <p:ph type="title"/>
          </p:nvPr>
        </p:nvSpPr>
        <p:spPr/>
        <p:txBody>
          <a:bodyPr/>
          <a:lstStyle/>
          <a:p>
            <a:r>
              <a:rPr lang="de-CH" dirty="0">
                <a:latin typeface="Calibri"/>
                <a:cs typeface="Calibri"/>
              </a:rPr>
              <a:t>PET – Image Production</a:t>
            </a:r>
            <a:endParaRPr lang="en-US" dirty="0">
              <a:latin typeface="Calibri"/>
              <a:cs typeface="Calibri"/>
            </a:endParaRPr>
          </a:p>
        </p:txBody>
      </p:sp>
      <p:sp>
        <p:nvSpPr>
          <p:cNvPr id="114" name="Rectangle 113"/>
          <p:cNvSpPr/>
          <p:nvPr/>
        </p:nvSpPr>
        <p:spPr>
          <a:xfrm>
            <a:off x="0" y="6286520"/>
            <a:ext cx="3147015" cy="338554"/>
          </a:xfrm>
          <a:prstGeom prst="rect">
            <a:avLst/>
          </a:prstGeom>
        </p:spPr>
        <p:txBody>
          <a:bodyPr wrap="none">
            <a:spAutoFit/>
          </a:bodyPr>
          <a:lstStyle/>
          <a:p>
            <a:r>
              <a:rPr lang="en-GB" sz="1600" b="0" baseline="0" dirty="0">
                <a:solidFill>
                  <a:schemeClr val="tx1">
                    <a:lumMod val="75000"/>
                    <a:lumOff val="25000"/>
                  </a:schemeClr>
                </a:solidFill>
                <a:latin typeface="Calibri"/>
                <a:cs typeface="Calibri"/>
              </a:rPr>
              <a:t>Slide courtesy of Markus </a:t>
            </a:r>
            <a:r>
              <a:rPr lang="en-GB" sz="1600" b="0" baseline="0" dirty="0" err="1">
                <a:solidFill>
                  <a:schemeClr val="tx1">
                    <a:lumMod val="75000"/>
                    <a:lumOff val="25000"/>
                  </a:schemeClr>
                </a:solidFill>
                <a:latin typeface="Calibri"/>
                <a:cs typeface="Calibri"/>
              </a:rPr>
              <a:t>Rudin</a:t>
            </a:r>
            <a:r>
              <a:rPr lang="en-GB" sz="1600" b="0" baseline="0" dirty="0">
                <a:solidFill>
                  <a:schemeClr val="tx1">
                    <a:lumMod val="75000"/>
                    <a:lumOff val="25000"/>
                  </a:schemeClr>
                </a:solidFill>
                <a:latin typeface="Calibri"/>
                <a:cs typeface="Calibri"/>
              </a:rPr>
              <a:t>, AIC</a:t>
            </a:r>
            <a:endParaRPr lang="en-US" sz="1600" b="0" dirty="0">
              <a:solidFill>
                <a:schemeClr val="tx1">
                  <a:lumMod val="75000"/>
                  <a:lumOff val="25000"/>
                </a:schemeClr>
              </a:solidFill>
              <a:latin typeface="Calibri"/>
              <a:cs typeface="Calibri"/>
            </a:endParaRPr>
          </a:p>
        </p:txBody>
      </p:sp>
      <p:grpSp>
        <p:nvGrpSpPr>
          <p:cNvPr id="120" name="Group 119"/>
          <p:cNvGrpSpPr/>
          <p:nvPr/>
        </p:nvGrpSpPr>
        <p:grpSpPr>
          <a:xfrm>
            <a:off x="2428860" y="2500306"/>
            <a:ext cx="2000264" cy="1721825"/>
            <a:chOff x="2428860" y="2500306"/>
            <a:chExt cx="2000264" cy="1721825"/>
          </a:xfrm>
        </p:grpSpPr>
        <p:grpSp>
          <p:nvGrpSpPr>
            <p:cNvPr id="3" name="Group 40"/>
            <p:cNvGrpSpPr>
              <a:grpSpLocks/>
            </p:cNvGrpSpPr>
            <p:nvPr/>
          </p:nvGrpSpPr>
          <p:grpSpPr bwMode="auto">
            <a:xfrm>
              <a:off x="2753309" y="2500306"/>
              <a:ext cx="1675815" cy="1721825"/>
              <a:chOff x="2163" y="1577"/>
              <a:chExt cx="947" cy="973"/>
            </a:xfrm>
            <a:effectLst>
              <a:outerShdw blurRad="50800" dist="38100" dir="2700000" algn="tl" rotWithShape="0">
                <a:prstClr val="black">
                  <a:alpha val="40000"/>
                </a:prstClr>
              </a:outerShdw>
            </a:effectLst>
          </p:grpSpPr>
          <p:sp>
            <p:nvSpPr>
              <p:cNvPr id="443433" name="Line 41"/>
              <p:cNvSpPr>
                <a:spLocks noChangeShapeType="1"/>
              </p:cNvSpPr>
              <p:nvPr/>
            </p:nvSpPr>
            <p:spPr bwMode="auto">
              <a:xfrm>
                <a:off x="2404" y="1658"/>
                <a:ext cx="584" cy="709"/>
              </a:xfrm>
              <a:prstGeom prst="line">
                <a:avLst/>
              </a:prstGeom>
              <a:noFill/>
              <a:ln w="9525">
                <a:solidFill>
                  <a:srgbClr val="C00000"/>
                </a:solidFill>
                <a:round/>
                <a:headEnd/>
                <a:tailEnd/>
              </a:ln>
              <a:effectLst/>
            </p:spPr>
            <p:txBody>
              <a:bodyPr wrap="none" anchor="ctr"/>
              <a:lstStyle/>
              <a:p>
                <a:endParaRPr lang="en-US" baseline="0">
                  <a:latin typeface="Calibri"/>
                  <a:cs typeface="Calibri"/>
                </a:endParaRPr>
              </a:p>
            </p:txBody>
          </p:sp>
          <p:sp>
            <p:nvSpPr>
              <p:cNvPr id="443434" name="Line 42"/>
              <p:cNvSpPr>
                <a:spLocks noChangeShapeType="1"/>
              </p:cNvSpPr>
              <p:nvPr/>
            </p:nvSpPr>
            <p:spPr bwMode="auto">
              <a:xfrm>
                <a:off x="2495" y="1614"/>
                <a:ext cx="321" cy="877"/>
              </a:xfrm>
              <a:prstGeom prst="line">
                <a:avLst/>
              </a:prstGeom>
              <a:noFill/>
              <a:ln w="9525">
                <a:solidFill>
                  <a:srgbClr val="C00000"/>
                </a:solidFill>
                <a:round/>
                <a:headEnd/>
                <a:tailEnd/>
              </a:ln>
              <a:effectLst/>
            </p:spPr>
            <p:txBody>
              <a:bodyPr wrap="none" anchor="ctr"/>
              <a:lstStyle/>
              <a:p>
                <a:endParaRPr lang="en-US" baseline="0">
                  <a:latin typeface="Calibri"/>
                  <a:cs typeface="Calibri"/>
                </a:endParaRPr>
              </a:p>
            </p:txBody>
          </p:sp>
          <p:sp>
            <p:nvSpPr>
              <p:cNvPr id="443435" name="Line 43"/>
              <p:cNvSpPr>
                <a:spLocks noChangeShapeType="1"/>
              </p:cNvSpPr>
              <p:nvPr/>
            </p:nvSpPr>
            <p:spPr bwMode="auto">
              <a:xfrm>
                <a:off x="2747" y="1589"/>
                <a:ext cx="166" cy="841"/>
              </a:xfrm>
              <a:prstGeom prst="line">
                <a:avLst/>
              </a:prstGeom>
              <a:noFill/>
              <a:ln w="9525">
                <a:solidFill>
                  <a:srgbClr val="C00000"/>
                </a:solidFill>
                <a:round/>
                <a:headEnd/>
                <a:tailEnd/>
              </a:ln>
              <a:effectLst/>
            </p:spPr>
            <p:txBody>
              <a:bodyPr wrap="none" anchor="ctr"/>
              <a:lstStyle/>
              <a:p>
                <a:endParaRPr lang="en-US" baseline="0">
                  <a:latin typeface="Calibri"/>
                  <a:cs typeface="Calibri"/>
                </a:endParaRPr>
              </a:p>
            </p:txBody>
          </p:sp>
          <p:sp>
            <p:nvSpPr>
              <p:cNvPr id="443436" name="Line 44"/>
              <p:cNvSpPr>
                <a:spLocks noChangeShapeType="1"/>
              </p:cNvSpPr>
              <p:nvPr/>
            </p:nvSpPr>
            <p:spPr bwMode="auto">
              <a:xfrm flipH="1">
                <a:off x="2208" y="1794"/>
                <a:ext cx="856" cy="528"/>
              </a:xfrm>
              <a:prstGeom prst="line">
                <a:avLst/>
              </a:prstGeom>
              <a:noFill/>
              <a:ln w="9525">
                <a:solidFill>
                  <a:srgbClr val="C00000"/>
                </a:solidFill>
                <a:round/>
                <a:headEnd/>
                <a:tailEnd/>
              </a:ln>
              <a:effectLst/>
            </p:spPr>
            <p:txBody>
              <a:bodyPr wrap="none" anchor="ctr"/>
              <a:lstStyle/>
              <a:p>
                <a:endParaRPr lang="en-US" baseline="0">
                  <a:latin typeface="Calibri"/>
                  <a:cs typeface="Calibri"/>
                </a:endParaRPr>
              </a:p>
            </p:txBody>
          </p:sp>
          <p:sp>
            <p:nvSpPr>
              <p:cNvPr id="443437" name="Line 45"/>
              <p:cNvSpPr>
                <a:spLocks noChangeShapeType="1"/>
              </p:cNvSpPr>
              <p:nvPr/>
            </p:nvSpPr>
            <p:spPr bwMode="auto">
              <a:xfrm>
                <a:off x="2612" y="1583"/>
                <a:ext cx="140" cy="930"/>
              </a:xfrm>
              <a:prstGeom prst="line">
                <a:avLst/>
              </a:prstGeom>
              <a:noFill/>
              <a:ln w="9525">
                <a:solidFill>
                  <a:srgbClr val="C00000"/>
                </a:solidFill>
                <a:round/>
                <a:headEnd/>
                <a:tailEnd/>
              </a:ln>
              <a:effectLst/>
            </p:spPr>
            <p:txBody>
              <a:bodyPr wrap="none" anchor="ctr"/>
              <a:lstStyle/>
              <a:p>
                <a:endParaRPr lang="en-US" baseline="0">
                  <a:latin typeface="Calibri"/>
                  <a:cs typeface="Calibri"/>
                </a:endParaRPr>
              </a:p>
            </p:txBody>
          </p:sp>
          <p:sp>
            <p:nvSpPr>
              <p:cNvPr id="443438" name="Line 46"/>
              <p:cNvSpPr>
                <a:spLocks noChangeShapeType="1"/>
              </p:cNvSpPr>
              <p:nvPr/>
            </p:nvSpPr>
            <p:spPr bwMode="auto">
              <a:xfrm>
                <a:off x="2282" y="1769"/>
                <a:ext cx="787" cy="455"/>
              </a:xfrm>
              <a:prstGeom prst="line">
                <a:avLst/>
              </a:prstGeom>
              <a:noFill/>
              <a:ln w="9525">
                <a:solidFill>
                  <a:srgbClr val="C00000"/>
                </a:solidFill>
                <a:round/>
                <a:headEnd/>
                <a:tailEnd/>
              </a:ln>
              <a:effectLst/>
            </p:spPr>
            <p:txBody>
              <a:bodyPr wrap="none" anchor="ctr"/>
              <a:lstStyle/>
              <a:p>
                <a:endParaRPr lang="en-US" baseline="0">
                  <a:latin typeface="Calibri"/>
                  <a:cs typeface="Calibri"/>
                </a:endParaRPr>
              </a:p>
            </p:txBody>
          </p:sp>
          <p:sp>
            <p:nvSpPr>
              <p:cNvPr id="443439" name="Line 47"/>
              <p:cNvSpPr>
                <a:spLocks noChangeShapeType="1"/>
              </p:cNvSpPr>
              <p:nvPr/>
            </p:nvSpPr>
            <p:spPr bwMode="auto">
              <a:xfrm>
                <a:off x="2165" y="2041"/>
                <a:ext cx="945" cy="5"/>
              </a:xfrm>
              <a:prstGeom prst="line">
                <a:avLst/>
              </a:prstGeom>
              <a:noFill/>
              <a:ln w="9525">
                <a:solidFill>
                  <a:srgbClr val="C00000"/>
                </a:solidFill>
                <a:round/>
                <a:headEnd/>
                <a:tailEnd/>
              </a:ln>
              <a:effectLst/>
            </p:spPr>
            <p:txBody>
              <a:bodyPr wrap="none" anchor="ctr"/>
              <a:lstStyle/>
              <a:p>
                <a:endParaRPr lang="en-US" baseline="0">
                  <a:latin typeface="Calibri"/>
                  <a:cs typeface="Calibri"/>
                </a:endParaRPr>
              </a:p>
            </p:txBody>
          </p:sp>
          <p:sp>
            <p:nvSpPr>
              <p:cNvPr id="443440" name="Line 48"/>
              <p:cNvSpPr>
                <a:spLocks noChangeShapeType="1"/>
              </p:cNvSpPr>
              <p:nvPr/>
            </p:nvSpPr>
            <p:spPr bwMode="auto">
              <a:xfrm flipH="1" flipV="1">
                <a:off x="2226" y="1825"/>
                <a:ext cx="325" cy="725"/>
              </a:xfrm>
              <a:prstGeom prst="line">
                <a:avLst/>
              </a:prstGeom>
              <a:noFill/>
              <a:ln w="9525">
                <a:solidFill>
                  <a:srgbClr val="C00000"/>
                </a:solidFill>
                <a:round/>
                <a:headEnd/>
                <a:tailEnd/>
              </a:ln>
              <a:effectLst/>
            </p:spPr>
            <p:txBody>
              <a:bodyPr wrap="none" anchor="ctr"/>
              <a:lstStyle/>
              <a:p>
                <a:endParaRPr lang="en-US" baseline="0">
                  <a:latin typeface="Calibri"/>
                  <a:cs typeface="Calibri"/>
                </a:endParaRPr>
              </a:p>
            </p:txBody>
          </p:sp>
          <p:sp>
            <p:nvSpPr>
              <p:cNvPr id="443441" name="Line 49"/>
              <p:cNvSpPr>
                <a:spLocks noChangeShapeType="1"/>
              </p:cNvSpPr>
              <p:nvPr/>
            </p:nvSpPr>
            <p:spPr bwMode="auto">
              <a:xfrm flipV="1">
                <a:off x="2195" y="2093"/>
                <a:ext cx="909" cy="145"/>
              </a:xfrm>
              <a:prstGeom prst="line">
                <a:avLst/>
              </a:prstGeom>
              <a:noFill/>
              <a:ln w="9525">
                <a:solidFill>
                  <a:srgbClr val="C00000"/>
                </a:solidFill>
                <a:round/>
                <a:headEnd/>
                <a:tailEnd/>
              </a:ln>
              <a:effectLst/>
            </p:spPr>
            <p:txBody>
              <a:bodyPr wrap="none" anchor="ctr"/>
              <a:lstStyle/>
              <a:p>
                <a:endParaRPr lang="en-US" baseline="0">
                  <a:latin typeface="Calibri"/>
                  <a:cs typeface="Calibri"/>
                </a:endParaRPr>
              </a:p>
            </p:txBody>
          </p:sp>
          <p:sp>
            <p:nvSpPr>
              <p:cNvPr id="443442" name="Line 50"/>
              <p:cNvSpPr>
                <a:spLocks noChangeShapeType="1"/>
              </p:cNvSpPr>
              <p:nvPr/>
            </p:nvSpPr>
            <p:spPr bwMode="auto">
              <a:xfrm flipH="1">
                <a:off x="2337" y="1654"/>
                <a:ext cx="585" cy="798"/>
              </a:xfrm>
              <a:prstGeom prst="line">
                <a:avLst/>
              </a:prstGeom>
              <a:noFill/>
              <a:ln w="9525">
                <a:solidFill>
                  <a:srgbClr val="C00000"/>
                </a:solidFill>
                <a:round/>
                <a:headEnd/>
                <a:tailEnd/>
              </a:ln>
              <a:effectLst/>
            </p:spPr>
            <p:txBody>
              <a:bodyPr wrap="none" anchor="ctr"/>
              <a:lstStyle/>
              <a:p>
                <a:endParaRPr lang="en-US" baseline="0">
                  <a:latin typeface="Calibri"/>
                  <a:cs typeface="Calibri"/>
                </a:endParaRPr>
              </a:p>
            </p:txBody>
          </p:sp>
          <p:sp>
            <p:nvSpPr>
              <p:cNvPr id="443443" name="Line 51"/>
              <p:cNvSpPr>
                <a:spLocks noChangeShapeType="1"/>
              </p:cNvSpPr>
              <p:nvPr/>
            </p:nvSpPr>
            <p:spPr bwMode="auto">
              <a:xfrm>
                <a:off x="2183" y="1958"/>
                <a:ext cx="920" cy="180"/>
              </a:xfrm>
              <a:prstGeom prst="line">
                <a:avLst/>
              </a:prstGeom>
              <a:noFill/>
              <a:ln w="9525">
                <a:solidFill>
                  <a:srgbClr val="C00000"/>
                </a:solidFill>
                <a:round/>
                <a:headEnd/>
                <a:tailEnd/>
              </a:ln>
              <a:effectLst/>
            </p:spPr>
            <p:txBody>
              <a:bodyPr wrap="none" anchor="ctr"/>
              <a:lstStyle/>
              <a:p>
                <a:endParaRPr lang="en-US" baseline="0">
                  <a:latin typeface="Calibri"/>
                  <a:cs typeface="Calibri"/>
                </a:endParaRPr>
              </a:p>
            </p:txBody>
          </p:sp>
          <p:sp>
            <p:nvSpPr>
              <p:cNvPr id="443444" name="Line 52"/>
              <p:cNvSpPr>
                <a:spLocks noChangeShapeType="1"/>
              </p:cNvSpPr>
              <p:nvPr/>
            </p:nvSpPr>
            <p:spPr bwMode="auto">
              <a:xfrm flipH="1">
                <a:off x="2637" y="1577"/>
                <a:ext cx="62" cy="953"/>
              </a:xfrm>
              <a:prstGeom prst="line">
                <a:avLst/>
              </a:prstGeom>
              <a:noFill/>
              <a:ln w="9525">
                <a:solidFill>
                  <a:srgbClr val="C00000"/>
                </a:solidFill>
                <a:round/>
                <a:headEnd/>
                <a:tailEnd/>
              </a:ln>
              <a:effectLst/>
            </p:spPr>
            <p:txBody>
              <a:bodyPr wrap="none" anchor="ctr"/>
              <a:lstStyle/>
              <a:p>
                <a:endParaRPr lang="en-US" baseline="0">
                  <a:latin typeface="Calibri"/>
                  <a:cs typeface="Calibri"/>
                </a:endParaRPr>
              </a:p>
            </p:txBody>
          </p:sp>
          <p:sp>
            <p:nvSpPr>
              <p:cNvPr id="443445" name="Line 53"/>
              <p:cNvSpPr>
                <a:spLocks noChangeShapeType="1"/>
              </p:cNvSpPr>
              <p:nvPr/>
            </p:nvSpPr>
            <p:spPr bwMode="auto">
              <a:xfrm>
                <a:off x="2215" y="1866"/>
                <a:ext cx="867" cy="304"/>
              </a:xfrm>
              <a:prstGeom prst="line">
                <a:avLst/>
              </a:prstGeom>
              <a:noFill/>
              <a:ln w="9525">
                <a:solidFill>
                  <a:srgbClr val="C00000"/>
                </a:solidFill>
                <a:round/>
                <a:headEnd/>
                <a:tailEnd/>
              </a:ln>
              <a:effectLst/>
            </p:spPr>
            <p:txBody>
              <a:bodyPr wrap="none" anchor="ctr"/>
              <a:lstStyle/>
              <a:p>
                <a:endParaRPr lang="en-US" baseline="0">
                  <a:latin typeface="Calibri"/>
                  <a:cs typeface="Calibri"/>
                </a:endParaRPr>
              </a:p>
            </p:txBody>
          </p:sp>
          <p:sp>
            <p:nvSpPr>
              <p:cNvPr id="443446" name="Line 54"/>
              <p:cNvSpPr>
                <a:spLocks noChangeShapeType="1"/>
              </p:cNvSpPr>
              <p:nvPr/>
            </p:nvSpPr>
            <p:spPr bwMode="auto">
              <a:xfrm flipH="1">
                <a:off x="2487" y="1603"/>
                <a:ext cx="320" cy="910"/>
              </a:xfrm>
              <a:prstGeom prst="line">
                <a:avLst/>
              </a:prstGeom>
              <a:noFill/>
              <a:ln w="9525">
                <a:solidFill>
                  <a:srgbClr val="C00000"/>
                </a:solidFill>
                <a:round/>
                <a:headEnd/>
                <a:tailEnd/>
              </a:ln>
              <a:effectLst/>
            </p:spPr>
            <p:txBody>
              <a:bodyPr wrap="none" anchor="ctr"/>
              <a:lstStyle/>
              <a:p>
                <a:endParaRPr lang="en-US" baseline="0">
                  <a:latin typeface="Calibri"/>
                  <a:cs typeface="Calibri"/>
                </a:endParaRPr>
              </a:p>
            </p:txBody>
          </p:sp>
          <p:sp>
            <p:nvSpPr>
              <p:cNvPr id="443447" name="Line 55"/>
              <p:cNvSpPr>
                <a:spLocks noChangeShapeType="1"/>
              </p:cNvSpPr>
              <p:nvPr/>
            </p:nvSpPr>
            <p:spPr bwMode="auto">
              <a:xfrm>
                <a:off x="2169" y="2006"/>
                <a:ext cx="935" cy="7"/>
              </a:xfrm>
              <a:prstGeom prst="line">
                <a:avLst/>
              </a:prstGeom>
              <a:noFill/>
              <a:ln w="9525">
                <a:solidFill>
                  <a:srgbClr val="C00000"/>
                </a:solidFill>
                <a:round/>
                <a:headEnd/>
                <a:tailEnd/>
              </a:ln>
              <a:effectLst/>
            </p:spPr>
            <p:txBody>
              <a:bodyPr wrap="none" anchor="ctr"/>
              <a:lstStyle/>
              <a:p>
                <a:endParaRPr lang="en-US" baseline="0">
                  <a:latin typeface="Calibri"/>
                  <a:cs typeface="Calibri"/>
                </a:endParaRPr>
              </a:p>
            </p:txBody>
          </p:sp>
          <p:sp>
            <p:nvSpPr>
              <p:cNvPr id="443448" name="Line 56"/>
              <p:cNvSpPr>
                <a:spLocks noChangeShapeType="1"/>
              </p:cNvSpPr>
              <p:nvPr/>
            </p:nvSpPr>
            <p:spPr bwMode="auto">
              <a:xfrm flipV="1">
                <a:off x="2172" y="1846"/>
                <a:ext cx="907" cy="346"/>
              </a:xfrm>
              <a:prstGeom prst="line">
                <a:avLst/>
              </a:prstGeom>
              <a:noFill/>
              <a:ln w="9525">
                <a:solidFill>
                  <a:srgbClr val="C00000"/>
                </a:solidFill>
                <a:round/>
                <a:headEnd/>
                <a:tailEnd/>
              </a:ln>
              <a:effectLst/>
            </p:spPr>
            <p:txBody>
              <a:bodyPr wrap="none" anchor="ctr"/>
              <a:lstStyle/>
              <a:p>
                <a:endParaRPr lang="en-US" baseline="0">
                  <a:latin typeface="Calibri"/>
                  <a:cs typeface="Calibri"/>
                </a:endParaRPr>
              </a:p>
            </p:txBody>
          </p:sp>
          <p:sp>
            <p:nvSpPr>
              <p:cNvPr id="443449" name="Line 57"/>
              <p:cNvSpPr>
                <a:spLocks noChangeShapeType="1"/>
              </p:cNvSpPr>
              <p:nvPr/>
            </p:nvSpPr>
            <p:spPr bwMode="auto">
              <a:xfrm>
                <a:off x="2549" y="1603"/>
                <a:ext cx="178" cy="913"/>
              </a:xfrm>
              <a:prstGeom prst="line">
                <a:avLst/>
              </a:prstGeom>
              <a:noFill/>
              <a:ln w="9525">
                <a:solidFill>
                  <a:srgbClr val="C00000"/>
                </a:solidFill>
                <a:round/>
                <a:headEnd/>
                <a:tailEnd/>
              </a:ln>
              <a:effectLst/>
            </p:spPr>
            <p:txBody>
              <a:bodyPr wrap="none" anchor="ctr"/>
              <a:lstStyle/>
              <a:p>
                <a:endParaRPr lang="en-US" baseline="0">
                  <a:latin typeface="Calibri"/>
                  <a:cs typeface="Calibri"/>
                </a:endParaRPr>
              </a:p>
            </p:txBody>
          </p:sp>
          <p:sp>
            <p:nvSpPr>
              <p:cNvPr id="443450" name="Line 58"/>
              <p:cNvSpPr>
                <a:spLocks noChangeShapeType="1"/>
              </p:cNvSpPr>
              <p:nvPr/>
            </p:nvSpPr>
            <p:spPr bwMode="auto">
              <a:xfrm>
                <a:off x="2379" y="1672"/>
                <a:ext cx="163" cy="861"/>
              </a:xfrm>
              <a:prstGeom prst="line">
                <a:avLst/>
              </a:prstGeom>
              <a:noFill/>
              <a:ln w="9525">
                <a:solidFill>
                  <a:srgbClr val="C00000"/>
                </a:solidFill>
                <a:round/>
                <a:headEnd/>
                <a:tailEnd/>
              </a:ln>
              <a:effectLst/>
            </p:spPr>
            <p:txBody>
              <a:bodyPr wrap="none" anchor="ctr"/>
              <a:lstStyle/>
              <a:p>
                <a:endParaRPr lang="en-US" baseline="0">
                  <a:latin typeface="Calibri"/>
                  <a:cs typeface="Calibri"/>
                </a:endParaRPr>
              </a:p>
            </p:txBody>
          </p:sp>
          <p:sp>
            <p:nvSpPr>
              <p:cNvPr id="443451" name="Line 59"/>
              <p:cNvSpPr>
                <a:spLocks noChangeShapeType="1"/>
              </p:cNvSpPr>
              <p:nvPr/>
            </p:nvSpPr>
            <p:spPr bwMode="auto">
              <a:xfrm flipV="1">
                <a:off x="2231" y="1741"/>
                <a:ext cx="784" cy="584"/>
              </a:xfrm>
              <a:prstGeom prst="line">
                <a:avLst/>
              </a:prstGeom>
              <a:noFill/>
              <a:ln w="9525">
                <a:solidFill>
                  <a:srgbClr val="C00000"/>
                </a:solidFill>
                <a:round/>
                <a:headEnd/>
                <a:tailEnd/>
              </a:ln>
              <a:effectLst/>
            </p:spPr>
            <p:txBody>
              <a:bodyPr wrap="none" anchor="ctr"/>
              <a:lstStyle/>
              <a:p>
                <a:endParaRPr lang="en-US" baseline="0">
                  <a:latin typeface="Calibri"/>
                  <a:cs typeface="Calibri"/>
                </a:endParaRPr>
              </a:p>
            </p:txBody>
          </p:sp>
          <p:sp>
            <p:nvSpPr>
              <p:cNvPr id="443452" name="Line 60"/>
              <p:cNvSpPr>
                <a:spLocks noChangeShapeType="1"/>
              </p:cNvSpPr>
              <p:nvPr/>
            </p:nvSpPr>
            <p:spPr bwMode="auto">
              <a:xfrm>
                <a:off x="2331" y="1715"/>
                <a:ext cx="688" cy="595"/>
              </a:xfrm>
              <a:prstGeom prst="line">
                <a:avLst/>
              </a:prstGeom>
              <a:noFill/>
              <a:ln w="9525">
                <a:solidFill>
                  <a:srgbClr val="C00000"/>
                </a:solidFill>
                <a:round/>
                <a:headEnd/>
                <a:tailEnd/>
              </a:ln>
              <a:effectLst/>
            </p:spPr>
            <p:txBody>
              <a:bodyPr wrap="none" anchor="ctr"/>
              <a:lstStyle/>
              <a:p>
                <a:endParaRPr lang="en-US" baseline="0">
                  <a:latin typeface="Calibri"/>
                  <a:cs typeface="Calibri"/>
                </a:endParaRPr>
              </a:p>
            </p:txBody>
          </p:sp>
          <p:sp>
            <p:nvSpPr>
              <p:cNvPr id="443453" name="Line 61"/>
              <p:cNvSpPr>
                <a:spLocks noChangeShapeType="1"/>
              </p:cNvSpPr>
              <p:nvPr/>
            </p:nvSpPr>
            <p:spPr bwMode="auto">
              <a:xfrm>
                <a:off x="2661" y="1585"/>
                <a:ext cx="14" cy="942"/>
              </a:xfrm>
              <a:prstGeom prst="line">
                <a:avLst/>
              </a:prstGeom>
              <a:noFill/>
              <a:ln w="9525">
                <a:solidFill>
                  <a:srgbClr val="C00000"/>
                </a:solidFill>
                <a:round/>
                <a:headEnd/>
                <a:tailEnd/>
              </a:ln>
              <a:effectLst/>
            </p:spPr>
            <p:txBody>
              <a:bodyPr wrap="none" anchor="ctr"/>
              <a:lstStyle/>
              <a:p>
                <a:endParaRPr lang="en-US" baseline="0">
                  <a:latin typeface="Calibri"/>
                  <a:cs typeface="Calibri"/>
                </a:endParaRPr>
              </a:p>
            </p:txBody>
          </p:sp>
          <p:sp>
            <p:nvSpPr>
              <p:cNvPr id="443454" name="Line 62"/>
              <p:cNvSpPr>
                <a:spLocks noChangeShapeType="1"/>
              </p:cNvSpPr>
              <p:nvPr/>
            </p:nvSpPr>
            <p:spPr bwMode="auto">
              <a:xfrm flipH="1">
                <a:off x="2300" y="1706"/>
                <a:ext cx="672" cy="710"/>
              </a:xfrm>
              <a:prstGeom prst="line">
                <a:avLst/>
              </a:prstGeom>
              <a:noFill/>
              <a:ln w="9525">
                <a:solidFill>
                  <a:srgbClr val="C00000"/>
                </a:solidFill>
                <a:round/>
                <a:headEnd/>
                <a:tailEnd/>
              </a:ln>
              <a:effectLst/>
            </p:spPr>
            <p:txBody>
              <a:bodyPr wrap="none" anchor="ctr"/>
              <a:lstStyle/>
              <a:p>
                <a:endParaRPr lang="en-US" baseline="0">
                  <a:latin typeface="Calibri"/>
                  <a:cs typeface="Calibri"/>
                </a:endParaRPr>
              </a:p>
            </p:txBody>
          </p:sp>
          <p:sp>
            <p:nvSpPr>
              <p:cNvPr id="443455" name="Line 63"/>
              <p:cNvSpPr>
                <a:spLocks noChangeShapeType="1"/>
              </p:cNvSpPr>
              <p:nvPr/>
            </p:nvSpPr>
            <p:spPr bwMode="auto">
              <a:xfrm flipV="1">
                <a:off x="2163" y="1933"/>
                <a:ext cx="938" cy="179"/>
              </a:xfrm>
              <a:prstGeom prst="line">
                <a:avLst/>
              </a:prstGeom>
              <a:noFill/>
              <a:ln w="9525">
                <a:solidFill>
                  <a:srgbClr val="C00000"/>
                </a:solidFill>
                <a:round/>
                <a:headEnd/>
                <a:tailEnd/>
              </a:ln>
              <a:effectLst/>
            </p:spPr>
            <p:txBody>
              <a:bodyPr wrap="none" anchor="ctr"/>
              <a:lstStyle/>
              <a:p>
                <a:endParaRPr lang="en-US" baseline="0">
                  <a:latin typeface="Calibri"/>
                  <a:cs typeface="Calibri"/>
                </a:endParaRPr>
              </a:p>
            </p:txBody>
          </p:sp>
          <p:sp>
            <p:nvSpPr>
              <p:cNvPr id="443456" name="Line 64"/>
              <p:cNvSpPr>
                <a:spLocks noChangeShapeType="1"/>
              </p:cNvSpPr>
              <p:nvPr/>
            </p:nvSpPr>
            <p:spPr bwMode="auto">
              <a:xfrm flipV="1">
                <a:off x="2179" y="1814"/>
                <a:ext cx="876" cy="394"/>
              </a:xfrm>
              <a:prstGeom prst="line">
                <a:avLst/>
              </a:prstGeom>
              <a:noFill/>
              <a:ln w="9525">
                <a:solidFill>
                  <a:srgbClr val="C00000"/>
                </a:solidFill>
                <a:round/>
                <a:headEnd/>
                <a:tailEnd/>
              </a:ln>
              <a:effectLst/>
            </p:spPr>
            <p:txBody>
              <a:bodyPr wrap="none" anchor="ctr"/>
              <a:lstStyle/>
              <a:p>
                <a:endParaRPr lang="en-US" baseline="0">
                  <a:latin typeface="Calibri"/>
                  <a:cs typeface="Calibri"/>
                </a:endParaRPr>
              </a:p>
            </p:txBody>
          </p:sp>
          <p:sp>
            <p:nvSpPr>
              <p:cNvPr id="443457" name="Line 65"/>
              <p:cNvSpPr>
                <a:spLocks noChangeShapeType="1"/>
              </p:cNvSpPr>
              <p:nvPr/>
            </p:nvSpPr>
            <p:spPr bwMode="auto">
              <a:xfrm>
                <a:off x="2183" y="1901"/>
                <a:ext cx="917" cy="261"/>
              </a:xfrm>
              <a:prstGeom prst="line">
                <a:avLst/>
              </a:prstGeom>
              <a:noFill/>
              <a:ln w="9525">
                <a:solidFill>
                  <a:srgbClr val="C00000"/>
                </a:solidFill>
                <a:round/>
                <a:headEnd/>
                <a:tailEnd/>
              </a:ln>
              <a:effectLst/>
            </p:spPr>
            <p:txBody>
              <a:bodyPr wrap="none" anchor="ctr"/>
              <a:lstStyle/>
              <a:p>
                <a:endParaRPr lang="en-US" baseline="0">
                  <a:latin typeface="Calibri"/>
                  <a:cs typeface="Calibri"/>
                </a:endParaRPr>
              </a:p>
            </p:txBody>
          </p:sp>
          <p:sp>
            <p:nvSpPr>
              <p:cNvPr id="443458" name="Line 66"/>
              <p:cNvSpPr>
                <a:spLocks noChangeShapeType="1"/>
              </p:cNvSpPr>
              <p:nvPr/>
            </p:nvSpPr>
            <p:spPr bwMode="auto">
              <a:xfrm>
                <a:off x="2435" y="1621"/>
                <a:ext cx="501" cy="814"/>
              </a:xfrm>
              <a:prstGeom prst="line">
                <a:avLst/>
              </a:prstGeom>
              <a:noFill/>
              <a:ln w="9525">
                <a:solidFill>
                  <a:srgbClr val="C00000"/>
                </a:solidFill>
                <a:round/>
                <a:headEnd/>
                <a:tailEnd/>
              </a:ln>
              <a:effectLst/>
            </p:spPr>
            <p:txBody>
              <a:bodyPr wrap="none" anchor="ctr"/>
              <a:lstStyle/>
              <a:p>
                <a:endParaRPr lang="en-US" baseline="0">
                  <a:latin typeface="Calibri"/>
                  <a:cs typeface="Calibri"/>
                </a:endParaRPr>
              </a:p>
            </p:txBody>
          </p:sp>
          <p:sp>
            <p:nvSpPr>
              <p:cNvPr id="443459" name="Line 67"/>
              <p:cNvSpPr>
                <a:spLocks noChangeShapeType="1"/>
              </p:cNvSpPr>
              <p:nvPr/>
            </p:nvSpPr>
            <p:spPr bwMode="auto">
              <a:xfrm flipH="1">
                <a:off x="2538" y="1604"/>
                <a:ext cx="294" cy="925"/>
              </a:xfrm>
              <a:prstGeom prst="line">
                <a:avLst/>
              </a:prstGeom>
              <a:noFill/>
              <a:ln w="9525">
                <a:solidFill>
                  <a:srgbClr val="C00000"/>
                </a:solidFill>
                <a:round/>
                <a:headEnd/>
                <a:tailEnd/>
              </a:ln>
              <a:effectLst/>
            </p:spPr>
            <p:txBody>
              <a:bodyPr wrap="none" anchor="ctr"/>
              <a:lstStyle/>
              <a:p>
                <a:endParaRPr lang="en-US" baseline="0">
                  <a:latin typeface="Calibri"/>
                  <a:cs typeface="Calibri"/>
                </a:endParaRPr>
              </a:p>
            </p:txBody>
          </p:sp>
          <p:sp>
            <p:nvSpPr>
              <p:cNvPr id="443460" name="Line 68"/>
              <p:cNvSpPr>
                <a:spLocks noChangeShapeType="1"/>
              </p:cNvSpPr>
              <p:nvPr/>
            </p:nvSpPr>
            <p:spPr bwMode="auto">
              <a:xfrm>
                <a:off x="2350" y="1681"/>
                <a:ext cx="613" cy="725"/>
              </a:xfrm>
              <a:prstGeom prst="line">
                <a:avLst/>
              </a:prstGeom>
              <a:noFill/>
              <a:ln w="9525">
                <a:solidFill>
                  <a:srgbClr val="C00000"/>
                </a:solidFill>
                <a:round/>
                <a:headEnd/>
                <a:tailEnd/>
              </a:ln>
              <a:effectLst/>
            </p:spPr>
            <p:txBody>
              <a:bodyPr wrap="none" anchor="ctr"/>
              <a:lstStyle/>
              <a:p>
                <a:endParaRPr lang="en-US" baseline="0">
                  <a:latin typeface="Calibri"/>
                  <a:cs typeface="Calibri"/>
                </a:endParaRPr>
              </a:p>
            </p:txBody>
          </p:sp>
          <p:sp>
            <p:nvSpPr>
              <p:cNvPr id="443461" name="Line 69"/>
              <p:cNvSpPr>
                <a:spLocks noChangeShapeType="1"/>
              </p:cNvSpPr>
              <p:nvPr/>
            </p:nvSpPr>
            <p:spPr bwMode="auto">
              <a:xfrm flipH="1">
                <a:off x="2266" y="1727"/>
                <a:ext cx="737" cy="651"/>
              </a:xfrm>
              <a:prstGeom prst="line">
                <a:avLst/>
              </a:prstGeom>
              <a:noFill/>
              <a:ln w="9525">
                <a:solidFill>
                  <a:srgbClr val="C00000"/>
                </a:solidFill>
                <a:round/>
                <a:headEnd/>
                <a:tailEnd/>
              </a:ln>
              <a:effectLst/>
            </p:spPr>
            <p:txBody>
              <a:bodyPr wrap="none" anchor="ctr"/>
              <a:lstStyle/>
              <a:p>
                <a:endParaRPr lang="en-US" baseline="0">
                  <a:latin typeface="Calibri"/>
                  <a:cs typeface="Calibri"/>
                </a:endParaRPr>
              </a:p>
            </p:txBody>
          </p:sp>
          <p:sp>
            <p:nvSpPr>
              <p:cNvPr id="443462" name="Line 70"/>
              <p:cNvSpPr>
                <a:spLocks noChangeShapeType="1"/>
              </p:cNvSpPr>
              <p:nvPr/>
            </p:nvSpPr>
            <p:spPr bwMode="auto">
              <a:xfrm>
                <a:off x="2252" y="1781"/>
                <a:ext cx="821" cy="476"/>
              </a:xfrm>
              <a:prstGeom prst="line">
                <a:avLst/>
              </a:prstGeom>
              <a:noFill/>
              <a:ln w="9525">
                <a:solidFill>
                  <a:srgbClr val="C00000"/>
                </a:solidFill>
                <a:round/>
                <a:headEnd/>
                <a:tailEnd/>
              </a:ln>
              <a:effectLst/>
            </p:spPr>
            <p:txBody>
              <a:bodyPr wrap="none" anchor="ctr"/>
              <a:lstStyle/>
              <a:p>
                <a:endParaRPr lang="en-US" baseline="0">
                  <a:latin typeface="Calibri"/>
                  <a:cs typeface="Calibri"/>
                </a:endParaRPr>
              </a:p>
            </p:txBody>
          </p:sp>
        </p:grpSp>
        <p:sp>
          <p:nvSpPr>
            <p:cNvPr id="116" name="Right Arrow 115"/>
            <p:cNvSpPr/>
            <p:nvPr/>
          </p:nvSpPr>
          <p:spPr bwMode="auto">
            <a:xfrm>
              <a:off x="2428860" y="3137046"/>
              <a:ext cx="333074" cy="441034"/>
            </a:xfrm>
            <a:prstGeom prst="rightArrow">
              <a:avLst/>
            </a:prstGeom>
            <a:solidFill>
              <a:schemeClr val="tx1">
                <a:lumMod val="65000"/>
                <a:lumOff val="35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30000">
                <a:ln>
                  <a:noFill/>
                </a:ln>
                <a:solidFill>
                  <a:srgbClr val="4D4D4D"/>
                </a:solidFill>
                <a:effectLst/>
                <a:latin typeface="Calibri"/>
                <a:cs typeface="Calibri"/>
              </a:endParaRPr>
            </a:p>
          </p:txBody>
        </p:sp>
      </p:grpSp>
      <p:grpSp>
        <p:nvGrpSpPr>
          <p:cNvPr id="121" name="Group 120"/>
          <p:cNvGrpSpPr/>
          <p:nvPr/>
        </p:nvGrpSpPr>
        <p:grpSpPr>
          <a:xfrm>
            <a:off x="4453240" y="2469988"/>
            <a:ext cx="2183357" cy="2664465"/>
            <a:chOff x="4453240" y="2469988"/>
            <a:chExt cx="2183357" cy="2664465"/>
          </a:xfrm>
        </p:grpSpPr>
        <p:sp>
          <p:nvSpPr>
            <p:cNvPr id="443468" name="Rectangle 76"/>
            <p:cNvSpPr>
              <a:spLocks noChangeArrowheads="1"/>
            </p:cNvSpPr>
            <p:nvPr/>
          </p:nvSpPr>
          <p:spPr bwMode="auto">
            <a:xfrm>
              <a:off x="4758052" y="4429132"/>
              <a:ext cx="1878545" cy="705321"/>
            </a:xfrm>
            <a:prstGeom prst="rect">
              <a:avLst/>
            </a:prstGeom>
            <a:noFill/>
            <a:ln w="12700">
              <a:noFill/>
              <a:miter lim="800000"/>
              <a:headEnd/>
              <a:tailEnd/>
            </a:ln>
            <a:effectLst/>
          </p:spPr>
          <p:txBody>
            <a:bodyPr wrap="none" lIns="90488" tIns="44450" rIns="90488" bIns="44450">
              <a:spAutoFit/>
            </a:bodyPr>
            <a:lstStyle/>
            <a:p>
              <a:pPr algn="ctr" eaLnBrk="0" hangingPunct="0"/>
              <a:r>
                <a:rPr lang="en-GB" baseline="0" dirty="0" err="1">
                  <a:latin typeface="Calibri"/>
                  <a:cs typeface="Calibri"/>
                </a:rPr>
                <a:t>Regridding</a:t>
              </a:r>
              <a:r>
                <a:rPr lang="en-GB" baseline="0" dirty="0">
                  <a:latin typeface="Calibri"/>
                  <a:cs typeface="Calibri"/>
                </a:rPr>
                <a:t> to</a:t>
              </a:r>
            </a:p>
            <a:p>
              <a:pPr algn="ctr" eaLnBrk="0" hangingPunct="0"/>
              <a:r>
                <a:rPr lang="en-GB" baseline="0" dirty="0">
                  <a:latin typeface="Calibri"/>
                  <a:cs typeface="Calibri"/>
                </a:rPr>
                <a:t>Cartesian frame</a:t>
              </a:r>
            </a:p>
          </p:txBody>
        </p:sp>
        <p:sp>
          <p:nvSpPr>
            <p:cNvPr id="443469" name="Rectangle 77" descr="Small grid"/>
            <p:cNvSpPr>
              <a:spLocks noChangeArrowheads="1"/>
            </p:cNvSpPr>
            <p:nvPr/>
          </p:nvSpPr>
          <p:spPr bwMode="auto">
            <a:xfrm>
              <a:off x="4828550" y="2469988"/>
              <a:ext cx="1672276" cy="1730673"/>
            </a:xfrm>
            <a:prstGeom prst="rect">
              <a:avLst/>
            </a:prstGeom>
            <a:pattFill prst="smGrid">
              <a:fgClr>
                <a:srgbClr val="C0C0C0"/>
              </a:fgClr>
              <a:bgClr>
                <a:schemeClr val="bg1"/>
              </a:bgClr>
            </a:pattFill>
            <a:ln w="12700">
              <a:solidFill>
                <a:schemeClr val="bg1">
                  <a:lumMod val="50000"/>
                </a:schemeClr>
              </a:solidFill>
              <a:miter lim="800000"/>
              <a:headEnd/>
              <a:tailEnd/>
            </a:ln>
            <a:effectLst>
              <a:outerShdw blurRad="50800" dist="38100" dir="2700000" algn="tl" rotWithShape="0">
                <a:prstClr val="black">
                  <a:alpha val="40000"/>
                </a:prstClr>
              </a:outerShdw>
            </a:effectLst>
          </p:spPr>
          <p:txBody>
            <a:bodyPr wrap="none" anchor="ctr"/>
            <a:lstStyle/>
            <a:p>
              <a:endParaRPr lang="en-US" baseline="0">
                <a:latin typeface="Calibri"/>
                <a:cs typeface="Calibri"/>
              </a:endParaRPr>
            </a:p>
          </p:txBody>
        </p:sp>
        <p:grpSp>
          <p:nvGrpSpPr>
            <p:cNvPr id="4" name="Group 78"/>
            <p:cNvGrpSpPr>
              <a:grpSpLocks/>
            </p:cNvGrpSpPr>
            <p:nvPr/>
          </p:nvGrpSpPr>
          <p:grpSpPr bwMode="auto">
            <a:xfrm>
              <a:off x="4825010" y="2492993"/>
              <a:ext cx="1675815" cy="1721825"/>
              <a:chOff x="2163" y="1577"/>
              <a:chExt cx="947" cy="973"/>
            </a:xfrm>
            <a:effectLst>
              <a:outerShdw blurRad="50800" dist="38100" dir="2700000" algn="tl" rotWithShape="0">
                <a:prstClr val="black">
                  <a:alpha val="40000"/>
                </a:prstClr>
              </a:outerShdw>
            </a:effectLst>
          </p:grpSpPr>
          <p:sp>
            <p:nvSpPr>
              <p:cNvPr id="443471" name="Line 79"/>
              <p:cNvSpPr>
                <a:spLocks noChangeShapeType="1"/>
              </p:cNvSpPr>
              <p:nvPr/>
            </p:nvSpPr>
            <p:spPr bwMode="auto">
              <a:xfrm>
                <a:off x="2404" y="1658"/>
                <a:ext cx="584" cy="709"/>
              </a:xfrm>
              <a:prstGeom prst="line">
                <a:avLst/>
              </a:prstGeom>
              <a:noFill/>
              <a:ln w="9525">
                <a:solidFill>
                  <a:srgbClr val="C00000"/>
                </a:solidFill>
                <a:round/>
                <a:headEnd/>
                <a:tailEnd/>
              </a:ln>
              <a:effectLst/>
            </p:spPr>
            <p:txBody>
              <a:bodyPr wrap="none" anchor="ctr"/>
              <a:lstStyle/>
              <a:p>
                <a:endParaRPr lang="en-US" baseline="0">
                  <a:latin typeface="Calibri"/>
                  <a:cs typeface="Calibri"/>
                </a:endParaRPr>
              </a:p>
            </p:txBody>
          </p:sp>
          <p:sp>
            <p:nvSpPr>
              <p:cNvPr id="443472" name="Line 80"/>
              <p:cNvSpPr>
                <a:spLocks noChangeShapeType="1"/>
              </p:cNvSpPr>
              <p:nvPr/>
            </p:nvSpPr>
            <p:spPr bwMode="auto">
              <a:xfrm>
                <a:off x="2495" y="1614"/>
                <a:ext cx="321" cy="877"/>
              </a:xfrm>
              <a:prstGeom prst="line">
                <a:avLst/>
              </a:prstGeom>
              <a:noFill/>
              <a:ln w="9525">
                <a:solidFill>
                  <a:srgbClr val="C00000"/>
                </a:solidFill>
                <a:round/>
                <a:headEnd/>
                <a:tailEnd/>
              </a:ln>
              <a:effectLst/>
            </p:spPr>
            <p:txBody>
              <a:bodyPr wrap="none" anchor="ctr"/>
              <a:lstStyle/>
              <a:p>
                <a:endParaRPr lang="en-US" baseline="0">
                  <a:latin typeface="Calibri"/>
                  <a:cs typeface="Calibri"/>
                </a:endParaRPr>
              </a:p>
            </p:txBody>
          </p:sp>
          <p:sp>
            <p:nvSpPr>
              <p:cNvPr id="443473" name="Line 81"/>
              <p:cNvSpPr>
                <a:spLocks noChangeShapeType="1"/>
              </p:cNvSpPr>
              <p:nvPr/>
            </p:nvSpPr>
            <p:spPr bwMode="auto">
              <a:xfrm>
                <a:off x="2747" y="1589"/>
                <a:ext cx="166" cy="841"/>
              </a:xfrm>
              <a:prstGeom prst="line">
                <a:avLst/>
              </a:prstGeom>
              <a:noFill/>
              <a:ln w="9525">
                <a:solidFill>
                  <a:srgbClr val="C00000"/>
                </a:solidFill>
                <a:round/>
                <a:headEnd/>
                <a:tailEnd/>
              </a:ln>
              <a:effectLst/>
            </p:spPr>
            <p:txBody>
              <a:bodyPr wrap="none" anchor="ctr"/>
              <a:lstStyle/>
              <a:p>
                <a:endParaRPr lang="en-US" baseline="0">
                  <a:latin typeface="Calibri"/>
                  <a:cs typeface="Calibri"/>
                </a:endParaRPr>
              </a:p>
            </p:txBody>
          </p:sp>
          <p:sp>
            <p:nvSpPr>
              <p:cNvPr id="443474" name="Line 82"/>
              <p:cNvSpPr>
                <a:spLocks noChangeShapeType="1"/>
              </p:cNvSpPr>
              <p:nvPr/>
            </p:nvSpPr>
            <p:spPr bwMode="auto">
              <a:xfrm flipH="1">
                <a:off x="2208" y="1794"/>
                <a:ext cx="856" cy="528"/>
              </a:xfrm>
              <a:prstGeom prst="line">
                <a:avLst/>
              </a:prstGeom>
              <a:noFill/>
              <a:ln w="9525">
                <a:solidFill>
                  <a:srgbClr val="C00000"/>
                </a:solidFill>
                <a:round/>
                <a:headEnd/>
                <a:tailEnd/>
              </a:ln>
              <a:effectLst/>
            </p:spPr>
            <p:txBody>
              <a:bodyPr wrap="none" anchor="ctr"/>
              <a:lstStyle/>
              <a:p>
                <a:endParaRPr lang="en-US" baseline="0">
                  <a:latin typeface="Calibri"/>
                  <a:cs typeface="Calibri"/>
                </a:endParaRPr>
              </a:p>
            </p:txBody>
          </p:sp>
          <p:sp>
            <p:nvSpPr>
              <p:cNvPr id="443475" name="Line 83"/>
              <p:cNvSpPr>
                <a:spLocks noChangeShapeType="1"/>
              </p:cNvSpPr>
              <p:nvPr/>
            </p:nvSpPr>
            <p:spPr bwMode="auto">
              <a:xfrm>
                <a:off x="2612" y="1583"/>
                <a:ext cx="140" cy="930"/>
              </a:xfrm>
              <a:prstGeom prst="line">
                <a:avLst/>
              </a:prstGeom>
              <a:noFill/>
              <a:ln w="9525">
                <a:solidFill>
                  <a:srgbClr val="C00000"/>
                </a:solidFill>
                <a:round/>
                <a:headEnd/>
                <a:tailEnd/>
              </a:ln>
              <a:effectLst/>
            </p:spPr>
            <p:txBody>
              <a:bodyPr wrap="none" anchor="ctr"/>
              <a:lstStyle/>
              <a:p>
                <a:endParaRPr lang="en-US" baseline="0">
                  <a:latin typeface="Calibri"/>
                  <a:cs typeface="Calibri"/>
                </a:endParaRPr>
              </a:p>
            </p:txBody>
          </p:sp>
          <p:sp>
            <p:nvSpPr>
              <p:cNvPr id="443476" name="Line 84"/>
              <p:cNvSpPr>
                <a:spLocks noChangeShapeType="1"/>
              </p:cNvSpPr>
              <p:nvPr/>
            </p:nvSpPr>
            <p:spPr bwMode="auto">
              <a:xfrm>
                <a:off x="2282" y="1769"/>
                <a:ext cx="787" cy="455"/>
              </a:xfrm>
              <a:prstGeom prst="line">
                <a:avLst/>
              </a:prstGeom>
              <a:noFill/>
              <a:ln w="9525">
                <a:solidFill>
                  <a:srgbClr val="C00000"/>
                </a:solidFill>
                <a:round/>
                <a:headEnd/>
                <a:tailEnd/>
              </a:ln>
              <a:effectLst/>
            </p:spPr>
            <p:txBody>
              <a:bodyPr wrap="none" anchor="ctr"/>
              <a:lstStyle/>
              <a:p>
                <a:endParaRPr lang="en-US" baseline="0">
                  <a:latin typeface="Calibri"/>
                  <a:cs typeface="Calibri"/>
                </a:endParaRPr>
              </a:p>
            </p:txBody>
          </p:sp>
          <p:sp>
            <p:nvSpPr>
              <p:cNvPr id="443477" name="Line 85"/>
              <p:cNvSpPr>
                <a:spLocks noChangeShapeType="1"/>
              </p:cNvSpPr>
              <p:nvPr/>
            </p:nvSpPr>
            <p:spPr bwMode="auto">
              <a:xfrm>
                <a:off x="2165" y="2041"/>
                <a:ext cx="945" cy="5"/>
              </a:xfrm>
              <a:prstGeom prst="line">
                <a:avLst/>
              </a:prstGeom>
              <a:noFill/>
              <a:ln w="9525">
                <a:solidFill>
                  <a:srgbClr val="C00000"/>
                </a:solidFill>
                <a:round/>
                <a:headEnd/>
                <a:tailEnd/>
              </a:ln>
              <a:effectLst/>
            </p:spPr>
            <p:txBody>
              <a:bodyPr wrap="none" anchor="ctr"/>
              <a:lstStyle/>
              <a:p>
                <a:endParaRPr lang="en-US" baseline="0">
                  <a:latin typeface="Calibri"/>
                  <a:cs typeface="Calibri"/>
                </a:endParaRPr>
              </a:p>
            </p:txBody>
          </p:sp>
          <p:sp>
            <p:nvSpPr>
              <p:cNvPr id="443478" name="Line 86"/>
              <p:cNvSpPr>
                <a:spLocks noChangeShapeType="1"/>
              </p:cNvSpPr>
              <p:nvPr/>
            </p:nvSpPr>
            <p:spPr bwMode="auto">
              <a:xfrm flipH="1" flipV="1">
                <a:off x="2226" y="1825"/>
                <a:ext cx="325" cy="725"/>
              </a:xfrm>
              <a:prstGeom prst="line">
                <a:avLst/>
              </a:prstGeom>
              <a:noFill/>
              <a:ln w="9525">
                <a:solidFill>
                  <a:srgbClr val="C00000"/>
                </a:solidFill>
                <a:round/>
                <a:headEnd/>
                <a:tailEnd/>
              </a:ln>
              <a:effectLst/>
            </p:spPr>
            <p:txBody>
              <a:bodyPr wrap="none" anchor="ctr"/>
              <a:lstStyle/>
              <a:p>
                <a:endParaRPr lang="en-US" baseline="0">
                  <a:latin typeface="Calibri"/>
                  <a:cs typeface="Calibri"/>
                </a:endParaRPr>
              </a:p>
            </p:txBody>
          </p:sp>
          <p:sp>
            <p:nvSpPr>
              <p:cNvPr id="443479" name="Line 87"/>
              <p:cNvSpPr>
                <a:spLocks noChangeShapeType="1"/>
              </p:cNvSpPr>
              <p:nvPr/>
            </p:nvSpPr>
            <p:spPr bwMode="auto">
              <a:xfrm flipV="1">
                <a:off x="2195" y="2093"/>
                <a:ext cx="909" cy="145"/>
              </a:xfrm>
              <a:prstGeom prst="line">
                <a:avLst/>
              </a:prstGeom>
              <a:noFill/>
              <a:ln w="9525">
                <a:solidFill>
                  <a:srgbClr val="C00000"/>
                </a:solidFill>
                <a:round/>
                <a:headEnd/>
                <a:tailEnd/>
              </a:ln>
              <a:effectLst/>
            </p:spPr>
            <p:txBody>
              <a:bodyPr wrap="none" anchor="ctr"/>
              <a:lstStyle/>
              <a:p>
                <a:endParaRPr lang="en-US" baseline="0">
                  <a:latin typeface="Calibri"/>
                  <a:cs typeface="Calibri"/>
                </a:endParaRPr>
              </a:p>
            </p:txBody>
          </p:sp>
          <p:sp>
            <p:nvSpPr>
              <p:cNvPr id="443480" name="Line 88"/>
              <p:cNvSpPr>
                <a:spLocks noChangeShapeType="1"/>
              </p:cNvSpPr>
              <p:nvPr/>
            </p:nvSpPr>
            <p:spPr bwMode="auto">
              <a:xfrm flipH="1">
                <a:off x="2337" y="1654"/>
                <a:ext cx="585" cy="798"/>
              </a:xfrm>
              <a:prstGeom prst="line">
                <a:avLst/>
              </a:prstGeom>
              <a:noFill/>
              <a:ln w="9525">
                <a:solidFill>
                  <a:srgbClr val="C00000"/>
                </a:solidFill>
                <a:round/>
                <a:headEnd/>
                <a:tailEnd/>
              </a:ln>
              <a:effectLst/>
            </p:spPr>
            <p:txBody>
              <a:bodyPr wrap="none" anchor="ctr"/>
              <a:lstStyle/>
              <a:p>
                <a:endParaRPr lang="en-US" baseline="0">
                  <a:latin typeface="Calibri"/>
                  <a:cs typeface="Calibri"/>
                </a:endParaRPr>
              </a:p>
            </p:txBody>
          </p:sp>
          <p:sp>
            <p:nvSpPr>
              <p:cNvPr id="443481" name="Line 89"/>
              <p:cNvSpPr>
                <a:spLocks noChangeShapeType="1"/>
              </p:cNvSpPr>
              <p:nvPr/>
            </p:nvSpPr>
            <p:spPr bwMode="auto">
              <a:xfrm>
                <a:off x="2183" y="1958"/>
                <a:ext cx="920" cy="180"/>
              </a:xfrm>
              <a:prstGeom prst="line">
                <a:avLst/>
              </a:prstGeom>
              <a:noFill/>
              <a:ln w="9525">
                <a:solidFill>
                  <a:srgbClr val="C00000"/>
                </a:solidFill>
                <a:round/>
                <a:headEnd/>
                <a:tailEnd/>
              </a:ln>
              <a:effectLst/>
            </p:spPr>
            <p:txBody>
              <a:bodyPr wrap="none" anchor="ctr"/>
              <a:lstStyle/>
              <a:p>
                <a:endParaRPr lang="en-US" baseline="0">
                  <a:latin typeface="Calibri"/>
                  <a:cs typeface="Calibri"/>
                </a:endParaRPr>
              </a:p>
            </p:txBody>
          </p:sp>
          <p:sp>
            <p:nvSpPr>
              <p:cNvPr id="443482" name="Line 90"/>
              <p:cNvSpPr>
                <a:spLocks noChangeShapeType="1"/>
              </p:cNvSpPr>
              <p:nvPr/>
            </p:nvSpPr>
            <p:spPr bwMode="auto">
              <a:xfrm flipH="1">
                <a:off x="2637" y="1577"/>
                <a:ext cx="62" cy="953"/>
              </a:xfrm>
              <a:prstGeom prst="line">
                <a:avLst/>
              </a:prstGeom>
              <a:noFill/>
              <a:ln w="9525">
                <a:solidFill>
                  <a:srgbClr val="C00000"/>
                </a:solidFill>
                <a:round/>
                <a:headEnd/>
                <a:tailEnd/>
              </a:ln>
              <a:effectLst/>
            </p:spPr>
            <p:txBody>
              <a:bodyPr wrap="none" anchor="ctr"/>
              <a:lstStyle/>
              <a:p>
                <a:endParaRPr lang="en-US" baseline="0">
                  <a:latin typeface="Calibri"/>
                  <a:cs typeface="Calibri"/>
                </a:endParaRPr>
              </a:p>
            </p:txBody>
          </p:sp>
          <p:sp>
            <p:nvSpPr>
              <p:cNvPr id="443483" name="Line 91"/>
              <p:cNvSpPr>
                <a:spLocks noChangeShapeType="1"/>
              </p:cNvSpPr>
              <p:nvPr/>
            </p:nvSpPr>
            <p:spPr bwMode="auto">
              <a:xfrm>
                <a:off x="2215" y="1866"/>
                <a:ext cx="867" cy="304"/>
              </a:xfrm>
              <a:prstGeom prst="line">
                <a:avLst/>
              </a:prstGeom>
              <a:noFill/>
              <a:ln w="9525">
                <a:solidFill>
                  <a:srgbClr val="C00000"/>
                </a:solidFill>
                <a:round/>
                <a:headEnd/>
                <a:tailEnd/>
              </a:ln>
              <a:effectLst/>
            </p:spPr>
            <p:txBody>
              <a:bodyPr wrap="none" anchor="ctr"/>
              <a:lstStyle/>
              <a:p>
                <a:endParaRPr lang="en-US" baseline="0">
                  <a:latin typeface="Calibri"/>
                  <a:cs typeface="Calibri"/>
                </a:endParaRPr>
              </a:p>
            </p:txBody>
          </p:sp>
          <p:sp>
            <p:nvSpPr>
              <p:cNvPr id="443484" name="Line 92"/>
              <p:cNvSpPr>
                <a:spLocks noChangeShapeType="1"/>
              </p:cNvSpPr>
              <p:nvPr/>
            </p:nvSpPr>
            <p:spPr bwMode="auto">
              <a:xfrm flipH="1">
                <a:off x="2487" y="1603"/>
                <a:ext cx="320" cy="910"/>
              </a:xfrm>
              <a:prstGeom prst="line">
                <a:avLst/>
              </a:prstGeom>
              <a:noFill/>
              <a:ln w="9525">
                <a:solidFill>
                  <a:srgbClr val="C00000"/>
                </a:solidFill>
                <a:round/>
                <a:headEnd/>
                <a:tailEnd/>
              </a:ln>
              <a:effectLst/>
            </p:spPr>
            <p:txBody>
              <a:bodyPr wrap="none" anchor="ctr"/>
              <a:lstStyle/>
              <a:p>
                <a:endParaRPr lang="en-US" baseline="0">
                  <a:latin typeface="Calibri"/>
                  <a:cs typeface="Calibri"/>
                </a:endParaRPr>
              </a:p>
            </p:txBody>
          </p:sp>
          <p:sp>
            <p:nvSpPr>
              <p:cNvPr id="443485" name="Line 93"/>
              <p:cNvSpPr>
                <a:spLocks noChangeShapeType="1"/>
              </p:cNvSpPr>
              <p:nvPr/>
            </p:nvSpPr>
            <p:spPr bwMode="auto">
              <a:xfrm>
                <a:off x="2169" y="2006"/>
                <a:ext cx="935" cy="7"/>
              </a:xfrm>
              <a:prstGeom prst="line">
                <a:avLst/>
              </a:prstGeom>
              <a:noFill/>
              <a:ln w="9525">
                <a:solidFill>
                  <a:srgbClr val="C00000"/>
                </a:solidFill>
                <a:round/>
                <a:headEnd/>
                <a:tailEnd/>
              </a:ln>
              <a:effectLst/>
            </p:spPr>
            <p:txBody>
              <a:bodyPr wrap="none" anchor="ctr"/>
              <a:lstStyle/>
              <a:p>
                <a:endParaRPr lang="en-US" baseline="0">
                  <a:latin typeface="Calibri"/>
                  <a:cs typeface="Calibri"/>
                </a:endParaRPr>
              </a:p>
            </p:txBody>
          </p:sp>
          <p:sp>
            <p:nvSpPr>
              <p:cNvPr id="443486" name="Line 94"/>
              <p:cNvSpPr>
                <a:spLocks noChangeShapeType="1"/>
              </p:cNvSpPr>
              <p:nvPr/>
            </p:nvSpPr>
            <p:spPr bwMode="auto">
              <a:xfrm flipV="1">
                <a:off x="2172" y="1846"/>
                <a:ext cx="907" cy="346"/>
              </a:xfrm>
              <a:prstGeom prst="line">
                <a:avLst/>
              </a:prstGeom>
              <a:noFill/>
              <a:ln w="9525">
                <a:solidFill>
                  <a:srgbClr val="C00000"/>
                </a:solidFill>
                <a:round/>
                <a:headEnd/>
                <a:tailEnd/>
              </a:ln>
              <a:effectLst/>
            </p:spPr>
            <p:txBody>
              <a:bodyPr wrap="none" anchor="ctr"/>
              <a:lstStyle/>
              <a:p>
                <a:endParaRPr lang="en-US" baseline="0">
                  <a:latin typeface="Calibri"/>
                  <a:cs typeface="Calibri"/>
                </a:endParaRPr>
              </a:p>
            </p:txBody>
          </p:sp>
          <p:sp>
            <p:nvSpPr>
              <p:cNvPr id="443487" name="Line 95"/>
              <p:cNvSpPr>
                <a:spLocks noChangeShapeType="1"/>
              </p:cNvSpPr>
              <p:nvPr/>
            </p:nvSpPr>
            <p:spPr bwMode="auto">
              <a:xfrm>
                <a:off x="2549" y="1603"/>
                <a:ext cx="178" cy="913"/>
              </a:xfrm>
              <a:prstGeom prst="line">
                <a:avLst/>
              </a:prstGeom>
              <a:noFill/>
              <a:ln w="9525">
                <a:solidFill>
                  <a:srgbClr val="C00000"/>
                </a:solidFill>
                <a:round/>
                <a:headEnd/>
                <a:tailEnd/>
              </a:ln>
              <a:effectLst/>
            </p:spPr>
            <p:txBody>
              <a:bodyPr wrap="none" anchor="ctr"/>
              <a:lstStyle/>
              <a:p>
                <a:endParaRPr lang="en-US" baseline="0">
                  <a:latin typeface="Calibri"/>
                  <a:cs typeface="Calibri"/>
                </a:endParaRPr>
              </a:p>
            </p:txBody>
          </p:sp>
          <p:sp>
            <p:nvSpPr>
              <p:cNvPr id="443488" name="Line 96"/>
              <p:cNvSpPr>
                <a:spLocks noChangeShapeType="1"/>
              </p:cNvSpPr>
              <p:nvPr/>
            </p:nvSpPr>
            <p:spPr bwMode="auto">
              <a:xfrm>
                <a:off x="2379" y="1672"/>
                <a:ext cx="163" cy="861"/>
              </a:xfrm>
              <a:prstGeom prst="line">
                <a:avLst/>
              </a:prstGeom>
              <a:noFill/>
              <a:ln w="9525">
                <a:solidFill>
                  <a:srgbClr val="C00000"/>
                </a:solidFill>
                <a:round/>
                <a:headEnd/>
                <a:tailEnd/>
              </a:ln>
              <a:effectLst/>
            </p:spPr>
            <p:txBody>
              <a:bodyPr wrap="none" anchor="ctr"/>
              <a:lstStyle/>
              <a:p>
                <a:endParaRPr lang="en-US" baseline="0">
                  <a:latin typeface="Calibri"/>
                  <a:cs typeface="Calibri"/>
                </a:endParaRPr>
              </a:p>
            </p:txBody>
          </p:sp>
          <p:sp>
            <p:nvSpPr>
              <p:cNvPr id="443489" name="Line 97"/>
              <p:cNvSpPr>
                <a:spLocks noChangeShapeType="1"/>
              </p:cNvSpPr>
              <p:nvPr/>
            </p:nvSpPr>
            <p:spPr bwMode="auto">
              <a:xfrm flipV="1">
                <a:off x="2231" y="1741"/>
                <a:ext cx="784" cy="584"/>
              </a:xfrm>
              <a:prstGeom prst="line">
                <a:avLst/>
              </a:prstGeom>
              <a:noFill/>
              <a:ln w="9525">
                <a:solidFill>
                  <a:srgbClr val="C00000"/>
                </a:solidFill>
                <a:round/>
                <a:headEnd/>
                <a:tailEnd/>
              </a:ln>
              <a:effectLst/>
            </p:spPr>
            <p:txBody>
              <a:bodyPr wrap="none" anchor="ctr"/>
              <a:lstStyle/>
              <a:p>
                <a:endParaRPr lang="en-US" baseline="0">
                  <a:latin typeface="Calibri"/>
                  <a:cs typeface="Calibri"/>
                </a:endParaRPr>
              </a:p>
            </p:txBody>
          </p:sp>
          <p:sp>
            <p:nvSpPr>
              <p:cNvPr id="443490" name="Line 98"/>
              <p:cNvSpPr>
                <a:spLocks noChangeShapeType="1"/>
              </p:cNvSpPr>
              <p:nvPr/>
            </p:nvSpPr>
            <p:spPr bwMode="auto">
              <a:xfrm>
                <a:off x="2331" y="1715"/>
                <a:ext cx="688" cy="595"/>
              </a:xfrm>
              <a:prstGeom prst="line">
                <a:avLst/>
              </a:prstGeom>
              <a:noFill/>
              <a:ln w="9525">
                <a:solidFill>
                  <a:srgbClr val="C00000"/>
                </a:solidFill>
                <a:round/>
                <a:headEnd/>
                <a:tailEnd/>
              </a:ln>
              <a:effectLst/>
            </p:spPr>
            <p:txBody>
              <a:bodyPr wrap="none" anchor="ctr"/>
              <a:lstStyle/>
              <a:p>
                <a:endParaRPr lang="en-US" baseline="0">
                  <a:latin typeface="Calibri"/>
                  <a:cs typeface="Calibri"/>
                </a:endParaRPr>
              </a:p>
            </p:txBody>
          </p:sp>
          <p:sp>
            <p:nvSpPr>
              <p:cNvPr id="443491" name="Line 99"/>
              <p:cNvSpPr>
                <a:spLocks noChangeShapeType="1"/>
              </p:cNvSpPr>
              <p:nvPr/>
            </p:nvSpPr>
            <p:spPr bwMode="auto">
              <a:xfrm>
                <a:off x="2661" y="1585"/>
                <a:ext cx="14" cy="942"/>
              </a:xfrm>
              <a:prstGeom prst="line">
                <a:avLst/>
              </a:prstGeom>
              <a:noFill/>
              <a:ln w="9525">
                <a:solidFill>
                  <a:srgbClr val="C00000"/>
                </a:solidFill>
                <a:round/>
                <a:headEnd/>
                <a:tailEnd/>
              </a:ln>
              <a:effectLst/>
            </p:spPr>
            <p:txBody>
              <a:bodyPr wrap="none" anchor="ctr"/>
              <a:lstStyle/>
              <a:p>
                <a:endParaRPr lang="en-US" baseline="0">
                  <a:latin typeface="Calibri"/>
                  <a:cs typeface="Calibri"/>
                </a:endParaRPr>
              </a:p>
            </p:txBody>
          </p:sp>
          <p:sp>
            <p:nvSpPr>
              <p:cNvPr id="443492" name="Line 100"/>
              <p:cNvSpPr>
                <a:spLocks noChangeShapeType="1"/>
              </p:cNvSpPr>
              <p:nvPr/>
            </p:nvSpPr>
            <p:spPr bwMode="auto">
              <a:xfrm flipH="1">
                <a:off x="2300" y="1706"/>
                <a:ext cx="672" cy="710"/>
              </a:xfrm>
              <a:prstGeom prst="line">
                <a:avLst/>
              </a:prstGeom>
              <a:noFill/>
              <a:ln w="9525">
                <a:solidFill>
                  <a:srgbClr val="C00000"/>
                </a:solidFill>
                <a:round/>
                <a:headEnd/>
                <a:tailEnd/>
              </a:ln>
              <a:effectLst/>
            </p:spPr>
            <p:txBody>
              <a:bodyPr wrap="none" anchor="ctr"/>
              <a:lstStyle/>
              <a:p>
                <a:endParaRPr lang="en-US" baseline="0">
                  <a:latin typeface="Calibri"/>
                  <a:cs typeface="Calibri"/>
                </a:endParaRPr>
              </a:p>
            </p:txBody>
          </p:sp>
          <p:sp>
            <p:nvSpPr>
              <p:cNvPr id="443493" name="Line 101"/>
              <p:cNvSpPr>
                <a:spLocks noChangeShapeType="1"/>
              </p:cNvSpPr>
              <p:nvPr/>
            </p:nvSpPr>
            <p:spPr bwMode="auto">
              <a:xfrm flipV="1">
                <a:off x="2163" y="1933"/>
                <a:ext cx="938" cy="179"/>
              </a:xfrm>
              <a:prstGeom prst="line">
                <a:avLst/>
              </a:prstGeom>
              <a:noFill/>
              <a:ln w="9525">
                <a:solidFill>
                  <a:srgbClr val="C00000"/>
                </a:solidFill>
                <a:round/>
                <a:headEnd/>
                <a:tailEnd/>
              </a:ln>
              <a:effectLst/>
            </p:spPr>
            <p:txBody>
              <a:bodyPr wrap="none" anchor="ctr"/>
              <a:lstStyle/>
              <a:p>
                <a:endParaRPr lang="en-US" baseline="0">
                  <a:latin typeface="Calibri"/>
                  <a:cs typeface="Calibri"/>
                </a:endParaRPr>
              </a:p>
            </p:txBody>
          </p:sp>
          <p:sp>
            <p:nvSpPr>
              <p:cNvPr id="443494" name="Line 102"/>
              <p:cNvSpPr>
                <a:spLocks noChangeShapeType="1"/>
              </p:cNvSpPr>
              <p:nvPr/>
            </p:nvSpPr>
            <p:spPr bwMode="auto">
              <a:xfrm flipV="1">
                <a:off x="2179" y="1814"/>
                <a:ext cx="876" cy="394"/>
              </a:xfrm>
              <a:prstGeom prst="line">
                <a:avLst/>
              </a:prstGeom>
              <a:noFill/>
              <a:ln w="9525">
                <a:solidFill>
                  <a:srgbClr val="C00000"/>
                </a:solidFill>
                <a:round/>
                <a:headEnd/>
                <a:tailEnd/>
              </a:ln>
              <a:effectLst/>
            </p:spPr>
            <p:txBody>
              <a:bodyPr wrap="none" anchor="ctr"/>
              <a:lstStyle/>
              <a:p>
                <a:endParaRPr lang="en-US" baseline="0">
                  <a:latin typeface="Calibri"/>
                  <a:cs typeface="Calibri"/>
                </a:endParaRPr>
              </a:p>
            </p:txBody>
          </p:sp>
          <p:sp>
            <p:nvSpPr>
              <p:cNvPr id="443495" name="Line 103"/>
              <p:cNvSpPr>
                <a:spLocks noChangeShapeType="1"/>
              </p:cNvSpPr>
              <p:nvPr/>
            </p:nvSpPr>
            <p:spPr bwMode="auto">
              <a:xfrm>
                <a:off x="2183" y="1901"/>
                <a:ext cx="917" cy="261"/>
              </a:xfrm>
              <a:prstGeom prst="line">
                <a:avLst/>
              </a:prstGeom>
              <a:noFill/>
              <a:ln w="9525">
                <a:solidFill>
                  <a:srgbClr val="C00000"/>
                </a:solidFill>
                <a:round/>
                <a:headEnd/>
                <a:tailEnd/>
              </a:ln>
              <a:effectLst/>
            </p:spPr>
            <p:txBody>
              <a:bodyPr wrap="none" anchor="ctr"/>
              <a:lstStyle/>
              <a:p>
                <a:endParaRPr lang="en-US" baseline="0">
                  <a:latin typeface="Calibri"/>
                  <a:cs typeface="Calibri"/>
                </a:endParaRPr>
              </a:p>
            </p:txBody>
          </p:sp>
          <p:sp>
            <p:nvSpPr>
              <p:cNvPr id="443496" name="Line 104"/>
              <p:cNvSpPr>
                <a:spLocks noChangeShapeType="1"/>
              </p:cNvSpPr>
              <p:nvPr/>
            </p:nvSpPr>
            <p:spPr bwMode="auto">
              <a:xfrm>
                <a:off x="2435" y="1621"/>
                <a:ext cx="501" cy="814"/>
              </a:xfrm>
              <a:prstGeom prst="line">
                <a:avLst/>
              </a:prstGeom>
              <a:noFill/>
              <a:ln w="9525">
                <a:solidFill>
                  <a:srgbClr val="C00000"/>
                </a:solidFill>
                <a:round/>
                <a:headEnd/>
                <a:tailEnd/>
              </a:ln>
              <a:effectLst/>
            </p:spPr>
            <p:txBody>
              <a:bodyPr wrap="none" anchor="ctr"/>
              <a:lstStyle/>
              <a:p>
                <a:endParaRPr lang="en-US" baseline="0">
                  <a:latin typeface="Calibri"/>
                  <a:cs typeface="Calibri"/>
                </a:endParaRPr>
              </a:p>
            </p:txBody>
          </p:sp>
          <p:sp>
            <p:nvSpPr>
              <p:cNvPr id="443497" name="Line 105"/>
              <p:cNvSpPr>
                <a:spLocks noChangeShapeType="1"/>
              </p:cNvSpPr>
              <p:nvPr/>
            </p:nvSpPr>
            <p:spPr bwMode="auto">
              <a:xfrm flipH="1">
                <a:off x="2538" y="1604"/>
                <a:ext cx="294" cy="925"/>
              </a:xfrm>
              <a:prstGeom prst="line">
                <a:avLst/>
              </a:prstGeom>
              <a:noFill/>
              <a:ln w="9525">
                <a:solidFill>
                  <a:srgbClr val="C00000"/>
                </a:solidFill>
                <a:round/>
                <a:headEnd/>
                <a:tailEnd/>
              </a:ln>
              <a:effectLst/>
            </p:spPr>
            <p:txBody>
              <a:bodyPr wrap="none" anchor="ctr"/>
              <a:lstStyle/>
              <a:p>
                <a:endParaRPr lang="en-US" baseline="0">
                  <a:latin typeface="Calibri"/>
                  <a:cs typeface="Calibri"/>
                </a:endParaRPr>
              </a:p>
            </p:txBody>
          </p:sp>
          <p:sp>
            <p:nvSpPr>
              <p:cNvPr id="443498" name="Line 106"/>
              <p:cNvSpPr>
                <a:spLocks noChangeShapeType="1"/>
              </p:cNvSpPr>
              <p:nvPr/>
            </p:nvSpPr>
            <p:spPr bwMode="auto">
              <a:xfrm>
                <a:off x="2350" y="1681"/>
                <a:ext cx="613" cy="725"/>
              </a:xfrm>
              <a:prstGeom prst="line">
                <a:avLst/>
              </a:prstGeom>
              <a:noFill/>
              <a:ln w="9525">
                <a:solidFill>
                  <a:srgbClr val="C00000"/>
                </a:solidFill>
                <a:round/>
                <a:headEnd/>
                <a:tailEnd/>
              </a:ln>
              <a:effectLst/>
            </p:spPr>
            <p:txBody>
              <a:bodyPr wrap="none" anchor="ctr"/>
              <a:lstStyle/>
              <a:p>
                <a:endParaRPr lang="en-US" baseline="0">
                  <a:latin typeface="Calibri"/>
                  <a:cs typeface="Calibri"/>
                </a:endParaRPr>
              </a:p>
            </p:txBody>
          </p:sp>
          <p:sp>
            <p:nvSpPr>
              <p:cNvPr id="443499" name="Line 107"/>
              <p:cNvSpPr>
                <a:spLocks noChangeShapeType="1"/>
              </p:cNvSpPr>
              <p:nvPr/>
            </p:nvSpPr>
            <p:spPr bwMode="auto">
              <a:xfrm flipH="1">
                <a:off x="2266" y="1727"/>
                <a:ext cx="737" cy="651"/>
              </a:xfrm>
              <a:prstGeom prst="line">
                <a:avLst/>
              </a:prstGeom>
              <a:noFill/>
              <a:ln w="9525">
                <a:solidFill>
                  <a:srgbClr val="C00000"/>
                </a:solidFill>
                <a:round/>
                <a:headEnd/>
                <a:tailEnd/>
              </a:ln>
              <a:effectLst/>
            </p:spPr>
            <p:txBody>
              <a:bodyPr wrap="none" anchor="ctr"/>
              <a:lstStyle/>
              <a:p>
                <a:endParaRPr lang="en-US" baseline="0">
                  <a:latin typeface="Calibri"/>
                  <a:cs typeface="Calibri"/>
                </a:endParaRPr>
              </a:p>
            </p:txBody>
          </p:sp>
          <p:sp>
            <p:nvSpPr>
              <p:cNvPr id="443500" name="Line 108"/>
              <p:cNvSpPr>
                <a:spLocks noChangeShapeType="1"/>
              </p:cNvSpPr>
              <p:nvPr/>
            </p:nvSpPr>
            <p:spPr bwMode="auto">
              <a:xfrm>
                <a:off x="2252" y="1781"/>
                <a:ext cx="821" cy="476"/>
              </a:xfrm>
              <a:prstGeom prst="line">
                <a:avLst/>
              </a:prstGeom>
              <a:noFill/>
              <a:ln w="9525">
                <a:solidFill>
                  <a:srgbClr val="C00000"/>
                </a:solidFill>
                <a:round/>
                <a:headEnd/>
                <a:tailEnd/>
              </a:ln>
              <a:effectLst/>
            </p:spPr>
            <p:txBody>
              <a:bodyPr wrap="none" anchor="ctr"/>
              <a:lstStyle/>
              <a:p>
                <a:endParaRPr lang="en-US" baseline="0">
                  <a:latin typeface="Calibri"/>
                  <a:cs typeface="Calibri"/>
                </a:endParaRPr>
              </a:p>
            </p:txBody>
          </p:sp>
        </p:grpSp>
        <p:sp>
          <p:nvSpPr>
            <p:cNvPr id="117" name="Right Arrow 116"/>
            <p:cNvSpPr/>
            <p:nvPr/>
          </p:nvSpPr>
          <p:spPr bwMode="auto">
            <a:xfrm>
              <a:off x="4453240" y="3143248"/>
              <a:ext cx="333074" cy="441034"/>
            </a:xfrm>
            <a:prstGeom prst="rightArrow">
              <a:avLst/>
            </a:prstGeom>
            <a:solidFill>
              <a:schemeClr val="tx1">
                <a:lumMod val="65000"/>
                <a:lumOff val="35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30000">
                <a:ln>
                  <a:noFill/>
                </a:ln>
                <a:solidFill>
                  <a:srgbClr val="4D4D4D"/>
                </a:solidFill>
                <a:effectLst/>
                <a:latin typeface="Calibri"/>
                <a:cs typeface="Calibri"/>
              </a:endParaRPr>
            </a:p>
          </p:txBody>
        </p:sp>
      </p:grpSp>
      <p:grpSp>
        <p:nvGrpSpPr>
          <p:cNvPr id="122" name="Group 121"/>
          <p:cNvGrpSpPr/>
          <p:nvPr/>
        </p:nvGrpSpPr>
        <p:grpSpPr>
          <a:xfrm>
            <a:off x="6596380" y="2484145"/>
            <a:ext cx="2332258" cy="2650308"/>
            <a:chOff x="6596380" y="2484145"/>
            <a:chExt cx="2332258" cy="2650308"/>
          </a:xfrm>
        </p:grpSpPr>
        <p:sp>
          <p:nvSpPr>
            <p:cNvPr id="443463" name="Rectangle 71"/>
            <p:cNvSpPr>
              <a:spLocks noChangeArrowheads="1"/>
            </p:cNvSpPr>
            <p:nvPr/>
          </p:nvSpPr>
          <p:spPr bwMode="auto">
            <a:xfrm>
              <a:off x="6691546" y="4429132"/>
              <a:ext cx="2237092" cy="705321"/>
            </a:xfrm>
            <a:prstGeom prst="rect">
              <a:avLst/>
            </a:prstGeom>
            <a:noFill/>
            <a:ln w="12700">
              <a:noFill/>
              <a:miter lim="800000"/>
              <a:headEnd/>
              <a:tailEnd/>
            </a:ln>
            <a:effectLst/>
          </p:spPr>
          <p:txBody>
            <a:bodyPr wrap="none" lIns="90488" tIns="44450" rIns="90488" bIns="44450">
              <a:spAutoFit/>
            </a:bodyPr>
            <a:lstStyle/>
            <a:p>
              <a:pPr algn="ctr" eaLnBrk="0" hangingPunct="0"/>
              <a:r>
                <a:rPr lang="en-GB" baseline="0" dirty="0">
                  <a:latin typeface="Calibri"/>
                  <a:cs typeface="Calibri"/>
                </a:rPr>
                <a:t>Filtered Image</a:t>
              </a:r>
            </a:p>
            <a:p>
              <a:pPr algn="ctr" eaLnBrk="0" hangingPunct="0"/>
              <a:r>
                <a:rPr lang="en-GB" b="0" baseline="0" dirty="0">
                  <a:latin typeface="Calibri"/>
                  <a:cs typeface="Calibri"/>
                </a:rPr>
                <a:t>(e.g. </a:t>
              </a:r>
              <a:r>
                <a:rPr lang="en-GB" b="0" baseline="0" dirty="0" err="1">
                  <a:latin typeface="Calibri"/>
                  <a:cs typeface="Calibri"/>
                </a:rPr>
                <a:t>Hanning</a:t>
              </a:r>
              <a:r>
                <a:rPr lang="en-GB" b="0" baseline="0" dirty="0">
                  <a:latin typeface="Calibri"/>
                  <a:cs typeface="Calibri"/>
                </a:rPr>
                <a:t> Filter)</a:t>
              </a:r>
            </a:p>
          </p:txBody>
        </p:sp>
        <p:sp>
          <p:nvSpPr>
            <p:cNvPr id="443394" name="Rectangle 2" descr="Small grid"/>
            <p:cNvSpPr>
              <a:spLocks noChangeArrowheads="1"/>
            </p:cNvSpPr>
            <p:nvPr/>
          </p:nvSpPr>
          <p:spPr bwMode="auto">
            <a:xfrm>
              <a:off x="6929454" y="2484145"/>
              <a:ext cx="1672276" cy="1730673"/>
            </a:xfrm>
            <a:prstGeom prst="rect">
              <a:avLst/>
            </a:prstGeom>
            <a:pattFill prst="smGrid">
              <a:fgClr>
                <a:srgbClr val="C0C0C0"/>
              </a:fgClr>
              <a:bgClr>
                <a:schemeClr val="bg1"/>
              </a:bgClr>
            </a:pattFill>
            <a:ln w="12700">
              <a:solidFill>
                <a:schemeClr val="bg2"/>
              </a:solidFill>
              <a:miter lim="800000"/>
              <a:headEnd/>
              <a:tailEnd/>
            </a:ln>
            <a:effectLst>
              <a:outerShdw blurRad="50800" dist="38100" dir="2700000" algn="tl" rotWithShape="0">
                <a:prstClr val="black">
                  <a:alpha val="40000"/>
                </a:prstClr>
              </a:outerShdw>
            </a:effectLst>
          </p:spPr>
          <p:txBody>
            <a:bodyPr wrap="none" anchor="ctr"/>
            <a:lstStyle/>
            <a:p>
              <a:endParaRPr lang="en-US" baseline="0">
                <a:latin typeface="Calibri"/>
                <a:cs typeface="Calibri"/>
              </a:endParaRPr>
            </a:p>
          </p:txBody>
        </p:sp>
        <p:sp>
          <p:nvSpPr>
            <p:cNvPr id="443464" name="Freeform 72"/>
            <p:cNvSpPr>
              <a:spLocks/>
            </p:cNvSpPr>
            <p:nvPr/>
          </p:nvSpPr>
          <p:spPr bwMode="auto">
            <a:xfrm>
              <a:off x="7095797" y="2993791"/>
              <a:ext cx="1270576" cy="737926"/>
            </a:xfrm>
            <a:custGeom>
              <a:avLst/>
              <a:gdLst/>
              <a:ahLst/>
              <a:cxnLst>
                <a:cxn ang="0">
                  <a:pos x="890" y="182"/>
                </a:cxn>
                <a:cxn ang="0">
                  <a:pos x="890" y="147"/>
                </a:cxn>
                <a:cxn ang="0">
                  <a:pos x="854" y="130"/>
                </a:cxn>
                <a:cxn ang="0">
                  <a:pos x="817" y="111"/>
                </a:cxn>
                <a:cxn ang="0">
                  <a:pos x="781" y="88"/>
                </a:cxn>
                <a:cxn ang="0">
                  <a:pos x="738" y="77"/>
                </a:cxn>
                <a:cxn ang="0">
                  <a:pos x="702" y="59"/>
                </a:cxn>
                <a:cxn ang="0">
                  <a:pos x="665" y="48"/>
                </a:cxn>
                <a:cxn ang="0">
                  <a:pos x="624" y="29"/>
                </a:cxn>
                <a:cxn ang="0">
                  <a:pos x="587" y="13"/>
                </a:cxn>
                <a:cxn ang="0">
                  <a:pos x="551" y="6"/>
                </a:cxn>
                <a:cxn ang="0">
                  <a:pos x="514" y="0"/>
                </a:cxn>
                <a:cxn ang="0">
                  <a:pos x="479" y="0"/>
                </a:cxn>
                <a:cxn ang="0">
                  <a:pos x="436" y="6"/>
                </a:cxn>
                <a:cxn ang="0">
                  <a:pos x="399" y="19"/>
                </a:cxn>
                <a:cxn ang="0">
                  <a:pos x="363" y="19"/>
                </a:cxn>
                <a:cxn ang="0">
                  <a:pos x="328" y="19"/>
                </a:cxn>
                <a:cxn ang="0">
                  <a:pos x="291" y="29"/>
                </a:cxn>
                <a:cxn ang="0">
                  <a:pos x="255" y="59"/>
                </a:cxn>
                <a:cxn ang="0">
                  <a:pos x="218" y="77"/>
                </a:cxn>
                <a:cxn ang="0">
                  <a:pos x="176" y="94"/>
                </a:cxn>
                <a:cxn ang="0">
                  <a:pos x="140" y="111"/>
                </a:cxn>
                <a:cxn ang="0">
                  <a:pos x="103" y="130"/>
                </a:cxn>
                <a:cxn ang="0">
                  <a:pos x="67" y="153"/>
                </a:cxn>
                <a:cxn ang="0">
                  <a:pos x="30" y="176"/>
                </a:cxn>
                <a:cxn ang="0">
                  <a:pos x="12" y="212"/>
                </a:cxn>
                <a:cxn ang="0">
                  <a:pos x="6" y="253"/>
                </a:cxn>
                <a:cxn ang="0">
                  <a:pos x="0" y="288"/>
                </a:cxn>
                <a:cxn ang="0">
                  <a:pos x="6" y="324"/>
                </a:cxn>
                <a:cxn ang="0">
                  <a:pos x="36" y="359"/>
                </a:cxn>
                <a:cxn ang="0">
                  <a:pos x="73" y="383"/>
                </a:cxn>
                <a:cxn ang="0">
                  <a:pos x="109" y="406"/>
                </a:cxn>
                <a:cxn ang="0">
                  <a:pos x="146" y="424"/>
                </a:cxn>
                <a:cxn ang="0">
                  <a:pos x="188" y="441"/>
                </a:cxn>
                <a:cxn ang="0">
                  <a:pos x="231" y="464"/>
                </a:cxn>
                <a:cxn ang="0">
                  <a:pos x="267" y="483"/>
                </a:cxn>
                <a:cxn ang="0">
                  <a:pos x="308" y="483"/>
                </a:cxn>
                <a:cxn ang="0">
                  <a:pos x="358" y="489"/>
                </a:cxn>
                <a:cxn ang="0">
                  <a:pos x="393" y="489"/>
                </a:cxn>
                <a:cxn ang="0">
                  <a:pos x="430" y="489"/>
                </a:cxn>
                <a:cxn ang="0">
                  <a:pos x="466" y="500"/>
                </a:cxn>
                <a:cxn ang="0">
                  <a:pos x="503" y="506"/>
                </a:cxn>
                <a:cxn ang="0">
                  <a:pos x="539" y="506"/>
                </a:cxn>
                <a:cxn ang="0">
                  <a:pos x="574" y="506"/>
                </a:cxn>
                <a:cxn ang="0">
                  <a:pos x="611" y="494"/>
                </a:cxn>
                <a:cxn ang="0">
                  <a:pos x="647" y="483"/>
                </a:cxn>
                <a:cxn ang="0">
                  <a:pos x="684" y="471"/>
                </a:cxn>
                <a:cxn ang="0">
                  <a:pos x="721" y="460"/>
                </a:cxn>
                <a:cxn ang="0">
                  <a:pos x="756" y="447"/>
                </a:cxn>
                <a:cxn ang="0">
                  <a:pos x="793" y="431"/>
                </a:cxn>
                <a:cxn ang="0">
                  <a:pos x="829" y="395"/>
                </a:cxn>
                <a:cxn ang="0">
                  <a:pos x="854" y="359"/>
                </a:cxn>
                <a:cxn ang="0">
                  <a:pos x="877" y="330"/>
                </a:cxn>
                <a:cxn ang="0">
                  <a:pos x="890" y="294"/>
                </a:cxn>
                <a:cxn ang="0">
                  <a:pos x="896" y="253"/>
                </a:cxn>
                <a:cxn ang="0">
                  <a:pos x="902" y="218"/>
                </a:cxn>
                <a:cxn ang="0">
                  <a:pos x="884" y="182"/>
                </a:cxn>
              </a:cxnLst>
              <a:rect l="0" t="0" r="r" b="b"/>
              <a:pathLst>
                <a:path w="903" h="507">
                  <a:moveTo>
                    <a:pt x="890" y="200"/>
                  </a:moveTo>
                  <a:lnTo>
                    <a:pt x="890" y="182"/>
                  </a:lnTo>
                  <a:lnTo>
                    <a:pt x="890" y="165"/>
                  </a:lnTo>
                  <a:lnTo>
                    <a:pt x="890" y="147"/>
                  </a:lnTo>
                  <a:lnTo>
                    <a:pt x="872" y="136"/>
                  </a:lnTo>
                  <a:lnTo>
                    <a:pt x="854" y="130"/>
                  </a:lnTo>
                  <a:lnTo>
                    <a:pt x="836" y="124"/>
                  </a:lnTo>
                  <a:lnTo>
                    <a:pt x="817" y="111"/>
                  </a:lnTo>
                  <a:lnTo>
                    <a:pt x="799" y="101"/>
                  </a:lnTo>
                  <a:lnTo>
                    <a:pt x="781" y="88"/>
                  </a:lnTo>
                  <a:lnTo>
                    <a:pt x="762" y="82"/>
                  </a:lnTo>
                  <a:lnTo>
                    <a:pt x="738" y="77"/>
                  </a:lnTo>
                  <a:lnTo>
                    <a:pt x="721" y="65"/>
                  </a:lnTo>
                  <a:lnTo>
                    <a:pt x="702" y="59"/>
                  </a:lnTo>
                  <a:lnTo>
                    <a:pt x="684" y="53"/>
                  </a:lnTo>
                  <a:lnTo>
                    <a:pt x="665" y="48"/>
                  </a:lnTo>
                  <a:lnTo>
                    <a:pt x="641" y="42"/>
                  </a:lnTo>
                  <a:lnTo>
                    <a:pt x="624" y="29"/>
                  </a:lnTo>
                  <a:lnTo>
                    <a:pt x="605" y="23"/>
                  </a:lnTo>
                  <a:lnTo>
                    <a:pt x="587" y="13"/>
                  </a:lnTo>
                  <a:lnTo>
                    <a:pt x="570" y="6"/>
                  </a:lnTo>
                  <a:lnTo>
                    <a:pt x="551" y="6"/>
                  </a:lnTo>
                  <a:lnTo>
                    <a:pt x="533" y="0"/>
                  </a:lnTo>
                  <a:lnTo>
                    <a:pt x="514" y="0"/>
                  </a:lnTo>
                  <a:lnTo>
                    <a:pt x="497" y="0"/>
                  </a:lnTo>
                  <a:lnTo>
                    <a:pt x="479" y="0"/>
                  </a:lnTo>
                  <a:lnTo>
                    <a:pt x="460" y="0"/>
                  </a:lnTo>
                  <a:lnTo>
                    <a:pt x="436" y="6"/>
                  </a:lnTo>
                  <a:lnTo>
                    <a:pt x="418" y="13"/>
                  </a:lnTo>
                  <a:lnTo>
                    <a:pt x="399" y="19"/>
                  </a:lnTo>
                  <a:lnTo>
                    <a:pt x="381" y="19"/>
                  </a:lnTo>
                  <a:lnTo>
                    <a:pt x="363" y="19"/>
                  </a:lnTo>
                  <a:lnTo>
                    <a:pt x="345" y="19"/>
                  </a:lnTo>
                  <a:lnTo>
                    <a:pt x="328" y="19"/>
                  </a:lnTo>
                  <a:lnTo>
                    <a:pt x="308" y="23"/>
                  </a:lnTo>
                  <a:lnTo>
                    <a:pt x="291" y="29"/>
                  </a:lnTo>
                  <a:lnTo>
                    <a:pt x="272" y="48"/>
                  </a:lnTo>
                  <a:lnTo>
                    <a:pt x="255" y="59"/>
                  </a:lnTo>
                  <a:lnTo>
                    <a:pt x="237" y="71"/>
                  </a:lnTo>
                  <a:lnTo>
                    <a:pt x="218" y="77"/>
                  </a:lnTo>
                  <a:lnTo>
                    <a:pt x="194" y="82"/>
                  </a:lnTo>
                  <a:lnTo>
                    <a:pt x="176" y="94"/>
                  </a:lnTo>
                  <a:lnTo>
                    <a:pt x="158" y="101"/>
                  </a:lnTo>
                  <a:lnTo>
                    <a:pt x="140" y="111"/>
                  </a:lnTo>
                  <a:lnTo>
                    <a:pt x="121" y="111"/>
                  </a:lnTo>
                  <a:lnTo>
                    <a:pt x="103" y="130"/>
                  </a:lnTo>
                  <a:lnTo>
                    <a:pt x="85" y="136"/>
                  </a:lnTo>
                  <a:lnTo>
                    <a:pt x="67" y="153"/>
                  </a:lnTo>
                  <a:lnTo>
                    <a:pt x="49" y="159"/>
                  </a:lnTo>
                  <a:lnTo>
                    <a:pt x="30" y="176"/>
                  </a:lnTo>
                  <a:lnTo>
                    <a:pt x="18" y="195"/>
                  </a:lnTo>
                  <a:lnTo>
                    <a:pt x="12" y="212"/>
                  </a:lnTo>
                  <a:lnTo>
                    <a:pt x="6" y="229"/>
                  </a:lnTo>
                  <a:lnTo>
                    <a:pt x="6" y="253"/>
                  </a:lnTo>
                  <a:lnTo>
                    <a:pt x="0" y="271"/>
                  </a:lnTo>
                  <a:lnTo>
                    <a:pt x="0" y="288"/>
                  </a:lnTo>
                  <a:lnTo>
                    <a:pt x="0" y="306"/>
                  </a:lnTo>
                  <a:lnTo>
                    <a:pt x="6" y="324"/>
                  </a:lnTo>
                  <a:lnTo>
                    <a:pt x="25" y="342"/>
                  </a:lnTo>
                  <a:lnTo>
                    <a:pt x="36" y="359"/>
                  </a:lnTo>
                  <a:lnTo>
                    <a:pt x="55" y="371"/>
                  </a:lnTo>
                  <a:lnTo>
                    <a:pt x="73" y="383"/>
                  </a:lnTo>
                  <a:lnTo>
                    <a:pt x="91" y="395"/>
                  </a:lnTo>
                  <a:lnTo>
                    <a:pt x="109" y="406"/>
                  </a:lnTo>
                  <a:lnTo>
                    <a:pt x="127" y="412"/>
                  </a:lnTo>
                  <a:lnTo>
                    <a:pt x="146" y="424"/>
                  </a:lnTo>
                  <a:lnTo>
                    <a:pt x="170" y="431"/>
                  </a:lnTo>
                  <a:lnTo>
                    <a:pt x="188" y="441"/>
                  </a:lnTo>
                  <a:lnTo>
                    <a:pt x="207" y="447"/>
                  </a:lnTo>
                  <a:lnTo>
                    <a:pt x="231" y="464"/>
                  </a:lnTo>
                  <a:lnTo>
                    <a:pt x="248" y="471"/>
                  </a:lnTo>
                  <a:lnTo>
                    <a:pt x="267" y="483"/>
                  </a:lnTo>
                  <a:lnTo>
                    <a:pt x="291" y="483"/>
                  </a:lnTo>
                  <a:lnTo>
                    <a:pt x="308" y="483"/>
                  </a:lnTo>
                  <a:lnTo>
                    <a:pt x="332" y="489"/>
                  </a:lnTo>
                  <a:lnTo>
                    <a:pt x="358" y="489"/>
                  </a:lnTo>
                  <a:lnTo>
                    <a:pt x="375" y="489"/>
                  </a:lnTo>
                  <a:lnTo>
                    <a:pt x="393" y="489"/>
                  </a:lnTo>
                  <a:lnTo>
                    <a:pt x="412" y="489"/>
                  </a:lnTo>
                  <a:lnTo>
                    <a:pt x="430" y="489"/>
                  </a:lnTo>
                  <a:lnTo>
                    <a:pt x="448" y="489"/>
                  </a:lnTo>
                  <a:lnTo>
                    <a:pt x="466" y="500"/>
                  </a:lnTo>
                  <a:lnTo>
                    <a:pt x="484" y="506"/>
                  </a:lnTo>
                  <a:lnTo>
                    <a:pt x="503" y="506"/>
                  </a:lnTo>
                  <a:lnTo>
                    <a:pt x="521" y="506"/>
                  </a:lnTo>
                  <a:lnTo>
                    <a:pt x="539" y="506"/>
                  </a:lnTo>
                  <a:lnTo>
                    <a:pt x="557" y="506"/>
                  </a:lnTo>
                  <a:lnTo>
                    <a:pt x="574" y="506"/>
                  </a:lnTo>
                  <a:lnTo>
                    <a:pt x="594" y="506"/>
                  </a:lnTo>
                  <a:lnTo>
                    <a:pt x="611" y="494"/>
                  </a:lnTo>
                  <a:lnTo>
                    <a:pt x="630" y="489"/>
                  </a:lnTo>
                  <a:lnTo>
                    <a:pt x="647" y="483"/>
                  </a:lnTo>
                  <a:lnTo>
                    <a:pt x="665" y="471"/>
                  </a:lnTo>
                  <a:lnTo>
                    <a:pt x="684" y="471"/>
                  </a:lnTo>
                  <a:lnTo>
                    <a:pt x="702" y="464"/>
                  </a:lnTo>
                  <a:lnTo>
                    <a:pt x="721" y="460"/>
                  </a:lnTo>
                  <a:lnTo>
                    <a:pt x="738" y="454"/>
                  </a:lnTo>
                  <a:lnTo>
                    <a:pt x="756" y="447"/>
                  </a:lnTo>
                  <a:lnTo>
                    <a:pt x="775" y="435"/>
                  </a:lnTo>
                  <a:lnTo>
                    <a:pt x="793" y="431"/>
                  </a:lnTo>
                  <a:lnTo>
                    <a:pt x="811" y="412"/>
                  </a:lnTo>
                  <a:lnTo>
                    <a:pt x="829" y="395"/>
                  </a:lnTo>
                  <a:lnTo>
                    <a:pt x="842" y="376"/>
                  </a:lnTo>
                  <a:lnTo>
                    <a:pt x="854" y="359"/>
                  </a:lnTo>
                  <a:lnTo>
                    <a:pt x="872" y="347"/>
                  </a:lnTo>
                  <a:lnTo>
                    <a:pt x="877" y="330"/>
                  </a:lnTo>
                  <a:lnTo>
                    <a:pt x="890" y="312"/>
                  </a:lnTo>
                  <a:lnTo>
                    <a:pt x="890" y="294"/>
                  </a:lnTo>
                  <a:lnTo>
                    <a:pt x="890" y="277"/>
                  </a:lnTo>
                  <a:lnTo>
                    <a:pt x="896" y="253"/>
                  </a:lnTo>
                  <a:lnTo>
                    <a:pt x="902" y="235"/>
                  </a:lnTo>
                  <a:lnTo>
                    <a:pt x="902" y="218"/>
                  </a:lnTo>
                  <a:lnTo>
                    <a:pt x="890" y="200"/>
                  </a:lnTo>
                  <a:lnTo>
                    <a:pt x="884" y="182"/>
                  </a:lnTo>
                  <a:lnTo>
                    <a:pt x="884" y="165"/>
                  </a:lnTo>
                </a:path>
              </a:pathLst>
            </a:custGeom>
            <a:solidFill>
              <a:srgbClr val="FFC000"/>
            </a:solidFill>
            <a:ln w="12700" cap="rnd" cmpd="sng">
              <a:noFill/>
              <a:prstDash val="solid"/>
              <a:round/>
              <a:headEnd type="none" w="med" len="med"/>
              <a:tailEnd type="none" w="med" len="med"/>
            </a:ln>
            <a:effectLst>
              <a:outerShdw blurRad="50800" dist="38100" dir="2700000" algn="tl" rotWithShape="0">
                <a:prstClr val="black">
                  <a:alpha val="40000"/>
                </a:prstClr>
              </a:outerShdw>
            </a:effectLst>
          </p:spPr>
          <p:txBody>
            <a:bodyPr/>
            <a:lstStyle/>
            <a:p>
              <a:endParaRPr lang="en-US" baseline="0">
                <a:latin typeface="Calibri"/>
                <a:cs typeface="Calibri"/>
              </a:endParaRPr>
            </a:p>
          </p:txBody>
        </p:sp>
        <p:sp>
          <p:nvSpPr>
            <p:cNvPr id="443465" name="Freeform 73"/>
            <p:cNvSpPr>
              <a:spLocks/>
            </p:cNvSpPr>
            <p:nvPr/>
          </p:nvSpPr>
          <p:spPr bwMode="auto">
            <a:xfrm>
              <a:off x="7709849" y="3183139"/>
              <a:ext cx="272519" cy="249514"/>
            </a:xfrm>
            <a:custGeom>
              <a:avLst/>
              <a:gdLst/>
              <a:ahLst/>
              <a:cxnLst>
                <a:cxn ang="0">
                  <a:pos x="181" y="48"/>
                </a:cxn>
                <a:cxn ang="0">
                  <a:pos x="163" y="35"/>
                </a:cxn>
                <a:cxn ang="0">
                  <a:pos x="139" y="29"/>
                </a:cxn>
                <a:cxn ang="0">
                  <a:pos x="121" y="24"/>
                </a:cxn>
                <a:cxn ang="0">
                  <a:pos x="108" y="6"/>
                </a:cxn>
                <a:cxn ang="0">
                  <a:pos x="91" y="0"/>
                </a:cxn>
                <a:cxn ang="0">
                  <a:pos x="72" y="0"/>
                </a:cxn>
                <a:cxn ang="0">
                  <a:pos x="55" y="0"/>
                </a:cxn>
                <a:cxn ang="0">
                  <a:pos x="35" y="12"/>
                </a:cxn>
                <a:cxn ang="0">
                  <a:pos x="24" y="35"/>
                </a:cxn>
                <a:cxn ang="0">
                  <a:pos x="18" y="54"/>
                </a:cxn>
                <a:cxn ang="0">
                  <a:pos x="18" y="71"/>
                </a:cxn>
                <a:cxn ang="0">
                  <a:pos x="18" y="88"/>
                </a:cxn>
                <a:cxn ang="0">
                  <a:pos x="0" y="100"/>
                </a:cxn>
                <a:cxn ang="0">
                  <a:pos x="5" y="117"/>
                </a:cxn>
                <a:cxn ang="0">
                  <a:pos x="18" y="136"/>
                </a:cxn>
                <a:cxn ang="0">
                  <a:pos x="35" y="146"/>
                </a:cxn>
                <a:cxn ang="0">
                  <a:pos x="55" y="146"/>
                </a:cxn>
                <a:cxn ang="0">
                  <a:pos x="72" y="159"/>
                </a:cxn>
                <a:cxn ang="0">
                  <a:pos x="91" y="171"/>
                </a:cxn>
                <a:cxn ang="0">
                  <a:pos x="108" y="171"/>
                </a:cxn>
                <a:cxn ang="0">
                  <a:pos x="126" y="171"/>
                </a:cxn>
                <a:cxn ang="0">
                  <a:pos x="145" y="171"/>
                </a:cxn>
                <a:cxn ang="0">
                  <a:pos x="163" y="171"/>
                </a:cxn>
                <a:cxn ang="0">
                  <a:pos x="181" y="159"/>
                </a:cxn>
                <a:cxn ang="0">
                  <a:pos x="187" y="142"/>
                </a:cxn>
                <a:cxn ang="0">
                  <a:pos x="193" y="123"/>
                </a:cxn>
                <a:cxn ang="0">
                  <a:pos x="193" y="100"/>
                </a:cxn>
                <a:cxn ang="0">
                  <a:pos x="193" y="83"/>
                </a:cxn>
                <a:cxn ang="0">
                  <a:pos x="193" y="65"/>
                </a:cxn>
                <a:cxn ang="0">
                  <a:pos x="181" y="48"/>
                </a:cxn>
              </a:cxnLst>
              <a:rect l="0" t="0" r="r" b="b"/>
              <a:pathLst>
                <a:path w="194" h="172">
                  <a:moveTo>
                    <a:pt x="181" y="48"/>
                  </a:moveTo>
                  <a:lnTo>
                    <a:pt x="163" y="35"/>
                  </a:lnTo>
                  <a:lnTo>
                    <a:pt x="139" y="29"/>
                  </a:lnTo>
                  <a:lnTo>
                    <a:pt x="121" y="24"/>
                  </a:lnTo>
                  <a:lnTo>
                    <a:pt x="108" y="6"/>
                  </a:lnTo>
                  <a:lnTo>
                    <a:pt x="91" y="0"/>
                  </a:lnTo>
                  <a:lnTo>
                    <a:pt x="72" y="0"/>
                  </a:lnTo>
                  <a:lnTo>
                    <a:pt x="55" y="0"/>
                  </a:lnTo>
                  <a:lnTo>
                    <a:pt x="35" y="12"/>
                  </a:lnTo>
                  <a:lnTo>
                    <a:pt x="24" y="35"/>
                  </a:lnTo>
                  <a:lnTo>
                    <a:pt x="18" y="54"/>
                  </a:lnTo>
                  <a:lnTo>
                    <a:pt x="18" y="71"/>
                  </a:lnTo>
                  <a:lnTo>
                    <a:pt x="18" y="88"/>
                  </a:lnTo>
                  <a:lnTo>
                    <a:pt x="0" y="100"/>
                  </a:lnTo>
                  <a:lnTo>
                    <a:pt x="5" y="117"/>
                  </a:lnTo>
                  <a:lnTo>
                    <a:pt x="18" y="136"/>
                  </a:lnTo>
                  <a:lnTo>
                    <a:pt x="35" y="146"/>
                  </a:lnTo>
                  <a:lnTo>
                    <a:pt x="55" y="146"/>
                  </a:lnTo>
                  <a:lnTo>
                    <a:pt x="72" y="159"/>
                  </a:lnTo>
                  <a:lnTo>
                    <a:pt x="91" y="171"/>
                  </a:lnTo>
                  <a:lnTo>
                    <a:pt x="108" y="171"/>
                  </a:lnTo>
                  <a:lnTo>
                    <a:pt x="126" y="171"/>
                  </a:lnTo>
                  <a:lnTo>
                    <a:pt x="145" y="171"/>
                  </a:lnTo>
                  <a:lnTo>
                    <a:pt x="163" y="171"/>
                  </a:lnTo>
                  <a:lnTo>
                    <a:pt x="181" y="159"/>
                  </a:lnTo>
                  <a:lnTo>
                    <a:pt x="187" y="142"/>
                  </a:lnTo>
                  <a:lnTo>
                    <a:pt x="193" y="123"/>
                  </a:lnTo>
                  <a:lnTo>
                    <a:pt x="193" y="100"/>
                  </a:lnTo>
                  <a:lnTo>
                    <a:pt x="193" y="83"/>
                  </a:lnTo>
                  <a:lnTo>
                    <a:pt x="193" y="65"/>
                  </a:lnTo>
                  <a:lnTo>
                    <a:pt x="181" y="48"/>
                  </a:lnTo>
                </a:path>
              </a:pathLst>
            </a:custGeom>
            <a:solidFill>
              <a:srgbClr val="B8B8B8"/>
            </a:solidFill>
            <a:ln w="12700" cap="rnd" cmpd="sng">
              <a:noFill/>
              <a:prstDash val="solid"/>
              <a:round/>
              <a:headEnd type="none" w="med" len="med"/>
              <a:tailEnd type="none" w="med" len="med"/>
            </a:ln>
            <a:effectLst>
              <a:outerShdw blurRad="50800" dist="38100" dir="2700000" algn="tl" rotWithShape="0">
                <a:prstClr val="black">
                  <a:alpha val="40000"/>
                </a:prstClr>
              </a:outerShdw>
            </a:effectLst>
          </p:spPr>
          <p:txBody>
            <a:bodyPr/>
            <a:lstStyle/>
            <a:p>
              <a:endParaRPr lang="en-US" baseline="0">
                <a:latin typeface="Calibri"/>
                <a:cs typeface="Calibri"/>
              </a:endParaRPr>
            </a:p>
          </p:txBody>
        </p:sp>
        <p:sp>
          <p:nvSpPr>
            <p:cNvPr id="443466" name="Freeform 74"/>
            <p:cNvSpPr>
              <a:spLocks/>
            </p:cNvSpPr>
            <p:nvPr/>
          </p:nvSpPr>
          <p:spPr bwMode="auto">
            <a:xfrm>
              <a:off x="7752320" y="3223840"/>
              <a:ext cx="214123" cy="157495"/>
            </a:xfrm>
            <a:custGeom>
              <a:avLst/>
              <a:gdLst/>
              <a:ahLst/>
              <a:cxnLst>
                <a:cxn ang="0">
                  <a:pos x="140" y="48"/>
                </a:cxn>
                <a:cxn ang="0">
                  <a:pos x="122" y="48"/>
                </a:cxn>
                <a:cxn ang="0">
                  <a:pos x="103" y="36"/>
                </a:cxn>
                <a:cxn ang="0">
                  <a:pos x="85" y="23"/>
                </a:cxn>
                <a:cxn ang="0">
                  <a:pos x="67" y="13"/>
                </a:cxn>
                <a:cxn ang="0">
                  <a:pos x="49" y="0"/>
                </a:cxn>
                <a:cxn ang="0">
                  <a:pos x="31" y="0"/>
                </a:cxn>
                <a:cxn ang="0">
                  <a:pos x="25" y="19"/>
                </a:cxn>
                <a:cxn ang="0">
                  <a:pos x="18" y="36"/>
                </a:cxn>
                <a:cxn ang="0">
                  <a:pos x="18" y="53"/>
                </a:cxn>
                <a:cxn ang="0">
                  <a:pos x="0" y="65"/>
                </a:cxn>
                <a:cxn ang="0">
                  <a:pos x="0" y="82"/>
                </a:cxn>
                <a:cxn ang="0">
                  <a:pos x="18" y="94"/>
                </a:cxn>
                <a:cxn ang="0">
                  <a:pos x="37" y="94"/>
                </a:cxn>
                <a:cxn ang="0">
                  <a:pos x="55" y="101"/>
                </a:cxn>
                <a:cxn ang="0">
                  <a:pos x="73" y="107"/>
                </a:cxn>
                <a:cxn ang="0">
                  <a:pos x="91" y="107"/>
                </a:cxn>
                <a:cxn ang="0">
                  <a:pos x="109" y="107"/>
                </a:cxn>
                <a:cxn ang="0">
                  <a:pos x="128" y="107"/>
                </a:cxn>
                <a:cxn ang="0">
                  <a:pos x="146" y="94"/>
                </a:cxn>
                <a:cxn ang="0">
                  <a:pos x="152" y="77"/>
                </a:cxn>
                <a:cxn ang="0">
                  <a:pos x="152" y="59"/>
                </a:cxn>
              </a:cxnLst>
              <a:rect l="0" t="0" r="r" b="b"/>
              <a:pathLst>
                <a:path w="153" h="108">
                  <a:moveTo>
                    <a:pt x="140" y="48"/>
                  </a:moveTo>
                  <a:lnTo>
                    <a:pt x="122" y="48"/>
                  </a:lnTo>
                  <a:lnTo>
                    <a:pt x="103" y="36"/>
                  </a:lnTo>
                  <a:lnTo>
                    <a:pt x="85" y="23"/>
                  </a:lnTo>
                  <a:lnTo>
                    <a:pt x="67" y="13"/>
                  </a:lnTo>
                  <a:lnTo>
                    <a:pt x="49" y="0"/>
                  </a:lnTo>
                  <a:lnTo>
                    <a:pt x="31" y="0"/>
                  </a:lnTo>
                  <a:lnTo>
                    <a:pt x="25" y="19"/>
                  </a:lnTo>
                  <a:lnTo>
                    <a:pt x="18" y="36"/>
                  </a:lnTo>
                  <a:lnTo>
                    <a:pt x="18" y="53"/>
                  </a:lnTo>
                  <a:lnTo>
                    <a:pt x="0" y="65"/>
                  </a:lnTo>
                  <a:lnTo>
                    <a:pt x="0" y="82"/>
                  </a:lnTo>
                  <a:lnTo>
                    <a:pt x="18" y="94"/>
                  </a:lnTo>
                  <a:lnTo>
                    <a:pt x="37" y="94"/>
                  </a:lnTo>
                  <a:lnTo>
                    <a:pt x="55" y="101"/>
                  </a:lnTo>
                  <a:lnTo>
                    <a:pt x="73" y="107"/>
                  </a:lnTo>
                  <a:lnTo>
                    <a:pt x="91" y="107"/>
                  </a:lnTo>
                  <a:lnTo>
                    <a:pt x="109" y="107"/>
                  </a:lnTo>
                  <a:lnTo>
                    <a:pt x="128" y="107"/>
                  </a:lnTo>
                  <a:lnTo>
                    <a:pt x="146" y="94"/>
                  </a:lnTo>
                  <a:lnTo>
                    <a:pt x="152" y="77"/>
                  </a:lnTo>
                  <a:lnTo>
                    <a:pt x="152" y="59"/>
                  </a:lnTo>
                </a:path>
              </a:pathLst>
            </a:custGeom>
            <a:solidFill>
              <a:schemeClr val="bg2"/>
            </a:solidFill>
            <a:ln w="12700" cap="rnd" cmpd="sng">
              <a:noFill/>
              <a:prstDash val="solid"/>
              <a:round/>
              <a:headEnd type="none" w="med" len="med"/>
              <a:tailEnd type="none" w="med" len="med"/>
            </a:ln>
            <a:effectLst>
              <a:outerShdw blurRad="50800" dist="38100" dir="2700000" algn="tl" rotWithShape="0">
                <a:prstClr val="black">
                  <a:alpha val="40000"/>
                </a:prstClr>
              </a:outerShdw>
            </a:effectLst>
          </p:spPr>
          <p:txBody>
            <a:bodyPr/>
            <a:lstStyle/>
            <a:p>
              <a:endParaRPr lang="en-US" baseline="0">
                <a:latin typeface="Calibri"/>
                <a:cs typeface="Calibri"/>
              </a:endParaRPr>
            </a:p>
          </p:txBody>
        </p:sp>
        <p:sp>
          <p:nvSpPr>
            <p:cNvPr id="443467" name="Freeform 75"/>
            <p:cNvSpPr>
              <a:spLocks/>
            </p:cNvSpPr>
            <p:nvPr/>
          </p:nvSpPr>
          <p:spPr bwMode="auto">
            <a:xfrm>
              <a:off x="7803639" y="3259232"/>
              <a:ext cx="77863" cy="86711"/>
            </a:xfrm>
            <a:custGeom>
              <a:avLst/>
              <a:gdLst/>
              <a:ahLst/>
              <a:cxnLst>
                <a:cxn ang="0">
                  <a:pos x="54" y="29"/>
                </a:cxn>
                <a:cxn ang="0">
                  <a:pos x="36" y="12"/>
                </a:cxn>
                <a:cxn ang="0">
                  <a:pos x="18" y="0"/>
                </a:cxn>
                <a:cxn ang="0">
                  <a:pos x="0" y="0"/>
                </a:cxn>
                <a:cxn ang="0">
                  <a:pos x="0" y="18"/>
                </a:cxn>
                <a:cxn ang="0">
                  <a:pos x="0" y="35"/>
                </a:cxn>
                <a:cxn ang="0">
                  <a:pos x="12" y="52"/>
                </a:cxn>
                <a:cxn ang="0">
                  <a:pos x="30" y="58"/>
                </a:cxn>
                <a:cxn ang="0">
                  <a:pos x="48" y="58"/>
                </a:cxn>
                <a:cxn ang="0">
                  <a:pos x="54" y="41"/>
                </a:cxn>
              </a:cxnLst>
              <a:rect l="0" t="0" r="r" b="b"/>
              <a:pathLst>
                <a:path w="55" h="59">
                  <a:moveTo>
                    <a:pt x="54" y="29"/>
                  </a:moveTo>
                  <a:lnTo>
                    <a:pt x="36" y="12"/>
                  </a:lnTo>
                  <a:lnTo>
                    <a:pt x="18" y="0"/>
                  </a:lnTo>
                  <a:lnTo>
                    <a:pt x="0" y="0"/>
                  </a:lnTo>
                  <a:lnTo>
                    <a:pt x="0" y="18"/>
                  </a:lnTo>
                  <a:lnTo>
                    <a:pt x="0" y="35"/>
                  </a:lnTo>
                  <a:lnTo>
                    <a:pt x="12" y="52"/>
                  </a:lnTo>
                  <a:lnTo>
                    <a:pt x="30" y="58"/>
                  </a:lnTo>
                  <a:lnTo>
                    <a:pt x="48" y="58"/>
                  </a:lnTo>
                  <a:lnTo>
                    <a:pt x="54" y="41"/>
                  </a:lnTo>
                </a:path>
              </a:pathLst>
            </a:custGeom>
            <a:solidFill>
              <a:srgbClr val="676767"/>
            </a:solidFill>
            <a:ln w="12700" cap="rnd" cmpd="sng">
              <a:noFill/>
              <a:prstDash val="solid"/>
              <a:round/>
              <a:headEnd type="none" w="med" len="med"/>
              <a:tailEnd type="none" w="med" len="med"/>
            </a:ln>
            <a:effectLst>
              <a:outerShdw blurRad="50800" dist="38100" dir="2700000" algn="tl" rotWithShape="0">
                <a:prstClr val="black">
                  <a:alpha val="40000"/>
                </a:prstClr>
              </a:outerShdw>
            </a:effectLst>
          </p:spPr>
          <p:txBody>
            <a:bodyPr/>
            <a:lstStyle/>
            <a:p>
              <a:endParaRPr lang="en-US" baseline="0">
                <a:latin typeface="Calibri"/>
                <a:cs typeface="Calibri"/>
              </a:endParaRPr>
            </a:p>
          </p:txBody>
        </p:sp>
        <p:sp>
          <p:nvSpPr>
            <p:cNvPr id="118" name="Right Arrow 117"/>
            <p:cNvSpPr/>
            <p:nvPr/>
          </p:nvSpPr>
          <p:spPr bwMode="auto">
            <a:xfrm>
              <a:off x="6596380" y="3143248"/>
              <a:ext cx="333074" cy="441034"/>
            </a:xfrm>
            <a:prstGeom prst="rightArrow">
              <a:avLst/>
            </a:prstGeom>
            <a:solidFill>
              <a:schemeClr val="tx1">
                <a:lumMod val="65000"/>
                <a:lumOff val="35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30000">
                <a:ln>
                  <a:noFill/>
                </a:ln>
                <a:solidFill>
                  <a:srgbClr val="4D4D4D"/>
                </a:solidFill>
                <a:effectLst/>
                <a:latin typeface="Calibri"/>
                <a:cs typeface="Calibri"/>
              </a:endParaRPr>
            </a:p>
          </p:txBody>
        </p:sp>
      </p:grpSp>
      <p:sp>
        <p:nvSpPr>
          <p:cNvPr id="119" name="Rectangle 118"/>
          <p:cNvSpPr/>
          <p:nvPr/>
        </p:nvSpPr>
        <p:spPr>
          <a:xfrm>
            <a:off x="2214546" y="1928802"/>
            <a:ext cx="2640916" cy="369332"/>
          </a:xfrm>
          <a:prstGeom prst="rect">
            <a:avLst/>
          </a:prstGeom>
        </p:spPr>
        <p:txBody>
          <a:bodyPr wrap="none">
            <a:spAutoFit/>
          </a:bodyPr>
          <a:lstStyle/>
          <a:p>
            <a:r>
              <a:rPr lang="en-GB" sz="1800" baseline="0" dirty="0">
                <a:solidFill>
                  <a:srgbClr val="C00000"/>
                </a:solidFill>
                <a:latin typeface="Calibri"/>
                <a:cs typeface="Calibri"/>
              </a:rPr>
              <a:t>Lines of Response (</a:t>
            </a:r>
            <a:r>
              <a:rPr lang="en-GB" sz="1800" baseline="0" dirty="0" err="1">
                <a:solidFill>
                  <a:srgbClr val="C00000"/>
                </a:solidFill>
                <a:latin typeface="Calibri"/>
                <a:cs typeface="Calibri"/>
              </a:rPr>
              <a:t>LoR’s</a:t>
            </a:r>
            <a:r>
              <a:rPr lang="en-GB" sz="1800" baseline="0" dirty="0">
                <a:solidFill>
                  <a:srgbClr val="C00000"/>
                </a:solidFill>
                <a:latin typeface="Calibri"/>
                <a:cs typeface="Calibri"/>
              </a:rPr>
              <a:t>)</a:t>
            </a:r>
            <a:endParaRPr lang="en-US" sz="1800" dirty="0">
              <a:latin typeface="Calibri"/>
              <a:cs typeface="Calibri"/>
            </a:endParaRPr>
          </a:p>
        </p:txBody>
      </p:sp>
      <p:sp>
        <p:nvSpPr>
          <p:cNvPr id="5" name="Slide Number Placeholder 4">
            <a:extLst>
              <a:ext uri="{FF2B5EF4-FFF2-40B4-BE49-F238E27FC236}">
                <a16:creationId xmlns:a16="http://schemas.microsoft.com/office/drawing/2014/main" id="{9CA21467-AF24-F649-A739-01B9C8CE923F}"/>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51</a:t>
            </a:fld>
            <a:endParaRPr lang="en-US"/>
          </a:p>
        </p:txBody>
      </p:sp>
    </p:spTree>
    <p:extLst>
      <p:ext uri="{BB962C8B-B14F-4D97-AF65-F5344CB8AC3E}">
        <p14:creationId xmlns:p14="http://schemas.microsoft.com/office/powerpoint/2010/main" val="2507431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43431"/>
                                        </p:tgtEl>
                                        <p:attrNameLst>
                                          <p:attrName>style.visibility</p:attrName>
                                        </p:attrNameLst>
                                      </p:cBhvr>
                                      <p:to>
                                        <p:strVal val="visible"/>
                                      </p:to>
                                    </p:set>
                                    <p:animEffect transition="in" filter="fade">
                                      <p:cBhvr>
                                        <p:cTn id="11" dur="500"/>
                                        <p:tgtEl>
                                          <p:spTgt spid="44343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9"/>
                                        </p:tgtEl>
                                        <p:attrNameLst>
                                          <p:attrName>style.visibility</p:attrName>
                                        </p:attrNameLst>
                                      </p:cBhvr>
                                      <p:to>
                                        <p:strVal val="visible"/>
                                      </p:to>
                                    </p:set>
                                    <p:animEffect transition="in" filter="fade">
                                      <p:cBhvr>
                                        <p:cTn id="15" dur="500"/>
                                        <p:tgtEl>
                                          <p:spTgt spid="1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1"/>
                                        </p:tgtEl>
                                        <p:attrNameLst>
                                          <p:attrName>style.visibility</p:attrName>
                                        </p:attrNameLst>
                                      </p:cBhvr>
                                      <p:to>
                                        <p:strVal val="visible"/>
                                      </p:to>
                                    </p:set>
                                    <p:animEffect transition="in" filter="fade">
                                      <p:cBhvr>
                                        <p:cTn id="20" dur="500"/>
                                        <p:tgtEl>
                                          <p:spTgt spid="12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2"/>
                                        </p:tgtEl>
                                        <p:attrNameLst>
                                          <p:attrName>style.visibility</p:attrName>
                                        </p:attrNameLst>
                                      </p:cBhvr>
                                      <p:to>
                                        <p:strVal val="visible"/>
                                      </p:to>
                                    </p:set>
                                    <p:animEffect transition="in" filter="fade">
                                      <p:cBhvr>
                                        <p:cTn id="25"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431" grpId="0"/>
      <p:bldP spid="11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latin typeface="Calibri"/>
                <a:cs typeface="Calibri"/>
              </a:rPr>
              <a:t>FDG – PET</a:t>
            </a:r>
            <a:endParaRPr lang="en-US" dirty="0">
              <a:latin typeface="Calibri"/>
              <a:cs typeface="Calibri"/>
            </a:endParaRPr>
          </a:p>
        </p:txBody>
      </p:sp>
      <p:pic>
        <p:nvPicPr>
          <p:cNvPr id="4" name="Picture 3" descr="PET-MIPS-anim.gif"/>
          <p:cNvPicPr>
            <a:picLocks noChangeAspect="1"/>
          </p:cNvPicPr>
          <p:nvPr/>
        </p:nvPicPr>
        <p:blipFill>
          <a:blip r:embed="rId3"/>
          <a:stretch>
            <a:fillRect/>
          </a:stretch>
        </p:blipFill>
        <p:spPr>
          <a:xfrm>
            <a:off x="2932454" y="1071546"/>
            <a:ext cx="3279091" cy="4951428"/>
          </a:xfrm>
          <a:prstGeom prst="rect">
            <a:avLst/>
          </a:prstGeom>
          <a:effectLst>
            <a:outerShdw blurRad="50800" dist="38100" dir="2700000" algn="tl" rotWithShape="0">
              <a:prstClr val="black">
                <a:alpha val="40000"/>
              </a:prstClr>
            </a:outerShdw>
          </a:effectLst>
        </p:spPr>
      </p:pic>
      <p:sp>
        <p:nvSpPr>
          <p:cNvPr id="5" name="Rectangle 4"/>
          <p:cNvSpPr/>
          <p:nvPr/>
        </p:nvSpPr>
        <p:spPr>
          <a:xfrm rot="5400000">
            <a:off x="5442176" y="4786416"/>
            <a:ext cx="1884350" cy="338554"/>
          </a:xfrm>
          <a:prstGeom prst="rect">
            <a:avLst/>
          </a:prstGeom>
        </p:spPr>
        <p:txBody>
          <a:bodyPr wrap="none">
            <a:spAutoFit/>
          </a:bodyPr>
          <a:lstStyle/>
          <a:p>
            <a:r>
              <a:rPr lang="en-GB" sz="1600" b="0" baseline="0" dirty="0">
                <a:solidFill>
                  <a:schemeClr val="tx1">
                    <a:lumMod val="75000"/>
                    <a:lumOff val="25000"/>
                  </a:schemeClr>
                </a:solidFill>
                <a:latin typeface="Calibri"/>
                <a:cs typeface="Calibri"/>
              </a:rPr>
              <a:t>www.wikipedia.com</a:t>
            </a:r>
            <a:endParaRPr lang="en-US" sz="1600" b="0" dirty="0">
              <a:solidFill>
                <a:schemeClr val="tx1">
                  <a:lumMod val="75000"/>
                  <a:lumOff val="25000"/>
                </a:schemeClr>
              </a:solidFill>
              <a:latin typeface="Calibri"/>
              <a:cs typeface="Calibri"/>
            </a:endParaRPr>
          </a:p>
        </p:txBody>
      </p:sp>
      <p:sp>
        <p:nvSpPr>
          <p:cNvPr id="6" name="Slide Number Placeholder 5">
            <a:extLst>
              <a:ext uri="{FF2B5EF4-FFF2-40B4-BE49-F238E27FC236}">
                <a16:creationId xmlns:a16="http://schemas.microsoft.com/office/drawing/2014/main" id="{67C2535F-48BD-1046-B3A8-6943686EBB7E}"/>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52</a:t>
            </a:fld>
            <a:endParaRPr lang="en-US"/>
          </a:p>
        </p:txBody>
      </p:sp>
    </p:spTree>
    <p:extLst>
      <p:ext uri="{BB962C8B-B14F-4D97-AF65-F5344CB8AC3E}">
        <p14:creationId xmlns:p14="http://schemas.microsoft.com/office/powerpoint/2010/main" val="352250752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latin typeface="Calibri"/>
                <a:cs typeface="Calibri"/>
              </a:rPr>
              <a:t>FDG – PET</a:t>
            </a:r>
            <a:endParaRPr lang="en-US" dirty="0">
              <a:latin typeface="Calibri"/>
              <a:cs typeface="Calibri"/>
            </a:endParaRPr>
          </a:p>
        </p:txBody>
      </p:sp>
      <p:sp>
        <p:nvSpPr>
          <p:cNvPr id="5" name="Rectangle 4"/>
          <p:cNvSpPr/>
          <p:nvPr/>
        </p:nvSpPr>
        <p:spPr>
          <a:xfrm rot="5400000">
            <a:off x="5727928" y="4572102"/>
            <a:ext cx="1884350" cy="338554"/>
          </a:xfrm>
          <a:prstGeom prst="rect">
            <a:avLst/>
          </a:prstGeom>
        </p:spPr>
        <p:txBody>
          <a:bodyPr wrap="none">
            <a:spAutoFit/>
          </a:bodyPr>
          <a:lstStyle/>
          <a:p>
            <a:r>
              <a:rPr lang="en-GB" sz="1600" b="0" baseline="0" dirty="0">
                <a:solidFill>
                  <a:schemeClr val="tx1">
                    <a:lumMod val="75000"/>
                    <a:lumOff val="25000"/>
                  </a:schemeClr>
                </a:solidFill>
                <a:latin typeface="Calibri"/>
                <a:cs typeface="Calibri"/>
              </a:rPr>
              <a:t>www.wikipedia.com</a:t>
            </a:r>
            <a:endParaRPr lang="en-US" sz="1600" b="0" dirty="0">
              <a:solidFill>
                <a:schemeClr val="tx1">
                  <a:lumMod val="75000"/>
                  <a:lumOff val="25000"/>
                </a:schemeClr>
              </a:solidFill>
              <a:latin typeface="Calibri"/>
              <a:cs typeface="Calibri"/>
            </a:endParaRPr>
          </a:p>
        </p:txBody>
      </p:sp>
      <p:pic>
        <p:nvPicPr>
          <p:cNvPr id="179202" name="Picture 2"/>
          <p:cNvPicPr>
            <a:picLocks noChangeAspect="1" noChangeArrowheads="1"/>
          </p:cNvPicPr>
          <p:nvPr/>
        </p:nvPicPr>
        <p:blipFill>
          <a:blip r:embed="rId3"/>
          <a:srcRect/>
          <a:stretch>
            <a:fillRect/>
          </a:stretch>
        </p:blipFill>
        <p:spPr bwMode="auto">
          <a:xfrm>
            <a:off x="2631097" y="1571612"/>
            <a:ext cx="3881805" cy="4214828"/>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BF35B770-F059-4547-A3FE-42F7DE16DE36}"/>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53</a:t>
            </a:fld>
            <a:endParaRPr lang="en-US"/>
          </a:p>
        </p:txBody>
      </p:sp>
    </p:spTree>
    <p:extLst>
      <p:ext uri="{BB962C8B-B14F-4D97-AF65-F5344CB8AC3E}">
        <p14:creationId xmlns:p14="http://schemas.microsoft.com/office/powerpoint/2010/main" val="406654425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4"/>
          <p:cNvSpPr>
            <a:spLocks noGrp="1" noChangeArrowheads="1"/>
          </p:cNvSpPr>
          <p:nvPr>
            <p:ph type="title"/>
          </p:nvPr>
        </p:nvSpPr>
        <p:spPr/>
        <p:txBody>
          <a:bodyPr/>
          <a:lstStyle/>
          <a:p>
            <a:pPr eaLnBrk="1" hangingPunct="1"/>
            <a:r>
              <a:rPr lang="en-US" dirty="0">
                <a:latin typeface="Calibri"/>
                <a:cs typeface="Calibri"/>
              </a:rPr>
              <a:t>PET – CT</a:t>
            </a:r>
          </a:p>
        </p:txBody>
      </p:sp>
      <p:pic>
        <p:nvPicPr>
          <p:cNvPr id="128003" name="Picture 5"/>
          <p:cNvPicPr>
            <a:picLocks noChangeAspect="1" noChangeArrowheads="1"/>
          </p:cNvPicPr>
          <p:nvPr/>
        </p:nvPicPr>
        <p:blipFill>
          <a:blip r:embed="rId3"/>
          <a:srcRect r="10506"/>
          <a:stretch>
            <a:fillRect/>
          </a:stretch>
        </p:blipFill>
        <p:spPr bwMode="auto">
          <a:xfrm>
            <a:off x="468313" y="1844675"/>
            <a:ext cx="5219700" cy="3360738"/>
          </a:xfrm>
          <a:prstGeom prst="rect">
            <a:avLst/>
          </a:prstGeom>
          <a:noFill/>
          <a:ln w="9525">
            <a:noFill/>
            <a:miter lim="800000"/>
            <a:headEnd/>
            <a:tailEnd/>
          </a:ln>
        </p:spPr>
      </p:pic>
      <p:pic>
        <p:nvPicPr>
          <p:cNvPr id="128004" name="Picture 7"/>
          <p:cNvPicPr>
            <a:picLocks noChangeAspect="1" noChangeArrowheads="1"/>
          </p:cNvPicPr>
          <p:nvPr/>
        </p:nvPicPr>
        <p:blipFill>
          <a:blip r:embed="rId4"/>
          <a:srcRect/>
          <a:stretch>
            <a:fillRect/>
          </a:stretch>
        </p:blipFill>
        <p:spPr bwMode="auto">
          <a:xfrm>
            <a:off x="5867400" y="1125538"/>
            <a:ext cx="2719388" cy="5019675"/>
          </a:xfrm>
          <a:prstGeom prst="rect">
            <a:avLst/>
          </a:prstGeom>
          <a:noFill/>
          <a:ln w="9525">
            <a:noFill/>
            <a:miter lim="800000"/>
            <a:headEnd/>
            <a:tailEnd/>
          </a:ln>
        </p:spPr>
      </p:pic>
      <p:sp>
        <p:nvSpPr>
          <p:cNvPr id="128005" name="Text Box 8"/>
          <p:cNvSpPr txBox="1">
            <a:spLocks noChangeArrowheads="1"/>
          </p:cNvSpPr>
          <p:nvPr/>
        </p:nvSpPr>
        <p:spPr bwMode="auto">
          <a:xfrm>
            <a:off x="4090988" y="6292850"/>
            <a:ext cx="5053012" cy="304800"/>
          </a:xfrm>
          <a:prstGeom prst="rect">
            <a:avLst/>
          </a:prstGeom>
          <a:noFill/>
          <a:ln w="9525">
            <a:noFill/>
            <a:miter lim="800000"/>
            <a:headEnd/>
            <a:tailEnd/>
          </a:ln>
        </p:spPr>
        <p:txBody>
          <a:bodyPr wrap="none">
            <a:spAutoFit/>
          </a:bodyPr>
          <a:lstStyle/>
          <a:p>
            <a:r>
              <a:rPr lang="en-US" sz="1400" b="0" baseline="0">
                <a:latin typeface="Calibri"/>
                <a:cs typeface="Calibri"/>
              </a:rPr>
              <a:t>From Kalender WA, Computed Tomography, ISBN 3-89578-216-5</a:t>
            </a:r>
          </a:p>
        </p:txBody>
      </p:sp>
      <p:sp>
        <p:nvSpPr>
          <p:cNvPr id="128006" name="Rectangle 9"/>
          <p:cNvSpPr>
            <a:spLocks noChangeArrowheads="1"/>
          </p:cNvSpPr>
          <p:nvPr/>
        </p:nvSpPr>
        <p:spPr bwMode="auto">
          <a:xfrm>
            <a:off x="5003800" y="1125538"/>
            <a:ext cx="2087563" cy="503237"/>
          </a:xfrm>
          <a:prstGeom prst="rect">
            <a:avLst/>
          </a:prstGeom>
          <a:noFill/>
          <a:ln w="19050">
            <a:noFill/>
            <a:miter lim="800000"/>
            <a:headEnd/>
            <a:tailEnd/>
          </a:ln>
        </p:spPr>
        <p:txBody>
          <a:bodyPr wrap="none"/>
          <a:lstStyle/>
          <a:p>
            <a:pPr marL="342900" indent="-342900" algn="ctr" eaLnBrk="0" hangingPunct="0"/>
            <a:r>
              <a:rPr lang="en-US" baseline="0">
                <a:solidFill>
                  <a:schemeClr val="bg1"/>
                </a:solidFill>
                <a:latin typeface="Calibri"/>
                <a:cs typeface="Calibri"/>
                <a:sym typeface="Symbol" pitchFamily="18" charset="2"/>
              </a:rPr>
              <a:t>CT</a:t>
            </a:r>
          </a:p>
        </p:txBody>
      </p:sp>
      <p:sp>
        <p:nvSpPr>
          <p:cNvPr id="128007" name="Rectangle 10"/>
          <p:cNvSpPr>
            <a:spLocks noChangeArrowheads="1"/>
          </p:cNvSpPr>
          <p:nvPr/>
        </p:nvSpPr>
        <p:spPr bwMode="auto">
          <a:xfrm>
            <a:off x="5076825" y="2852738"/>
            <a:ext cx="2087563" cy="503237"/>
          </a:xfrm>
          <a:prstGeom prst="rect">
            <a:avLst/>
          </a:prstGeom>
          <a:noFill/>
          <a:ln w="19050">
            <a:noFill/>
            <a:miter lim="800000"/>
            <a:headEnd/>
            <a:tailEnd/>
          </a:ln>
        </p:spPr>
        <p:txBody>
          <a:bodyPr wrap="none"/>
          <a:lstStyle/>
          <a:p>
            <a:pPr marL="342900" indent="-342900" algn="ctr" eaLnBrk="0" hangingPunct="0"/>
            <a:r>
              <a:rPr lang="en-US" baseline="0">
                <a:solidFill>
                  <a:schemeClr val="bg1"/>
                </a:solidFill>
                <a:latin typeface="Calibri"/>
                <a:cs typeface="Calibri"/>
                <a:sym typeface="Symbol" pitchFamily="18" charset="2"/>
              </a:rPr>
              <a:t>PET</a:t>
            </a:r>
          </a:p>
        </p:txBody>
      </p:sp>
      <p:sp>
        <p:nvSpPr>
          <p:cNvPr id="128008" name="Rectangle 11"/>
          <p:cNvSpPr>
            <a:spLocks noChangeArrowheads="1"/>
          </p:cNvSpPr>
          <p:nvPr/>
        </p:nvSpPr>
        <p:spPr bwMode="auto">
          <a:xfrm>
            <a:off x="5219700" y="4581525"/>
            <a:ext cx="2087563" cy="503238"/>
          </a:xfrm>
          <a:prstGeom prst="rect">
            <a:avLst/>
          </a:prstGeom>
          <a:noFill/>
          <a:ln w="19050">
            <a:noFill/>
            <a:miter lim="800000"/>
            <a:headEnd/>
            <a:tailEnd/>
          </a:ln>
        </p:spPr>
        <p:txBody>
          <a:bodyPr wrap="none"/>
          <a:lstStyle/>
          <a:p>
            <a:pPr marL="342900" indent="-342900" algn="ctr" eaLnBrk="0" hangingPunct="0"/>
            <a:r>
              <a:rPr lang="en-US" baseline="0">
                <a:solidFill>
                  <a:schemeClr val="bg1"/>
                </a:solidFill>
                <a:latin typeface="Calibri"/>
                <a:cs typeface="Calibri"/>
                <a:sym typeface="Symbol" pitchFamily="18" charset="2"/>
              </a:rPr>
              <a:t>Fusion</a:t>
            </a:r>
          </a:p>
        </p:txBody>
      </p:sp>
      <p:sp>
        <p:nvSpPr>
          <p:cNvPr id="3" name="Slide Number Placeholder 2">
            <a:extLst>
              <a:ext uri="{FF2B5EF4-FFF2-40B4-BE49-F238E27FC236}">
                <a16:creationId xmlns:a16="http://schemas.microsoft.com/office/drawing/2014/main" id="{DF8E5D82-109A-8840-8150-8C69199B4EBF}"/>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54</a:t>
            </a:fld>
            <a:endParaRPr lang="en-US"/>
          </a:p>
        </p:txBody>
      </p:sp>
    </p:spTree>
    <p:extLst>
      <p:ext uri="{BB962C8B-B14F-4D97-AF65-F5344CB8AC3E}">
        <p14:creationId xmlns:p14="http://schemas.microsoft.com/office/powerpoint/2010/main" val="271452593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latin typeface="Calibri"/>
                <a:cs typeface="Calibri"/>
              </a:rPr>
              <a:t>Biomedical Imaging</a:t>
            </a:r>
            <a:endParaRPr lang="en-US" dirty="0">
              <a:latin typeface="Calibri"/>
              <a:cs typeface="Calibri"/>
            </a:endParaRPr>
          </a:p>
        </p:txBody>
      </p:sp>
      <p:pic>
        <p:nvPicPr>
          <p:cNvPr id="4" name="Picture 4"/>
          <p:cNvPicPr>
            <a:picLocks noChangeArrowheads="1"/>
          </p:cNvPicPr>
          <p:nvPr/>
        </p:nvPicPr>
        <p:blipFill>
          <a:blip r:embed="rId3">
            <a:grayscl/>
          </a:blip>
          <a:srcRect t="7500" b="43749"/>
          <a:stretch>
            <a:fillRect/>
          </a:stretch>
        </p:blipFill>
        <p:spPr bwMode="auto">
          <a:xfrm>
            <a:off x="1142976" y="1388902"/>
            <a:ext cx="6429375" cy="1857388"/>
          </a:xfrm>
          <a:prstGeom prst="rect">
            <a:avLst/>
          </a:prstGeom>
          <a:noFill/>
          <a:ln w="12700">
            <a:noFill/>
            <a:miter lim="800000"/>
            <a:headEnd/>
            <a:tailEnd/>
          </a:ln>
        </p:spPr>
      </p:pic>
      <p:sp>
        <p:nvSpPr>
          <p:cNvPr id="12" name="Text Box 10"/>
          <p:cNvSpPr txBox="1">
            <a:spLocks noChangeArrowheads="1"/>
          </p:cNvSpPr>
          <p:nvPr/>
        </p:nvSpPr>
        <p:spPr bwMode="auto">
          <a:xfrm>
            <a:off x="2786050" y="4286256"/>
            <a:ext cx="3616342" cy="400110"/>
          </a:xfrm>
          <a:prstGeom prst="rect">
            <a:avLst/>
          </a:prstGeom>
          <a:noFill/>
          <a:ln w="9525">
            <a:noFill/>
            <a:miter lim="800000"/>
            <a:headEnd/>
            <a:tailEnd/>
          </a:ln>
          <a:effectLst>
            <a:outerShdw dist="28398" dir="3806097" algn="ctr" rotWithShape="0">
              <a:schemeClr val="bg1"/>
            </a:outerShdw>
          </a:effectLst>
        </p:spPr>
        <p:txBody>
          <a:bodyPr wrap="square">
            <a:spAutoFit/>
          </a:bodyPr>
          <a:lstStyle/>
          <a:p>
            <a:pPr algn="ctr">
              <a:spcBef>
                <a:spcPct val="50000"/>
              </a:spcBef>
              <a:defRPr/>
            </a:pPr>
            <a:r>
              <a:rPr lang="en-US" baseline="0" dirty="0">
                <a:latin typeface="Calibri"/>
                <a:cs typeface="Calibri"/>
              </a:rPr>
              <a:t>Magnetic Resonance Imaging</a:t>
            </a:r>
          </a:p>
        </p:txBody>
      </p:sp>
      <p:sp>
        <p:nvSpPr>
          <p:cNvPr id="20" name="Rectangle 41"/>
          <p:cNvSpPr>
            <a:spLocks noChangeArrowheads="1"/>
          </p:cNvSpPr>
          <p:nvPr/>
        </p:nvSpPr>
        <p:spPr bwMode="auto">
          <a:xfrm flipV="1">
            <a:off x="6072198" y="1246026"/>
            <a:ext cx="571504" cy="785818"/>
          </a:xfrm>
          <a:prstGeom prst="rect">
            <a:avLst/>
          </a:prstGeom>
          <a:solidFill>
            <a:srgbClr val="92D050">
              <a:alpha val="79999"/>
            </a:srgbClr>
          </a:solidFill>
          <a:ln w="9525">
            <a:noFill/>
            <a:miter lim="800000"/>
            <a:headEnd/>
            <a:tailEnd/>
          </a:ln>
        </p:spPr>
        <p:txBody>
          <a:bodyPr rot="10800000" wrap="none" anchor="ctr"/>
          <a:lstStyle/>
          <a:p>
            <a:pPr algn="ctr"/>
            <a:endParaRPr lang="en-US" sz="1800" b="0" baseline="0">
              <a:latin typeface="Calibri"/>
              <a:cs typeface="Calibri"/>
            </a:endParaRPr>
          </a:p>
        </p:txBody>
      </p:sp>
      <p:pic>
        <p:nvPicPr>
          <p:cNvPr id="9" name="Picture 44" descr="mdeft_"/>
          <p:cNvPicPr>
            <a:picLocks noChangeArrowheads="1"/>
          </p:cNvPicPr>
          <p:nvPr/>
        </p:nvPicPr>
        <p:blipFill>
          <a:blip r:embed="rId4">
            <a:clrChange>
              <a:clrFrom>
                <a:srgbClr val="000000"/>
              </a:clrFrom>
              <a:clrTo>
                <a:srgbClr val="000000">
                  <a:alpha val="0"/>
                </a:srgbClr>
              </a:clrTo>
            </a:clrChange>
            <a:lum bright="23000" contrast="21000"/>
          </a:blip>
          <a:srcRect/>
          <a:stretch>
            <a:fillRect/>
          </a:stretch>
        </p:blipFill>
        <p:spPr bwMode="auto">
          <a:xfrm>
            <a:off x="3701256" y="4629396"/>
            <a:ext cx="1728000" cy="1800000"/>
          </a:xfrm>
          <a:prstGeom prst="rect">
            <a:avLst/>
          </a:prstGeom>
          <a:solidFill>
            <a:schemeClr val="tx1"/>
          </a:solidFill>
          <a:effectLst>
            <a:outerShdw blurRad="50800" dist="38100" dir="2700000" algn="tl" rotWithShape="0">
              <a:prstClr val="black">
                <a:alpha val="40000"/>
              </a:prstClr>
            </a:outerShdw>
          </a:effectLst>
        </p:spPr>
      </p:pic>
      <p:grpSp>
        <p:nvGrpSpPr>
          <p:cNvPr id="8" name="Group 7"/>
          <p:cNvGrpSpPr/>
          <p:nvPr/>
        </p:nvGrpSpPr>
        <p:grpSpPr>
          <a:xfrm>
            <a:off x="3143240" y="1246026"/>
            <a:ext cx="2857520" cy="785818"/>
            <a:chOff x="3143240" y="928670"/>
            <a:chExt cx="2857520" cy="785818"/>
          </a:xfrm>
        </p:grpSpPr>
        <p:sp>
          <p:nvSpPr>
            <p:cNvPr id="10" name="Rectangle 9"/>
            <p:cNvSpPr/>
            <p:nvPr/>
          </p:nvSpPr>
          <p:spPr bwMode="auto">
            <a:xfrm>
              <a:off x="3143240" y="928670"/>
              <a:ext cx="1357322" cy="785818"/>
            </a:xfrm>
            <a:prstGeom prst="rect">
              <a:avLst/>
            </a:prstGeom>
            <a:gradFill flip="none" rotWithShape="1">
              <a:gsLst>
                <a:gs pos="0">
                  <a:srgbClr val="C00000">
                    <a:alpha val="0"/>
                  </a:srgbClr>
                </a:gs>
                <a:gs pos="10000">
                  <a:srgbClr val="C00000"/>
                </a:gs>
                <a:gs pos="88000">
                  <a:srgbClr val="C00000"/>
                </a:gs>
                <a:gs pos="100000">
                  <a:srgbClr val="C00000">
                    <a:alpha val="0"/>
                  </a:srgbClr>
                </a:gs>
              </a:gsLst>
              <a:lin ang="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30000" dirty="0">
                <a:ln>
                  <a:noFill/>
                </a:ln>
                <a:solidFill>
                  <a:srgbClr val="4D4D4D"/>
                </a:solidFill>
                <a:effectLst/>
                <a:latin typeface="Calibri"/>
                <a:cs typeface="Calibri"/>
              </a:endParaRPr>
            </a:p>
          </p:txBody>
        </p:sp>
        <p:sp>
          <p:nvSpPr>
            <p:cNvPr id="11" name="Rectangle 10"/>
            <p:cNvSpPr/>
            <p:nvPr/>
          </p:nvSpPr>
          <p:spPr bwMode="auto">
            <a:xfrm>
              <a:off x="4429124" y="928670"/>
              <a:ext cx="1571636" cy="785818"/>
            </a:xfrm>
            <a:prstGeom prst="rect">
              <a:avLst/>
            </a:prstGeom>
            <a:gradFill flip="none" rotWithShape="1">
              <a:gsLst>
                <a:gs pos="0">
                  <a:srgbClr val="C00000">
                    <a:alpha val="0"/>
                  </a:srgbClr>
                </a:gs>
                <a:gs pos="10000">
                  <a:srgbClr val="C00000"/>
                </a:gs>
                <a:gs pos="88000">
                  <a:srgbClr val="C00000"/>
                </a:gs>
                <a:gs pos="100000">
                  <a:srgbClr val="C00000">
                    <a:alpha val="0"/>
                  </a:srgbClr>
                </a:gs>
              </a:gsLst>
              <a:lin ang="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30000">
                <a:ln>
                  <a:noFill/>
                </a:ln>
                <a:solidFill>
                  <a:srgbClr val="4D4D4D"/>
                </a:solidFill>
                <a:effectLst/>
                <a:latin typeface="Calibri"/>
                <a:cs typeface="Calibri"/>
              </a:endParaRPr>
            </a:p>
          </p:txBody>
        </p:sp>
        <p:sp>
          <p:nvSpPr>
            <p:cNvPr id="13" name="TextBox 12"/>
            <p:cNvSpPr txBox="1"/>
            <p:nvPr/>
          </p:nvSpPr>
          <p:spPr>
            <a:xfrm>
              <a:off x="3313010" y="1142984"/>
              <a:ext cx="2500330" cy="400110"/>
            </a:xfrm>
            <a:prstGeom prst="rect">
              <a:avLst/>
            </a:prstGeom>
            <a:noFill/>
          </p:spPr>
          <p:txBody>
            <a:bodyPr wrap="square" rtlCol="0">
              <a:spAutoFit/>
            </a:bodyPr>
            <a:lstStyle/>
            <a:p>
              <a:r>
                <a:rPr lang="de-CH" baseline="0" dirty="0">
                  <a:solidFill>
                    <a:schemeClr val="bg1"/>
                  </a:solidFill>
                  <a:effectLst>
                    <a:outerShdw blurRad="38100" dist="38100" dir="2700000" algn="tl">
                      <a:srgbClr val="000000">
                        <a:alpha val="43137"/>
                      </a:srgbClr>
                    </a:outerShdw>
                  </a:effectLst>
                  <a:latin typeface="Calibri"/>
                  <a:cs typeface="Calibri"/>
                </a:rPr>
                <a:t>Radiation absorption</a:t>
              </a:r>
              <a:endParaRPr lang="en-US" baseline="0" dirty="0">
                <a:solidFill>
                  <a:schemeClr val="bg1"/>
                </a:solidFill>
                <a:effectLst>
                  <a:outerShdw blurRad="38100" dist="38100" dir="2700000" algn="tl">
                    <a:srgbClr val="000000">
                      <a:alpha val="43137"/>
                    </a:srgbClr>
                  </a:outerShdw>
                </a:effectLst>
                <a:latin typeface="Calibri"/>
                <a:cs typeface="Calibri"/>
              </a:endParaRPr>
            </a:p>
          </p:txBody>
        </p:sp>
      </p:grpSp>
      <p:sp>
        <p:nvSpPr>
          <p:cNvPr id="5" name="Slide Number Placeholder 4">
            <a:extLst>
              <a:ext uri="{FF2B5EF4-FFF2-40B4-BE49-F238E27FC236}">
                <a16:creationId xmlns:a16="http://schemas.microsoft.com/office/drawing/2014/main" id="{F62A81FE-E017-7043-8FD4-75BF0C5C9365}"/>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55</a:t>
            </a:fld>
            <a:endParaRPr lang="en-US"/>
          </a:p>
        </p:txBody>
      </p:sp>
    </p:spTree>
    <p:extLst>
      <p:ext uri="{BB962C8B-B14F-4D97-AF65-F5344CB8AC3E}">
        <p14:creationId xmlns:p14="http://schemas.microsoft.com/office/powerpoint/2010/main" val="5960815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2.5E-6 4.07407E-6 L -0.36076 4.07407E-6 " pathEditMode="relative" rAng="0" ptsTypes="AA">
                                      <p:cBhvr>
                                        <p:cTn id="6" dur="2000" fill="hold"/>
                                        <p:tgtEl>
                                          <p:spTgt spid="20"/>
                                        </p:tgtEl>
                                        <p:attrNameLst>
                                          <p:attrName>ppt_x</p:attrName>
                                          <p:attrName>ppt_y</p:attrName>
                                        </p:attrNameLst>
                                      </p:cBhvr>
                                      <p:rCtr x="-180" y="0"/>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par>
                          <p:cTn id="15" fill="hold">
                            <p:stCondLst>
                              <p:cond delay="500"/>
                            </p:stCondLst>
                            <p:childTnLst>
                              <p:par>
                                <p:cTn id="16" presetID="6" presetClass="emph" presetSubtype="0" fill="hold" nodeType="afterEffect">
                                  <p:stCondLst>
                                    <p:cond delay="0"/>
                                  </p:stCondLst>
                                  <p:childTnLst>
                                    <p:animScale>
                                      <p:cBhvr>
                                        <p:cTn id="17" dur="500" fill="hold"/>
                                        <p:tgtEl>
                                          <p:spTgt spid="9"/>
                                        </p:tgtEl>
                                      </p:cBhvr>
                                      <p:by x="150000" y="150000"/>
                                    </p:animScale>
                                  </p:childTnLst>
                                </p:cTn>
                              </p:par>
                              <p:par>
                                <p:cTn id="18" presetID="64" presetClass="path" presetSubtype="0" accel="50000" decel="50000" fill="hold" nodeType="withEffect">
                                  <p:stCondLst>
                                    <p:cond delay="0"/>
                                  </p:stCondLst>
                                  <p:childTnLst>
                                    <p:animMotion origin="layout" path="M -1.94444E-6 0 L -1.94444E-6 -0.08565 " pathEditMode="relative" rAng="0" ptsTypes="AA">
                                      <p:cBhvr>
                                        <p:cTn id="19" dur="500" fill="hold"/>
                                        <p:tgtEl>
                                          <p:spTgt spid="9"/>
                                        </p:tgtEl>
                                        <p:attrNameLst>
                                          <p:attrName>ppt_x</p:attrName>
                                          <p:attrName>ppt_y</p:attrName>
                                        </p:attrNameLst>
                                      </p:cBhvr>
                                      <p:rCtr x="0" y="-43"/>
                                    </p:animMotion>
                                  </p:childTnLst>
                                </p:cTn>
                              </p:par>
                              <p:par>
                                <p:cTn id="20" presetID="10" presetClass="exit" presetSubtype="0" fill="hold" grpId="0" nodeType="withEffect">
                                  <p:stCondLst>
                                    <p:cond delay="0"/>
                                  </p:stCondLst>
                                  <p:childTnLst>
                                    <p:animEffect transition="out" filter="fad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2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9"/>
          <p:cNvSpPr>
            <a:spLocks noGrp="1" noChangeArrowheads="1"/>
          </p:cNvSpPr>
          <p:nvPr>
            <p:ph type="title"/>
          </p:nvPr>
        </p:nvSpPr>
        <p:spPr/>
        <p:txBody>
          <a:bodyPr/>
          <a:lstStyle/>
          <a:p>
            <a:pPr eaLnBrk="1" hangingPunct="1"/>
            <a:r>
              <a:rPr lang="en-US" dirty="0">
                <a:latin typeface="Calibri"/>
                <a:cs typeface="Calibri"/>
              </a:rPr>
              <a:t>Biomedical Imaging</a:t>
            </a:r>
          </a:p>
        </p:txBody>
      </p:sp>
      <p:sp>
        <p:nvSpPr>
          <p:cNvPr id="5" name="Rectangle 5"/>
          <p:cNvSpPr>
            <a:spLocks noChangeArrowheads="1"/>
          </p:cNvSpPr>
          <p:nvPr/>
        </p:nvSpPr>
        <p:spPr bwMode="auto">
          <a:xfrm>
            <a:off x="642910" y="1428736"/>
            <a:ext cx="8135937" cy="4949842"/>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pPr>
            <a:r>
              <a:rPr lang="en-GB" sz="2400" baseline="0" dirty="0">
                <a:latin typeface="Calibri"/>
                <a:cs typeface="Calibri"/>
              </a:rPr>
              <a:t>Imaging Mode:	</a:t>
            </a:r>
            <a:r>
              <a:rPr lang="en-GB" sz="3000" baseline="0" dirty="0">
                <a:solidFill>
                  <a:srgbClr val="2A6AB3"/>
                </a:solidFill>
                <a:latin typeface="Calibri"/>
                <a:cs typeface="Calibri"/>
              </a:rPr>
              <a:t>Magnetic Resonance (MR)</a:t>
            </a:r>
          </a:p>
          <a:p>
            <a:pPr marL="342900" indent="-342900">
              <a:spcBef>
                <a:spcPts val="800"/>
              </a:spcBef>
              <a:buClr>
                <a:srgbClr val="2A6AB3"/>
              </a:buClr>
              <a:buSzPct val="110000"/>
              <a:buFont typeface="Wingdings" pitchFamily="2" charset="2"/>
              <a:buChar char="§"/>
            </a:pPr>
            <a:endParaRPr lang="en-GB" baseline="0" dirty="0">
              <a:latin typeface="Calibri"/>
              <a:cs typeface="Calibri"/>
            </a:endParaRPr>
          </a:p>
          <a:p>
            <a:pPr marL="342900" indent="-342900">
              <a:spcBef>
                <a:spcPts val="800"/>
              </a:spcBef>
              <a:buClr>
                <a:srgbClr val="2A6AB3"/>
              </a:buClr>
              <a:buSzPct val="110000"/>
              <a:buFont typeface="Wingdings" pitchFamily="2" charset="2"/>
              <a:buChar char="§"/>
            </a:pPr>
            <a:r>
              <a:rPr lang="en-GB" baseline="0" dirty="0">
                <a:latin typeface="Calibri"/>
                <a:cs typeface="Calibri"/>
              </a:rPr>
              <a:t>Probe:		</a:t>
            </a:r>
            <a:r>
              <a:rPr lang="en-GB" baseline="0" dirty="0">
                <a:solidFill>
                  <a:srgbClr val="2A6AB3"/>
                </a:solidFill>
                <a:latin typeface="Calibri"/>
                <a:cs typeface="Calibri"/>
              </a:rPr>
              <a:t>radiofrequency waves</a:t>
            </a:r>
          </a:p>
          <a:p>
            <a:pPr marL="342900" indent="-342900">
              <a:spcBef>
                <a:spcPts val="800"/>
              </a:spcBef>
              <a:buClr>
                <a:srgbClr val="2A6AB3"/>
              </a:buClr>
              <a:buSzPct val="110000"/>
              <a:buFont typeface="Wingdings" pitchFamily="2" charset="2"/>
              <a:buChar char="§"/>
            </a:pPr>
            <a:r>
              <a:rPr lang="en-GB" baseline="0" dirty="0">
                <a:latin typeface="Calibri"/>
                <a:cs typeface="Calibri"/>
              </a:rPr>
              <a:t>Wavelength:		</a:t>
            </a:r>
            <a:r>
              <a:rPr lang="en-GB" baseline="0" dirty="0">
                <a:solidFill>
                  <a:srgbClr val="2A6AB3"/>
                </a:solidFill>
                <a:latin typeface="Calibri"/>
                <a:cs typeface="Calibri"/>
              </a:rPr>
              <a:t>5 – 150 cm</a:t>
            </a:r>
          </a:p>
          <a:p>
            <a:pPr marL="342900" indent="-342900">
              <a:spcBef>
                <a:spcPts val="800"/>
              </a:spcBef>
              <a:buClr>
                <a:srgbClr val="2A6AB3"/>
              </a:buClr>
              <a:buSzPct val="110000"/>
              <a:buFont typeface="Wingdings" pitchFamily="2" charset="2"/>
              <a:buChar char="§"/>
            </a:pPr>
            <a:r>
              <a:rPr lang="en-GB" baseline="0" dirty="0">
                <a:latin typeface="Calibri"/>
                <a:cs typeface="Calibri"/>
              </a:rPr>
              <a:t>Matter interaction:	</a:t>
            </a:r>
            <a:r>
              <a:rPr lang="en-GB" baseline="0" dirty="0">
                <a:solidFill>
                  <a:srgbClr val="2A6AB3"/>
                </a:solidFill>
                <a:latin typeface="Calibri"/>
                <a:cs typeface="Calibri"/>
              </a:rPr>
              <a:t>nuclear spin transitions</a:t>
            </a:r>
          </a:p>
          <a:p>
            <a:pPr marL="342900" indent="-342900">
              <a:lnSpc>
                <a:spcPct val="150000"/>
              </a:lnSpc>
              <a:spcBef>
                <a:spcPts val="800"/>
              </a:spcBef>
              <a:buClr>
                <a:srgbClr val="2A6AB3"/>
              </a:buClr>
              <a:buSzPct val="110000"/>
              <a:buFont typeface="Wingdings" pitchFamily="2" charset="2"/>
              <a:buChar char="§"/>
            </a:pPr>
            <a:r>
              <a:rPr lang="en-GB" baseline="0" dirty="0">
                <a:latin typeface="Calibri"/>
                <a:cs typeface="Calibri"/>
              </a:rPr>
              <a:t>Modalities:		</a:t>
            </a:r>
            <a:r>
              <a:rPr lang="en-GB" u="sng" baseline="0" dirty="0">
                <a:solidFill>
                  <a:srgbClr val="2A6AB3"/>
                </a:solidFill>
                <a:latin typeface="Calibri"/>
                <a:cs typeface="Calibri"/>
              </a:rPr>
              <a:t>Magnetic Resonance Imaging (MRI)</a:t>
            </a:r>
            <a:r>
              <a:rPr lang="en-GB" baseline="0" dirty="0">
                <a:solidFill>
                  <a:srgbClr val="2A6AB3"/>
                </a:solidFill>
                <a:latin typeface="Calibri"/>
                <a:cs typeface="Calibri"/>
              </a:rPr>
              <a:t>					</a:t>
            </a:r>
            <a:r>
              <a:rPr lang="en-GB" u="sng" baseline="0" dirty="0">
                <a:solidFill>
                  <a:srgbClr val="2A6AB3"/>
                </a:solidFill>
                <a:latin typeface="Calibri"/>
                <a:cs typeface="Calibri"/>
              </a:rPr>
              <a:t>Magnetic Resonance Spectroscopy (MRS)</a:t>
            </a:r>
            <a:br>
              <a:rPr lang="en-GB" u="sng" baseline="0" dirty="0">
                <a:solidFill>
                  <a:srgbClr val="2A6AB3"/>
                </a:solidFill>
                <a:latin typeface="Calibri"/>
                <a:cs typeface="Calibri"/>
              </a:rPr>
            </a:br>
            <a:r>
              <a:rPr lang="en-GB" baseline="0" dirty="0">
                <a:solidFill>
                  <a:srgbClr val="2A6AB3"/>
                </a:solidFill>
                <a:latin typeface="Calibri"/>
                <a:cs typeface="Calibri"/>
              </a:rPr>
              <a:t>			</a:t>
            </a:r>
            <a:r>
              <a:rPr lang="en-GB" u="sng" baseline="0" dirty="0">
                <a:solidFill>
                  <a:srgbClr val="2A6AB3"/>
                </a:solidFill>
                <a:latin typeface="Calibri"/>
                <a:cs typeface="Calibri"/>
              </a:rPr>
              <a:t>Functional MRI (fMRI)</a:t>
            </a:r>
            <a:r>
              <a:rPr lang="en-GB" baseline="0" dirty="0">
                <a:latin typeface="Calibri"/>
                <a:cs typeface="Calibri"/>
              </a:rPr>
              <a:t>	</a:t>
            </a:r>
          </a:p>
        </p:txBody>
      </p:sp>
      <p:sp>
        <p:nvSpPr>
          <p:cNvPr id="4" name="TextBox 3"/>
          <p:cNvSpPr txBox="1"/>
          <p:nvPr/>
        </p:nvSpPr>
        <p:spPr>
          <a:xfrm>
            <a:off x="7740352" y="260648"/>
            <a:ext cx="1055610" cy="714380"/>
          </a:xfrm>
          <a:prstGeom prst="roundRect">
            <a:avLst/>
          </a:prstGeom>
          <a:solidFill>
            <a:srgbClr val="C00000"/>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chemeClr val="bg1"/>
                </a:solidFill>
                <a:latin typeface="Calibri"/>
                <a:cs typeface="Calibri"/>
              </a:rPr>
              <a:t>Chapter</a:t>
            </a:r>
            <a:br>
              <a:rPr lang="de-CH" sz="1600" baseline="0" dirty="0">
                <a:solidFill>
                  <a:schemeClr val="bg1"/>
                </a:solidFill>
                <a:latin typeface="Calibri"/>
                <a:cs typeface="Calibri"/>
              </a:rPr>
            </a:br>
            <a:r>
              <a:rPr lang="de-CH" sz="1600" baseline="0" dirty="0">
                <a:solidFill>
                  <a:schemeClr val="bg1"/>
                </a:solidFill>
                <a:latin typeface="Calibri"/>
                <a:cs typeface="Calibri"/>
              </a:rPr>
              <a:t>5.1-5.23</a:t>
            </a:r>
            <a:endParaRPr lang="en-US" sz="1600" baseline="0" dirty="0">
              <a:solidFill>
                <a:schemeClr val="bg1"/>
              </a:solidFill>
              <a:latin typeface="Calibri"/>
              <a:cs typeface="Calibri"/>
            </a:endParaRPr>
          </a:p>
        </p:txBody>
      </p:sp>
      <p:sp>
        <p:nvSpPr>
          <p:cNvPr id="3" name="Slide Number Placeholder 2">
            <a:extLst>
              <a:ext uri="{FF2B5EF4-FFF2-40B4-BE49-F238E27FC236}">
                <a16:creationId xmlns:a16="http://schemas.microsoft.com/office/drawing/2014/main" id="{8E222F7D-B03B-6B46-8389-D4E692D3E962}"/>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56</a:t>
            </a:fld>
            <a:endParaRPr lang="en-US"/>
          </a:p>
        </p:txBody>
      </p:sp>
    </p:spTree>
    <p:extLst>
      <p:ext uri="{BB962C8B-B14F-4D97-AF65-F5344CB8AC3E}">
        <p14:creationId xmlns:p14="http://schemas.microsoft.com/office/powerpoint/2010/main" val="42388420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Rectangle 2"/>
          <p:cNvSpPr>
            <a:spLocks noChangeArrowheads="1"/>
          </p:cNvSpPr>
          <p:nvPr/>
        </p:nvSpPr>
        <p:spPr bwMode="auto">
          <a:xfrm>
            <a:off x="323850" y="2205038"/>
            <a:ext cx="8424863" cy="2232025"/>
          </a:xfrm>
          <a:prstGeom prst="rect">
            <a:avLst/>
          </a:prstGeom>
          <a:noFill/>
          <a:ln w="9525">
            <a:noFill/>
            <a:miter lim="800000"/>
            <a:headEnd/>
            <a:tailEnd/>
          </a:ln>
          <a:effectLst/>
        </p:spPr>
        <p:txBody>
          <a:bodyPr lIns="0" tIns="72000" rIns="0" bIns="72000" anchor="ctr" anchorCtr="1"/>
          <a:lstStyle/>
          <a:p>
            <a:pPr algn="ctr">
              <a:defRPr/>
            </a:pPr>
            <a:r>
              <a:rPr lang="en-US" sz="5400" b="1" baseline="0" dirty="0">
                <a:solidFill>
                  <a:srgbClr val="2A6AB3"/>
                </a:solidFill>
                <a:effectLst>
                  <a:outerShdw blurRad="38100" dist="38100" dir="2700000" algn="tl">
                    <a:srgbClr val="C0C0C0"/>
                  </a:outerShdw>
                </a:effectLst>
                <a:latin typeface="Calibri"/>
                <a:cs typeface="Calibri"/>
              </a:rPr>
              <a:t>Magnetic Resonance</a:t>
            </a:r>
            <a:endParaRPr lang="en-US" sz="5400" b="1" baseline="0" dirty="0">
              <a:solidFill>
                <a:srgbClr val="2A6AB3"/>
              </a:solidFill>
              <a:latin typeface="Calibri"/>
              <a:cs typeface="Calibri"/>
            </a:endParaRPr>
          </a:p>
        </p:txBody>
      </p:sp>
      <p:grpSp>
        <p:nvGrpSpPr>
          <p:cNvPr id="2" name="Group 9"/>
          <p:cNvGrpSpPr/>
          <p:nvPr/>
        </p:nvGrpSpPr>
        <p:grpSpPr>
          <a:xfrm>
            <a:off x="1500166" y="5072074"/>
            <a:ext cx="6143668" cy="714380"/>
            <a:chOff x="1146310" y="3901715"/>
            <a:chExt cx="7354780" cy="810000"/>
          </a:xfrm>
        </p:grpSpPr>
        <p:sp>
          <p:nvSpPr>
            <p:cNvPr id="3" name="TextBox 2"/>
            <p:cNvSpPr txBox="1"/>
            <p:nvPr/>
          </p:nvSpPr>
          <p:spPr>
            <a:xfrm>
              <a:off x="1146310" y="3901715"/>
              <a:ext cx="1539907" cy="810000"/>
            </a:xfrm>
            <a:prstGeom prst="roundRect">
              <a:avLst/>
            </a:prstGeom>
            <a:solidFill>
              <a:srgbClr val="C00000">
                <a:alpha val="69804"/>
              </a:srgbClr>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chemeClr val="bg1"/>
                  </a:solidFill>
                  <a:latin typeface="Calibri"/>
                  <a:cs typeface="Calibri"/>
                </a:rPr>
                <a:t>Probe</a:t>
              </a:r>
              <a:endParaRPr lang="en-US" sz="1600" baseline="0" dirty="0">
                <a:solidFill>
                  <a:schemeClr val="bg1"/>
                </a:solidFill>
                <a:latin typeface="Calibri"/>
                <a:cs typeface="Calibri"/>
              </a:endParaRPr>
            </a:p>
          </p:txBody>
        </p:sp>
        <p:sp>
          <p:nvSpPr>
            <p:cNvPr id="4" name="TextBox 3"/>
            <p:cNvSpPr txBox="1"/>
            <p:nvPr/>
          </p:nvSpPr>
          <p:spPr>
            <a:xfrm>
              <a:off x="3071802" y="3901715"/>
              <a:ext cx="1539907" cy="810000"/>
            </a:xfrm>
            <a:prstGeom prst="roundRect">
              <a:avLst/>
            </a:prstGeom>
            <a:solidFill>
              <a:srgbClr val="C00000">
                <a:alpha val="69804"/>
              </a:srgbClr>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chemeClr val="bg1"/>
                  </a:solidFill>
                  <a:latin typeface="Calibri"/>
                  <a:cs typeface="Calibri"/>
                </a:rPr>
                <a:t>Matter</a:t>
              </a:r>
              <a:br>
                <a:rPr lang="de-CH" sz="1600" baseline="0" dirty="0">
                  <a:solidFill>
                    <a:schemeClr val="bg1"/>
                  </a:solidFill>
                  <a:latin typeface="Calibri"/>
                  <a:cs typeface="Calibri"/>
                </a:rPr>
              </a:br>
              <a:r>
                <a:rPr lang="de-CH" sz="1600" baseline="0" dirty="0">
                  <a:solidFill>
                    <a:schemeClr val="bg1"/>
                  </a:solidFill>
                  <a:latin typeface="Calibri"/>
                  <a:cs typeface="Calibri"/>
                </a:rPr>
                <a:t>interaction</a:t>
              </a:r>
              <a:endParaRPr lang="en-US" sz="1600" baseline="0" dirty="0">
                <a:solidFill>
                  <a:schemeClr val="bg1"/>
                </a:solidFill>
                <a:latin typeface="Calibri"/>
                <a:cs typeface="Calibri"/>
              </a:endParaRPr>
            </a:p>
          </p:txBody>
        </p:sp>
        <p:sp>
          <p:nvSpPr>
            <p:cNvPr id="5" name="TextBox 4"/>
            <p:cNvSpPr txBox="1"/>
            <p:nvPr/>
          </p:nvSpPr>
          <p:spPr>
            <a:xfrm>
              <a:off x="5022541" y="3901715"/>
              <a:ext cx="1539907" cy="810000"/>
            </a:xfrm>
            <a:prstGeom prst="roundRect">
              <a:avLst/>
            </a:prstGeom>
            <a:solidFill>
              <a:srgbClr val="C00000">
                <a:alpha val="69804"/>
              </a:srgbClr>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chemeClr val="bg1"/>
                  </a:solidFill>
                  <a:latin typeface="Calibri"/>
                  <a:cs typeface="Calibri"/>
                </a:rPr>
                <a:t>Detection</a:t>
              </a:r>
              <a:endParaRPr lang="en-US" sz="1600" baseline="0" dirty="0">
                <a:solidFill>
                  <a:schemeClr val="bg1"/>
                </a:solidFill>
                <a:latin typeface="Calibri"/>
                <a:cs typeface="Calibri"/>
              </a:endParaRPr>
            </a:p>
          </p:txBody>
        </p:sp>
        <p:sp>
          <p:nvSpPr>
            <p:cNvPr id="6" name="TextBox 5"/>
            <p:cNvSpPr txBox="1"/>
            <p:nvPr/>
          </p:nvSpPr>
          <p:spPr>
            <a:xfrm>
              <a:off x="6961183" y="3901715"/>
              <a:ext cx="1539907" cy="810000"/>
            </a:xfrm>
            <a:prstGeom prst="roundRect">
              <a:avLst/>
            </a:prstGeom>
            <a:solidFill>
              <a:schemeClr val="bg1">
                <a:lumMod val="75000"/>
              </a:schemeClr>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rgbClr val="292929"/>
                  </a:solidFill>
                  <a:latin typeface="Calibri"/>
                  <a:cs typeface="Calibri"/>
                </a:rPr>
                <a:t>Image</a:t>
              </a:r>
              <a:br>
                <a:rPr lang="de-CH" sz="1600" baseline="0" dirty="0">
                  <a:solidFill>
                    <a:srgbClr val="292929"/>
                  </a:solidFill>
                  <a:latin typeface="Calibri"/>
                  <a:cs typeface="Calibri"/>
                </a:rPr>
              </a:br>
              <a:r>
                <a:rPr lang="de-CH" sz="1600" baseline="0" dirty="0">
                  <a:solidFill>
                    <a:srgbClr val="292929"/>
                  </a:solidFill>
                  <a:latin typeface="Calibri"/>
                  <a:cs typeface="Calibri"/>
                </a:rPr>
                <a:t>production</a:t>
              </a:r>
              <a:endParaRPr lang="en-US" sz="1600" baseline="0" dirty="0">
                <a:solidFill>
                  <a:srgbClr val="292929"/>
                </a:solidFill>
                <a:latin typeface="Calibri"/>
                <a:cs typeface="Calibri"/>
              </a:endParaRPr>
            </a:p>
          </p:txBody>
        </p:sp>
        <p:sp>
          <p:nvSpPr>
            <p:cNvPr id="7" name="Right Arrow 6"/>
            <p:cNvSpPr/>
            <p:nvPr/>
          </p:nvSpPr>
          <p:spPr bwMode="auto">
            <a:xfrm>
              <a:off x="2708019" y="4044591"/>
              <a:ext cx="398734" cy="500066"/>
            </a:xfrm>
            <a:prstGeom prst="rightArrow">
              <a:avLst/>
            </a:prstGeom>
            <a:solidFill>
              <a:schemeClr val="tx1">
                <a:lumMod val="65000"/>
                <a:lumOff val="35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30000">
                <a:ln>
                  <a:noFill/>
                </a:ln>
                <a:solidFill>
                  <a:srgbClr val="4D4D4D"/>
                </a:solidFill>
                <a:effectLst/>
                <a:latin typeface="Calibri"/>
                <a:cs typeface="Calibri"/>
              </a:endParaRPr>
            </a:p>
          </p:txBody>
        </p:sp>
        <p:sp>
          <p:nvSpPr>
            <p:cNvPr id="8" name="Right Arrow 7"/>
            <p:cNvSpPr/>
            <p:nvPr/>
          </p:nvSpPr>
          <p:spPr bwMode="auto">
            <a:xfrm>
              <a:off x="4635234" y="4044591"/>
              <a:ext cx="398734" cy="500066"/>
            </a:xfrm>
            <a:prstGeom prst="rightArrow">
              <a:avLst/>
            </a:prstGeom>
            <a:solidFill>
              <a:schemeClr val="tx1">
                <a:lumMod val="65000"/>
                <a:lumOff val="35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30000">
                <a:ln>
                  <a:noFill/>
                </a:ln>
                <a:solidFill>
                  <a:srgbClr val="4D4D4D"/>
                </a:solidFill>
                <a:effectLst/>
                <a:latin typeface="Calibri"/>
                <a:cs typeface="Calibri"/>
              </a:endParaRPr>
            </a:p>
          </p:txBody>
        </p:sp>
        <p:sp>
          <p:nvSpPr>
            <p:cNvPr id="9" name="Right Arrow 8"/>
            <p:cNvSpPr/>
            <p:nvPr/>
          </p:nvSpPr>
          <p:spPr bwMode="auto">
            <a:xfrm>
              <a:off x="6562449" y="4044591"/>
              <a:ext cx="398734" cy="500066"/>
            </a:xfrm>
            <a:prstGeom prst="rightArrow">
              <a:avLst/>
            </a:prstGeom>
            <a:solidFill>
              <a:schemeClr val="tx1">
                <a:lumMod val="65000"/>
                <a:lumOff val="35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30000">
                <a:ln>
                  <a:noFill/>
                </a:ln>
                <a:solidFill>
                  <a:srgbClr val="4D4D4D"/>
                </a:solidFill>
                <a:effectLst/>
                <a:latin typeface="Calibri"/>
                <a:cs typeface="Calibri"/>
              </a:endParaRPr>
            </a:p>
          </p:txBody>
        </p:sp>
      </p:grpSp>
      <p:sp>
        <p:nvSpPr>
          <p:cNvPr id="11" name="Slide Number Placeholder 10">
            <a:extLst>
              <a:ext uri="{FF2B5EF4-FFF2-40B4-BE49-F238E27FC236}">
                <a16:creationId xmlns:a16="http://schemas.microsoft.com/office/drawing/2014/main" id="{A9A0F6DD-0F2D-8141-94A6-27FE70406192}"/>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57</a:t>
            </a:fld>
            <a:endParaRPr lang="en-US"/>
          </a:p>
        </p:txBody>
      </p:sp>
    </p:spTree>
    <p:extLst>
      <p:ext uri="{BB962C8B-B14F-4D97-AF65-F5344CB8AC3E}">
        <p14:creationId xmlns:p14="http://schemas.microsoft.com/office/powerpoint/2010/main" val="390345680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at-ge_news04_pms_achieva_4l-13430"/>
          <p:cNvPicPr>
            <a:picLocks noChangeAspect="1" noChangeArrowheads="1"/>
          </p:cNvPicPr>
          <p:nvPr/>
        </p:nvPicPr>
        <p:blipFill>
          <a:blip r:embed="rId3">
            <a:grayscl/>
          </a:blip>
          <a:srcRect/>
          <a:stretch>
            <a:fillRect/>
          </a:stretch>
        </p:blipFill>
        <p:spPr bwMode="auto">
          <a:xfrm>
            <a:off x="3140075" y="2945138"/>
            <a:ext cx="2871788" cy="3168650"/>
          </a:xfrm>
          <a:prstGeom prst="rect">
            <a:avLst/>
          </a:prstGeom>
          <a:noFill/>
          <a:ln w="9525">
            <a:noFill/>
            <a:miter lim="800000"/>
            <a:headEnd/>
            <a:tailEnd/>
          </a:ln>
        </p:spPr>
      </p:pic>
      <p:sp>
        <p:nvSpPr>
          <p:cNvPr id="20483" name="Rectangle 3"/>
          <p:cNvSpPr>
            <a:spLocks noGrp="1" noChangeArrowheads="1"/>
          </p:cNvSpPr>
          <p:nvPr>
            <p:ph type="title"/>
          </p:nvPr>
        </p:nvSpPr>
        <p:spPr/>
        <p:txBody>
          <a:bodyPr/>
          <a:lstStyle/>
          <a:p>
            <a:pPr eaLnBrk="1" hangingPunct="1"/>
            <a:r>
              <a:rPr lang="en-US" dirty="0">
                <a:latin typeface="Calibri"/>
                <a:cs typeface="Calibri"/>
              </a:rPr>
              <a:t>Magnetic Resonance Imaging</a:t>
            </a:r>
          </a:p>
        </p:txBody>
      </p:sp>
      <p:grpSp>
        <p:nvGrpSpPr>
          <p:cNvPr id="2" name="Group 36"/>
          <p:cNvGrpSpPr/>
          <p:nvPr/>
        </p:nvGrpSpPr>
        <p:grpSpPr>
          <a:xfrm>
            <a:off x="1547813" y="2703838"/>
            <a:ext cx="1273545" cy="1055688"/>
            <a:chOff x="1547813" y="2447942"/>
            <a:chExt cx="1273545" cy="1055688"/>
          </a:xfrm>
        </p:grpSpPr>
        <p:pic>
          <p:nvPicPr>
            <p:cNvPr id="1185796" name="Picture 4" descr="water"/>
            <p:cNvPicPr>
              <a:picLocks noChangeAspect="1" noChangeArrowheads="1"/>
            </p:cNvPicPr>
            <p:nvPr/>
          </p:nvPicPr>
          <p:blipFill>
            <a:blip r:embed="rId4">
              <a:clrChange>
                <a:clrFrom>
                  <a:srgbClr val="000000"/>
                </a:clrFrom>
                <a:clrTo>
                  <a:srgbClr val="000000">
                    <a:alpha val="0"/>
                  </a:srgbClr>
                </a:clrTo>
              </a:clrChange>
              <a:lum bright="20000"/>
              <a:grayscl/>
            </a:blip>
            <a:srcRect l="37138" t="25124" r="29778" b="29234"/>
            <a:stretch>
              <a:fillRect/>
            </a:stretch>
          </p:blipFill>
          <p:spPr bwMode="auto">
            <a:xfrm rot="966215">
              <a:off x="1835150" y="2713055"/>
              <a:ext cx="790575" cy="790575"/>
            </a:xfrm>
            <a:prstGeom prst="rect">
              <a:avLst/>
            </a:prstGeom>
            <a:noFill/>
            <a:effectLst>
              <a:outerShdw dist="63500" dir="3187806" algn="ctr" rotWithShape="0">
                <a:srgbClr val="808080">
                  <a:alpha val="50000"/>
                </a:srgbClr>
              </a:outerShdw>
            </a:effectLst>
          </p:spPr>
        </p:pic>
        <p:sp>
          <p:nvSpPr>
            <p:cNvPr id="20489" name="Text Box 24"/>
            <p:cNvSpPr txBox="1">
              <a:spLocks noChangeArrowheads="1"/>
            </p:cNvSpPr>
            <p:nvPr/>
          </p:nvSpPr>
          <p:spPr bwMode="auto">
            <a:xfrm>
              <a:off x="1547813" y="2447942"/>
              <a:ext cx="1273545" cy="246221"/>
            </a:xfrm>
            <a:prstGeom prst="rect">
              <a:avLst/>
            </a:prstGeom>
            <a:noFill/>
            <a:ln w="9525">
              <a:noFill/>
              <a:miter lim="800000"/>
              <a:headEnd/>
              <a:tailEnd/>
            </a:ln>
          </p:spPr>
          <p:txBody>
            <a:bodyPr wrap="none" lIns="36000" tIns="0" rIns="36000" bIns="0">
              <a:spAutoFit/>
            </a:bodyPr>
            <a:lstStyle/>
            <a:p>
              <a:pPr eaLnBrk="0" hangingPunct="0"/>
              <a:r>
                <a:rPr lang="en-US" sz="1600" baseline="0" dirty="0">
                  <a:latin typeface="Calibri"/>
                  <a:cs typeface="Calibri"/>
                </a:rPr>
                <a:t>Signal source</a:t>
              </a:r>
              <a:r>
                <a:rPr lang="en-US" sz="1600" baseline="30000" dirty="0">
                  <a:latin typeface="Calibri"/>
                  <a:cs typeface="Calibri"/>
                </a:rPr>
                <a:t>2)</a:t>
              </a:r>
            </a:p>
          </p:txBody>
        </p:sp>
      </p:grpSp>
      <p:grpSp>
        <p:nvGrpSpPr>
          <p:cNvPr id="3" name="Group 37"/>
          <p:cNvGrpSpPr/>
          <p:nvPr/>
        </p:nvGrpSpPr>
        <p:grpSpPr>
          <a:xfrm>
            <a:off x="2268538" y="1505276"/>
            <a:ext cx="2511425" cy="1223962"/>
            <a:chOff x="2268538" y="1249380"/>
            <a:chExt cx="2511425" cy="1223962"/>
          </a:xfrm>
        </p:grpSpPr>
        <p:pic>
          <p:nvPicPr>
            <p:cNvPr id="1185798" name="Picture 6" descr="MCj03310970000[1]"/>
            <p:cNvPicPr>
              <a:picLocks noChangeAspect="1" noChangeArrowheads="1"/>
            </p:cNvPicPr>
            <p:nvPr/>
          </p:nvPicPr>
          <p:blipFill>
            <a:blip r:embed="rId5">
              <a:grayscl/>
            </a:blip>
            <a:srcRect/>
            <a:stretch>
              <a:fillRect/>
            </a:stretch>
          </p:blipFill>
          <p:spPr bwMode="auto">
            <a:xfrm>
              <a:off x="3292475" y="1608155"/>
              <a:ext cx="558800" cy="865187"/>
            </a:xfrm>
            <a:prstGeom prst="rect">
              <a:avLst/>
            </a:prstGeom>
            <a:noFill/>
            <a:effectLst>
              <a:outerShdw dist="35921" dir="2700000" algn="ctr" rotWithShape="0">
                <a:srgbClr val="333333"/>
              </a:outerShdw>
            </a:effectLst>
          </p:spPr>
        </p:pic>
        <p:sp>
          <p:nvSpPr>
            <p:cNvPr id="20490" name="Text Box 25"/>
            <p:cNvSpPr txBox="1">
              <a:spLocks noChangeArrowheads="1"/>
            </p:cNvSpPr>
            <p:nvPr/>
          </p:nvSpPr>
          <p:spPr bwMode="auto">
            <a:xfrm>
              <a:off x="2268538" y="1249380"/>
              <a:ext cx="2511425" cy="244475"/>
            </a:xfrm>
            <a:prstGeom prst="rect">
              <a:avLst/>
            </a:prstGeom>
            <a:noFill/>
            <a:ln w="9525">
              <a:noFill/>
              <a:miter lim="800000"/>
              <a:headEnd/>
              <a:tailEnd/>
            </a:ln>
          </p:spPr>
          <p:txBody>
            <a:bodyPr wrap="none" lIns="36000" tIns="0" rIns="36000" bIns="0">
              <a:spAutoFit/>
            </a:bodyPr>
            <a:lstStyle/>
            <a:p>
              <a:pPr eaLnBrk="0" hangingPunct="0"/>
              <a:r>
                <a:rPr lang="en-US" sz="1600" baseline="0">
                  <a:latin typeface="Calibri"/>
                  <a:cs typeface="Calibri"/>
                </a:rPr>
                <a:t>Radiofrequency transmitter</a:t>
              </a:r>
            </a:p>
          </p:txBody>
        </p:sp>
      </p:grpSp>
      <p:grpSp>
        <p:nvGrpSpPr>
          <p:cNvPr id="4" name="Group 38"/>
          <p:cNvGrpSpPr/>
          <p:nvPr/>
        </p:nvGrpSpPr>
        <p:grpSpPr>
          <a:xfrm>
            <a:off x="4829175" y="1505276"/>
            <a:ext cx="1998663" cy="1081087"/>
            <a:chOff x="4829175" y="1249380"/>
            <a:chExt cx="1998663" cy="1081087"/>
          </a:xfrm>
        </p:grpSpPr>
        <p:grpSp>
          <p:nvGrpSpPr>
            <p:cNvPr id="5" name="Group 7"/>
            <p:cNvGrpSpPr>
              <a:grpSpLocks/>
            </p:cNvGrpSpPr>
            <p:nvPr/>
          </p:nvGrpSpPr>
          <p:grpSpPr bwMode="auto">
            <a:xfrm rot="1234952">
              <a:off x="5292725" y="1774842"/>
              <a:ext cx="600075" cy="555625"/>
              <a:chOff x="2714" y="1993"/>
              <a:chExt cx="350" cy="325"/>
            </a:xfrm>
          </p:grpSpPr>
          <p:sp>
            <p:nvSpPr>
              <p:cNvPr id="20502" name="Freeform 8"/>
              <p:cNvSpPr>
                <a:spLocks/>
              </p:cNvSpPr>
              <p:nvPr/>
            </p:nvSpPr>
            <p:spPr bwMode="auto">
              <a:xfrm>
                <a:off x="2731" y="2200"/>
                <a:ext cx="314" cy="118"/>
              </a:xfrm>
              <a:custGeom>
                <a:avLst/>
                <a:gdLst>
                  <a:gd name="T0" fmla="*/ 9 w 629"/>
                  <a:gd name="T1" fmla="*/ 0 h 235"/>
                  <a:gd name="T2" fmla="*/ 0 w 629"/>
                  <a:gd name="T3" fmla="*/ 0 h 235"/>
                  <a:gd name="T4" fmla="*/ 0 w 629"/>
                  <a:gd name="T5" fmla="*/ 4 h 235"/>
                  <a:gd name="T6" fmla="*/ 9 w 629"/>
                  <a:gd name="T7" fmla="*/ 4 h 235"/>
                  <a:gd name="T8" fmla="*/ 9 w 629"/>
                  <a:gd name="T9" fmla="*/ 0 h 235"/>
                  <a:gd name="T10" fmla="*/ 9 w 629"/>
                  <a:gd name="T11" fmla="*/ 0 h 235"/>
                  <a:gd name="T12" fmla="*/ 0 60000 65536"/>
                  <a:gd name="T13" fmla="*/ 0 60000 65536"/>
                  <a:gd name="T14" fmla="*/ 0 60000 65536"/>
                  <a:gd name="T15" fmla="*/ 0 60000 65536"/>
                  <a:gd name="T16" fmla="*/ 0 60000 65536"/>
                  <a:gd name="T17" fmla="*/ 0 60000 65536"/>
                  <a:gd name="T18" fmla="*/ 0 w 629"/>
                  <a:gd name="T19" fmla="*/ 0 h 235"/>
                  <a:gd name="T20" fmla="*/ 629 w 629"/>
                  <a:gd name="T21" fmla="*/ 235 h 235"/>
                </a:gdLst>
                <a:ahLst/>
                <a:cxnLst>
                  <a:cxn ang="T12">
                    <a:pos x="T0" y="T1"/>
                  </a:cxn>
                  <a:cxn ang="T13">
                    <a:pos x="T2" y="T3"/>
                  </a:cxn>
                  <a:cxn ang="T14">
                    <a:pos x="T4" y="T5"/>
                  </a:cxn>
                  <a:cxn ang="T15">
                    <a:pos x="T6" y="T7"/>
                  </a:cxn>
                  <a:cxn ang="T16">
                    <a:pos x="T8" y="T9"/>
                  </a:cxn>
                  <a:cxn ang="T17">
                    <a:pos x="T10" y="T11"/>
                  </a:cxn>
                </a:cxnLst>
                <a:rect l="T18" t="T19" r="T20" b="T21"/>
                <a:pathLst>
                  <a:path w="629" h="235">
                    <a:moveTo>
                      <a:pt x="613" y="0"/>
                    </a:moveTo>
                    <a:lnTo>
                      <a:pt x="0" y="0"/>
                    </a:lnTo>
                    <a:lnTo>
                      <a:pt x="0" y="235"/>
                    </a:lnTo>
                    <a:lnTo>
                      <a:pt x="629" y="235"/>
                    </a:lnTo>
                    <a:lnTo>
                      <a:pt x="629" y="0"/>
                    </a:lnTo>
                    <a:lnTo>
                      <a:pt x="613" y="0"/>
                    </a:lnTo>
                    <a:close/>
                  </a:path>
                </a:pathLst>
              </a:custGeom>
              <a:solidFill>
                <a:srgbClr val="000000"/>
              </a:solidFill>
              <a:ln w="9525">
                <a:noFill/>
                <a:round/>
                <a:headEnd/>
                <a:tailEnd/>
              </a:ln>
            </p:spPr>
            <p:txBody>
              <a:bodyPr/>
              <a:lstStyle/>
              <a:p>
                <a:endParaRPr lang="en-US">
                  <a:latin typeface="Calibri"/>
                  <a:cs typeface="Calibri"/>
                </a:endParaRPr>
              </a:p>
            </p:txBody>
          </p:sp>
          <p:sp>
            <p:nvSpPr>
              <p:cNvPr id="20503" name="Freeform 9"/>
              <p:cNvSpPr>
                <a:spLocks/>
              </p:cNvSpPr>
              <p:nvPr/>
            </p:nvSpPr>
            <p:spPr bwMode="auto">
              <a:xfrm>
                <a:off x="2747" y="2216"/>
                <a:ext cx="282" cy="85"/>
              </a:xfrm>
              <a:custGeom>
                <a:avLst/>
                <a:gdLst>
                  <a:gd name="T0" fmla="*/ 8 w 565"/>
                  <a:gd name="T1" fmla="*/ 0 h 172"/>
                  <a:gd name="T2" fmla="*/ 8 w 565"/>
                  <a:gd name="T3" fmla="*/ 0 h 172"/>
                  <a:gd name="T4" fmla="*/ 8 w 565"/>
                  <a:gd name="T5" fmla="*/ 1 h 172"/>
                  <a:gd name="T6" fmla="*/ 8 w 565"/>
                  <a:gd name="T7" fmla="*/ 2 h 172"/>
                  <a:gd name="T8" fmla="*/ 8 w 565"/>
                  <a:gd name="T9" fmla="*/ 2 h 172"/>
                  <a:gd name="T10" fmla="*/ 8 w 565"/>
                  <a:gd name="T11" fmla="*/ 2 h 172"/>
                  <a:gd name="T12" fmla="*/ 8 w 565"/>
                  <a:gd name="T13" fmla="*/ 2 h 172"/>
                  <a:gd name="T14" fmla="*/ 7 w 565"/>
                  <a:gd name="T15" fmla="*/ 2 h 172"/>
                  <a:gd name="T16" fmla="*/ 7 w 565"/>
                  <a:gd name="T17" fmla="*/ 2 h 172"/>
                  <a:gd name="T18" fmla="*/ 6 w 565"/>
                  <a:gd name="T19" fmla="*/ 2 h 172"/>
                  <a:gd name="T20" fmla="*/ 5 w 565"/>
                  <a:gd name="T21" fmla="*/ 2 h 172"/>
                  <a:gd name="T22" fmla="*/ 5 w 565"/>
                  <a:gd name="T23" fmla="*/ 2 h 172"/>
                  <a:gd name="T24" fmla="*/ 4 w 565"/>
                  <a:gd name="T25" fmla="*/ 2 h 172"/>
                  <a:gd name="T26" fmla="*/ 3 w 565"/>
                  <a:gd name="T27" fmla="*/ 2 h 172"/>
                  <a:gd name="T28" fmla="*/ 2 w 565"/>
                  <a:gd name="T29" fmla="*/ 2 h 172"/>
                  <a:gd name="T30" fmla="*/ 2 w 565"/>
                  <a:gd name="T31" fmla="*/ 2 h 172"/>
                  <a:gd name="T32" fmla="*/ 1 w 565"/>
                  <a:gd name="T33" fmla="*/ 2 h 172"/>
                  <a:gd name="T34" fmla="*/ 0 w 565"/>
                  <a:gd name="T35" fmla="*/ 2 h 172"/>
                  <a:gd name="T36" fmla="*/ 0 w 565"/>
                  <a:gd name="T37" fmla="*/ 2 h 172"/>
                  <a:gd name="T38" fmla="*/ 0 w 565"/>
                  <a:gd name="T39" fmla="*/ 2 h 172"/>
                  <a:gd name="T40" fmla="*/ 0 w 565"/>
                  <a:gd name="T41" fmla="*/ 2 h 172"/>
                  <a:gd name="T42" fmla="*/ 0 w 565"/>
                  <a:gd name="T43" fmla="*/ 2 h 172"/>
                  <a:gd name="T44" fmla="*/ 0 w 565"/>
                  <a:gd name="T45" fmla="*/ 1 h 172"/>
                  <a:gd name="T46" fmla="*/ 0 w 565"/>
                  <a:gd name="T47" fmla="*/ 0 h 172"/>
                  <a:gd name="T48" fmla="*/ 0 w 565"/>
                  <a:gd name="T49" fmla="*/ 0 h 172"/>
                  <a:gd name="T50" fmla="*/ 0 w 565"/>
                  <a:gd name="T51" fmla="*/ 0 h 172"/>
                  <a:gd name="T52" fmla="*/ 0 w 565"/>
                  <a:gd name="T53" fmla="*/ 0 h 172"/>
                  <a:gd name="T54" fmla="*/ 0 w 565"/>
                  <a:gd name="T55" fmla="*/ 0 h 172"/>
                  <a:gd name="T56" fmla="*/ 1 w 565"/>
                  <a:gd name="T57" fmla="*/ 0 h 172"/>
                  <a:gd name="T58" fmla="*/ 2 w 565"/>
                  <a:gd name="T59" fmla="*/ 0 h 172"/>
                  <a:gd name="T60" fmla="*/ 2 w 565"/>
                  <a:gd name="T61" fmla="*/ 0 h 172"/>
                  <a:gd name="T62" fmla="*/ 3 w 565"/>
                  <a:gd name="T63" fmla="*/ 0 h 172"/>
                  <a:gd name="T64" fmla="*/ 4 w 565"/>
                  <a:gd name="T65" fmla="*/ 0 h 172"/>
                  <a:gd name="T66" fmla="*/ 5 w 565"/>
                  <a:gd name="T67" fmla="*/ 0 h 172"/>
                  <a:gd name="T68" fmla="*/ 5 w 565"/>
                  <a:gd name="T69" fmla="*/ 0 h 172"/>
                  <a:gd name="T70" fmla="*/ 6 w 565"/>
                  <a:gd name="T71" fmla="*/ 0 h 172"/>
                  <a:gd name="T72" fmla="*/ 7 w 565"/>
                  <a:gd name="T73" fmla="*/ 0 h 172"/>
                  <a:gd name="T74" fmla="*/ 7 w 565"/>
                  <a:gd name="T75" fmla="*/ 0 h 172"/>
                  <a:gd name="T76" fmla="*/ 8 w 565"/>
                  <a:gd name="T77" fmla="*/ 0 h 172"/>
                  <a:gd name="T78" fmla="*/ 8 w 565"/>
                  <a:gd name="T79" fmla="*/ 0 h 172"/>
                  <a:gd name="T80" fmla="*/ 8 w 565"/>
                  <a:gd name="T81" fmla="*/ 0 h 17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65"/>
                  <a:gd name="T124" fmla="*/ 0 h 172"/>
                  <a:gd name="T125" fmla="*/ 565 w 565"/>
                  <a:gd name="T126" fmla="*/ 172 h 17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65" h="172">
                    <a:moveTo>
                      <a:pt x="565" y="0"/>
                    </a:moveTo>
                    <a:lnTo>
                      <a:pt x="565" y="34"/>
                    </a:lnTo>
                    <a:lnTo>
                      <a:pt x="565" y="85"/>
                    </a:lnTo>
                    <a:lnTo>
                      <a:pt x="565" y="138"/>
                    </a:lnTo>
                    <a:lnTo>
                      <a:pt x="565" y="172"/>
                    </a:lnTo>
                    <a:lnTo>
                      <a:pt x="554" y="172"/>
                    </a:lnTo>
                    <a:lnTo>
                      <a:pt x="534" y="172"/>
                    </a:lnTo>
                    <a:lnTo>
                      <a:pt x="505" y="172"/>
                    </a:lnTo>
                    <a:lnTo>
                      <a:pt x="468" y="172"/>
                    </a:lnTo>
                    <a:lnTo>
                      <a:pt x="426" y="172"/>
                    </a:lnTo>
                    <a:lnTo>
                      <a:pt x="382" y="172"/>
                    </a:lnTo>
                    <a:lnTo>
                      <a:pt x="332" y="172"/>
                    </a:lnTo>
                    <a:lnTo>
                      <a:pt x="283" y="172"/>
                    </a:lnTo>
                    <a:lnTo>
                      <a:pt x="233" y="172"/>
                    </a:lnTo>
                    <a:lnTo>
                      <a:pt x="184" y="172"/>
                    </a:lnTo>
                    <a:lnTo>
                      <a:pt x="139" y="172"/>
                    </a:lnTo>
                    <a:lnTo>
                      <a:pt x="97" y="172"/>
                    </a:lnTo>
                    <a:lnTo>
                      <a:pt x="60" y="172"/>
                    </a:lnTo>
                    <a:lnTo>
                      <a:pt x="32" y="172"/>
                    </a:lnTo>
                    <a:lnTo>
                      <a:pt x="11" y="172"/>
                    </a:lnTo>
                    <a:lnTo>
                      <a:pt x="0" y="172"/>
                    </a:lnTo>
                    <a:lnTo>
                      <a:pt x="0" y="138"/>
                    </a:lnTo>
                    <a:lnTo>
                      <a:pt x="0" y="85"/>
                    </a:lnTo>
                    <a:lnTo>
                      <a:pt x="0" y="34"/>
                    </a:lnTo>
                    <a:lnTo>
                      <a:pt x="0" y="0"/>
                    </a:lnTo>
                    <a:lnTo>
                      <a:pt x="11" y="0"/>
                    </a:lnTo>
                    <a:lnTo>
                      <a:pt x="32" y="0"/>
                    </a:lnTo>
                    <a:lnTo>
                      <a:pt x="60" y="0"/>
                    </a:lnTo>
                    <a:lnTo>
                      <a:pt x="97" y="0"/>
                    </a:lnTo>
                    <a:lnTo>
                      <a:pt x="139" y="0"/>
                    </a:lnTo>
                    <a:lnTo>
                      <a:pt x="184" y="0"/>
                    </a:lnTo>
                    <a:lnTo>
                      <a:pt x="233" y="0"/>
                    </a:lnTo>
                    <a:lnTo>
                      <a:pt x="283" y="0"/>
                    </a:lnTo>
                    <a:lnTo>
                      <a:pt x="332" y="0"/>
                    </a:lnTo>
                    <a:lnTo>
                      <a:pt x="382" y="0"/>
                    </a:lnTo>
                    <a:lnTo>
                      <a:pt x="426" y="0"/>
                    </a:lnTo>
                    <a:lnTo>
                      <a:pt x="468" y="0"/>
                    </a:lnTo>
                    <a:lnTo>
                      <a:pt x="505" y="0"/>
                    </a:lnTo>
                    <a:lnTo>
                      <a:pt x="534" y="0"/>
                    </a:lnTo>
                    <a:lnTo>
                      <a:pt x="554" y="0"/>
                    </a:lnTo>
                    <a:lnTo>
                      <a:pt x="565" y="0"/>
                    </a:lnTo>
                    <a:close/>
                  </a:path>
                </a:pathLst>
              </a:custGeom>
              <a:solidFill>
                <a:srgbClr val="FFFFFF"/>
              </a:solidFill>
              <a:ln w="9525">
                <a:noFill/>
                <a:round/>
                <a:headEnd/>
                <a:tailEnd/>
              </a:ln>
            </p:spPr>
            <p:txBody>
              <a:bodyPr/>
              <a:lstStyle/>
              <a:p>
                <a:endParaRPr lang="en-US">
                  <a:latin typeface="Calibri"/>
                  <a:cs typeface="Calibri"/>
                </a:endParaRPr>
              </a:p>
            </p:txBody>
          </p:sp>
          <p:sp>
            <p:nvSpPr>
              <p:cNvPr id="20504" name="Rectangle 10"/>
              <p:cNvSpPr>
                <a:spLocks noChangeArrowheads="1"/>
              </p:cNvSpPr>
              <p:nvPr/>
            </p:nvSpPr>
            <p:spPr bwMode="auto">
              <a:xfrm>
                <a:off x="2763" y="2209"/>
                <a:ext cx="26" cy="58"/>
              </a:xfrm>
              <a:prstGeom prst="rect">
                <a:avLst/>
              </a:prstGeom>
              <a:solidFill>
                <a:srgbClr val="000000"/>
              </a:solidFill>
              <a:ln w="9525">
                <a:noFill/>
                <a:miter lim="800000"/>
                <a:headEnd/>
                <a:tailEnd/>
              </a:ln>
            </p:spPr>
            <p:txBody>
              <a:bodyPr/>
              <a:lstStyle/>
              <a:p>
                <a:endParaRPr lang="en-US">
                  <a:latin typeface="Calibri"/>
                  <a:cs typeface="Calibri"/>
                </a:endParaRPr>
              </a:p>
            </p:txBody>
          </p:sp>
          <p:sp>
            <p:nvSpPr>
              <p:cNvPr id="20505" name="Rectangle 11"/>
              <p:cNvSpPr>
                <a:spLocks noChangeArrowheads="1"/>
              </p:cNvSpPr>
              <p:nvPr/>
            </p:nvSpPr>
            <p:spPr bwMode="auto">
              <a:xfrm>
                <a:off x="2771" y="2260"/>
                <a:ext cx="9" cy="45"/>
              </a:xfrm>
              <a:prstGeom prst="rect">
                <a:avLst/>
              </a:prstGeom>
              <a:solidFill>
                <a:srgbClr val="000000"/>
              </a:solidFill>
              <a:ln w="9525">
                <a:noFill/>
                <a:miter lim="800000"/>
                <a:headEnd/>
                <a:tailEnd/>
              </a:ln>
            </p:spPr>
            <p:txBody>
              <a:bodyPr/>
              <a:lstStyle/>
              <a:p>
                <a:endParaRPr lang="en-US">
                  <a:latin typeface="Calibri"/>
                  <a:cs typeface="Calibri"/>
                </a:endParaRPr>
              </a:p>
            </p:txBody>
          </p:sp>
          <p:sp>
            <p:nvSpPr>
              <p:cNvPr id="20506" name="Rectangle 12"/>
              <p:cNvSpPr>
                <a:spLocks noChangeArrowheads="1"/>
              </p:cNvSpPr>
              <p:nvPr/>
            </p:nvSpPr>
            <p:spPr bwMode="auto">
              <a:xfrm>
                <a:off x="2808" y="2209"/>
                <a:ext cx="26" cy="58"/>
              </a:xfrm>
              <a:prstGeom prst="rect">
                <a:avLst/>
              </a:prstGeom>
              <a:solidFill>
                <a:srgbClr val="000000"/>
              </a:solidFill>
              <a:ln w="9525">
                <a:noFill/>
                <a:miter lim="800000"/>
                <a:headEnd/>
                <a:tailEnd/>
              </a:ln>
            </p:spPr>
            <p:txBody>
              <a:bodyPr/>
              <a:lstStyle/>
              <a:p>
                <a:endParaRPr lang="en-US">
                  <a:latin typeface="Calibri"/>
                  <a:cs typeface="Calibri"/>
                </a:endParaRPr>
              </a:p>
            </p:txBody>
          </p:sp>
          <p:sp>
            <p:nvSpPr>
              <p:cNvPr id="20507" name="Rectangle 13"/>
              <p:cNvSpPr>
                <a:spLocks noChangeArrowheads="1"/>
              </p:cNvSpPr>
              <p:nvPr/>
            </p:nvSpPr>
            <p:spPr bwMode="auto">
              <a:xfrm>
                <a:off x="2816" y="2260"/>
                <a:ext cx="8" cy="45"/>
              </a:xfrm>
              <a:prstGeom prst="rect">
                <a:avLst/>
              </a:prstGeom>
              <a:solidFill>
                <a:srgbClr val="000000"/>
              </a:solidFill>
              <a:ln w="9525">
                <a:noFill/>
                <a:miter lim="800000"/>
                <a:headEnd/>
                <a:tailEnd/>
              </a:ln>
            </p:spPr>
            <p:txBody>
              <a:bodyPr/>
              <a:lstStyle/>
              <a:p>
                <a:endParaRPr lang="en-US">
                  <a:latin typeface="Calibri"/>
                  <a:cs typeface="Calibri"/>
                </a:endParaRPr>
              </a:p>
            </p:txBody>
          </p:sp>
          <p:sp>
            <p:nvSpPr>
              <p:cNvPr id="20508" name="Rectangle 14"/>
              <p:cNvSpPr>
                <a:spLocks noChangeArrowheads="1"/>
              </p:cNvSpPr>
              <p:nvPr/>
            </p:nvSpPr>
            <p:spPr bwMode="auto">
              <a:xfrm>
                <a:off x="2853" y="2209"/>
                <a:ext cx="26" cy="58"/>
              </a:xfrm>
              <a:prstGeom prst="rect">
                <a:avLst/>
              </a:prstGeom>
              <a:solidFill>
                <a:srgbClr val="000000"/>
              </a:solidFill>
              <a:ln w="9525">
                <a:noFill/>
                <a:miter lim="800000"/>
                <a:headEnd/>
                <a:tailEnd/>
              </a:ln>
            </p:spPr>
            <p:txBody>
              <a:bodyPr/>
              <a:lstStyle/>
              <a:p>
                <a:endParaRPr lang="en-US">
                  <a:latin typeface="Calibri"/>
                  <a:cs typeface="Calibri"/>
                </a:endParaRPr>
              </a:p>
            </p:txBody>
          </p:sp>
          <p:sp>
            <p:nvSpPr>
              <p:cNvPr id="20509" name="Rectangle 15"/>
              <p:cNvSpPr>
                <a:spLocks noChangeArrowheads="1"/>
              </p:cNvSpPr>
              <p:nvPr/>
            </p:nvSpPr>
            <p:spPr bwMode="auto">
              <a:xfrm>
                <a:off x="2862" y="2260"/>
                <a:ext cx="8" cy="45"/>
              </a:xfrm>
              <a:prstGeom prst="rect">
                <a:avLst/>
              </a:prstGeom>
              <a:solidFill>
                <a:srgbClr val="000000"/>
              </a:solidFill>
              <a:ln w="9525">
                <a:noFill/>
                <a:miter lim="800000"/>
                <a:headEnd/>
                <a:tailEnd/>
              </a:ln>
            </p:spPr>
            <p:txBody>
              <a:bodyPr/>
              <a:lstStyle/>
              <a:p>
                <a:endParaRPr lang="en-US">
                  <a:latin typeface="Calibri"/>
                  <a:cs typeface="Calibri"/>
                </a:endParaRPr>
              </a:p>
            </p:txBody>
          </p:sp>
          <p:sp>
            <p:nvSpPr>
              <p:cNvPr id="20510" name="Rectangle 16"/>
              <p:cNvSpPr>
                <a:spLocks noChangeArrowheads="1"/>
              </p:cNvSpPr>
              <p:nvPr/>
            </p:nvSpPr>
            <p:spPr bwMode="auto">
              <a:xfrm>
                <a:off x="2898" y="2209"/>
                <a:ext cx="26" cy="58"/>
              </a:xfrm>
              <a:prstGeom prst="rect">
                <a:avLst/>
              </a:prstGeom>
              <a:solidFill>
                <a:srgbClr val="000000"/>
              </a:solidFill>
              <a:ln w="9525">
                <a:noFill/>
                <a:miter lim="800000"/>
                <a:headEnd/>
                <a:tailEnd/>
              </a:ln>
            </p:spPr>
            <p:txBody>
              <a:bodyPr/>
              <a:lstStyle/>
              <a:p>
                <a:endParaRPr lang="en-US">
                  <a:latin typeface="Calibri"/>
                  <a:cs typeface="Calibri"/>
                </a:endParaRPr>
              </a:p>
            </p:txBody>
          </p:sp>
          <p:sp>
            <p:nvSpPr>
              <p:cNvPr id="20511" name="Rectangle 17"/>
              <p:cNvSpPr>
                <a:spLocks noChangeArrowheads="1"/>
              </p:cNvSpPr>
              <p:nvPr/>
            </p:nvSpPr>
            <p:spPr bwMode="auto">
              <a:xfrm>
                <a:off x="2906" y="2260"/>
                <a:ext cx="8" cy="45"/>
              </a:xfrm>
              <a:prstGeom prst="rect">
                <a:avLst/>
              </a:prstGeom>
              <a:solidFill>
                <a:srgbClr val="000000"/>
              </a:solidFill>
              <a:ln w="9525">
                <a:noFill/>
                <a:miter lim="800000"/>
                <a:headEnd/>
                <a:tailEnd/>
              </a:ln>
            </p:spPr>
            <p:txBody>
              <a:bodyPr/>
              <a:lstStyle/>
              <a:p>
                <a:endParaRPr lang="en-US">
                  <a:latin typeface="Calibri"/>
                  <a:cs typeface="Calibri"/>
                </a:endParaRPr>
              </a:p>
            </p:txBody>
          </p:sp>
          <p:sp>
            <p:nvSpPr>
              <p:cNvPr id="20512" name="Rectangle 18"/>
              <p:cNvSpPr>
                <a:spLocks noChangeArrowheads="1"/>
              </p:cNvSpPr>
              <p:nvPr/>
            </p:nvSpPr>
            <p:spPr bwMode="auto">
              <a:xfrm>
                <a:off x="2943" y="2209"/>
                <a:ext cx="26" cy="58"/>
              </a:xfrm>
              <a:prstGeom prst="rect">
                <a:avLst/>
              </a:prstGeom>
              <a:solidFill>
                <a:srgbClr val="000000"/>
              </a:solidFill>
              <a:ln w="9525">
                <a:noFill/>
                <a:miter lim="800000"/>
                <a:headEnd/>
                <a:tailEnd/>
              </a:ln>
            </p:spPr>
            <p:txBody>
              <a:bodyPr/>
              <a:lstStyle/>
              <a:p>
                <a:endParaRPr lang="en-US">
                  <a:latin typeface="Calibri"/>
                  <a:cs typeface="Calibri"/>
                </a:endParaRPr>
              </a:p>
            </p:txBody>
          </p:sp>
          <p:sp>
            <p:nvSpPr>
              <p:cNvPr id="20513" name="Rectangle 19"/>
              <p:cNvSpPr>
                <a:spLocks noChangeArrowheads="1"/>
              </p:cNvSpPr>
              <p:nvPr/>
            </p:nvSpPr>
            <p:spPr bwMode="auto">
              <a:xfrm>
                <a:off x="2952" y="2260"/>
                <a:ext cx="7" cy="45"/>
              </a:xfrm>
              <a:prstGeom prst="rect">
                <a:avLst/>
              </a:prstGeom>
              <a:solidFill>
                <a:srgbClr val="000000"/>
              </a:solidFill>
              <a:ln w="9525">
                <a:noFill/>
                <a:miter lim="800000"/>
                <a:headEnd/>
                <a:tailEnd/>
              </a:ln>
            </p:spPr>
            <p:txBody>
              <a:bodyPr/>
              <a:lstStyle/>
              <a:p>
                <a:endParaRPr lang="en-US">
                  <a:latin typeface="Calibri"/>
                  <a:cs typeface="Calibri"/>
                </a:endParaRPr>
              </a:p>
            </p:txBody>
          </p:sp>
          <p:sp>
            <p:nvSpPr>
              <p:cNvPr id="20514" name="Rectangle 20"/>
              <p:cNvSpPr>
                <a:spLocks noChangeArrowheads="1"/>
              </p:cNvSpPr>
              <p:nvPr/>
            </p:nvSpPr>
            <p:spPr bwMode="auto">
              <a:xfrm>
                <a:off x="2989" y="2209"/>
                <a:ext cx="25" cy="58"/>
              </a:xfrm>
              <a:prstGeom prst="rect">
                <a:avLst/>
              </a:prstGeom>
              <a:solidFill>
                <a:srgbClr val="000000"/>
              </a:solidFill>
              <a:ln w="9525">
                <a:noFill/>
                <a:miter lim="800000"/>
                <a:headEnd/>
                <a:tailEnd/>
              </a:ln>
            </p:spPr>
            <p:txBody>
              <a:bodyPr/>
              <a:lstStyle/>
              <a:p>
                <a:endParaRPr lang="en-US">
                  <a:latin typeface="Calibri"/>
                  <a:cs typeface="Calibri"/>
                </a:endParaRPr>
              </a:p>
            </p:txBody>
          </p:sp>
          <p:sp>
            <p:nvSpPr>
              <p:cNvPr id="20515" name="Rectangle 21"/>
              <p:cNvSpPr>
                <a:spLocks noChangeArrowheads="1"/>
              </p:cNvSpPr>
              <p:nvPr/>
            </p:nvSpPr>
            <p:spPr bwMode="auto">
              <a:xfrm>
                <a:off x="2997" y="2260"/>
                <a:ext cx="8" cy="45"/>
              </a:xfrm>
              <a:prstGeom prst="rect">
                <a:avLst/>
              </a:prstGeom>
              <a:solidFill>
                <a:srgbClr val="000000"/>
              </a:solidFill>
              <a:ln w="9525">
                <a:noFill/>
                <a:miter lim="800000"/>
                <a:headEnd/>
                <a:tailEnd/>
              </a:ln>
            </p:spPr>
            <p:txBody>
              <a:bodyPr/>
              <a:lstStyle/>
              <a:p>
                <a:endParaRPr lang="en-US">
                  <a:latin typeface="Calibri"/>
                  <a:cs typeface="Calibri"/>
                </a:endParaRPr>
              </a:p>
            </p:txBody>
          </p:sp>
          <p:sp>
            <p:nvSpPr>
              <p:cNvPr id="20516" name="Freeform 22"/>
              <p:cNvSpPr>
                <a:spLocks/>
              </p:cNvSpPr>
              <p:nvPr/>
            </p:nvSpPr>
            <p:spPr bwMode="auto">
              <a:xfrm>
                <a:off x="2714" y="1993"/>
                <a:ext cx="350" cy="222"/>
              </a:xfrm>
              <a:custGeom>
                <a:avLst/>
                <a:gdLst>
                  <a:gd name="T0" fmla="*/ 9 w 700"/>
                  <a:gd name="T1" fmla="*/ 5 h 444"/>
                  <a:gd name="T2" fmla="*/ 7 w 700"/>
                  <a:gd name="T3" fmla="*/ 3 h 444"/>
                  <a:gd name="T4" fmla="*/ 7 w 700"/>
                  <a:gd name="T5" fmla="*/ 3 h 444"/>
                  <a:gd name="T6" fmla="*/ 7 w 700"/>
                  <a:gd name="T7" fmla="*/ 3 h 444"/>
                  <a:gd name="T8" fmla="*/ 6 w 700"/>
                  <a:gd name="T9" fmla="*/ 3 h 444"/>
                  <a:gd name="T10" fmla="*/ 6 w 700"/>
                  <a:gd name="T11" fmla="*/ 3 h 444"/>
                  <a:gd name="T12" fmla="*/ 6 w 700"/>
                  <a:gd name="T13" fmla="*/ 3 h 444"/>
                  <a:gd name="T14" fmla="*/ 6 w 700"/>
                  <a:gd name="T15" fmla="*/ 3 h 444"/>
                  <a:gd name="T16" fmla="*/ 6 w 700"/>
                  <a:gd name="T17" fmla="*/ 3 h 444"/>
                  <a:gd name="T18" fmla="*/ 6 w 700"/>
                  <a:gd name="T19" fmla="*/ 3 h 444"/>
                  <a:gd name="T20" fmla="*/ 6 w 700"/>
                  <a:gd name="T21" fmla="*/ 2 h 444"/>
                  <a:gd name="T22" fmla="*/ 6 w 700"/>
                  <a:gd name="T23" fmla="*/ 2 h 444"/>
                  <a:gd name="T24" fmla="*/ 6 w 700"/>
                  <a:gd name="T25" fmla="*/ 2 h 444"/>
                  <a:gd name="T26" fmla="*/ 6 w 700"/>
                  <a:gd name="T27" fmla="*/ 2 h 444"/>
                  <a:gd name="T28" fmla="*/ 6 w 700"/>
                  <a:gd name="T29" fmla="*/ 2 h 444"/>
                  <a:gd name="T30" fmla="*/ 6 w 700"/>
                  <a:gd name="T31" fmla="*/ 1 h 444"/>
                  <a:gd name="T32" fmla="*/ 5 w 700"/>
                  <a:gd name="T33" fmla="*/ 1 h 444"/>
                  <a:gd name="T34" fmla="*/ 5 w 700"/>
                  <a:gd name="T35" fmla="*/ 1 h 444"/>
                  <a:gd name="T36" fmla="*/ 5 w 700"/>
                  <a:gd name="T37" fmla="*/ 1 h 444"/>
                  <a:gd name="T38" fmla="*/ 5 w 700"/>
                  <a:gd name="T39" fmla="*/ 1 h 444"/>
                  <a:gd name="T40" fmla="*/ 5 w 700"/>
                  <a:gd name="T41" fmla="*/ 1 h 444"/>
                  <a:gd name="T42" fmla="*/ 5 w 700"/>
                  <a:gd name="T43" fmla="*/ 1 h 444"/>
                  <a:gd name="T44" fmla="*/ 5 w 700"/>
                  <a:gd name="T45" fmla="*/ 1 h 444"/>
                  <a:gd name="T46" fmla="*/ 3 w 700"/>
                  <a:gd name="T47" fmla="*/ 1 h 444"/>
                  <a:gd name="T48" fmla="*/ 3 w 700"/>
                  <a:gd name="T49" fmla="*/ 0 h 444"/>
                  <a:gd name="T50" fmla="*/ 3 w 700"/>
                  <a:gd name="T51" fmla="*/ 1 h 444"/>
                  <a:gd name="T52" fmla="*/ 3 w 700"/>
                  <a:gd name="T53" fmla="*/ 1 h 444"/>
                  <a:gd name="T54" fmla="*/ 3 w 700"/>
                  <a:gd name="T55" fmla="*/ 1 h 444"/>
                  <a:gd name="T56" fmla="*/ 3 w 700"/>
                  <a:gd name="T57" fmla="*/ 1 h 444"/>
                  <a:gd name="T58" fmla="*/ 1 w 700"/>
                  <a:gd name="T59" fmla="*/ 1 h 444"/>
                  <a:gd name="T60" fmla="*/ 1 w 700"/>
                  <a:gd name="T61" fmla="*/ 1 h 444"/>
                  <a:gd name="T62" fmla="*/ 1 w 700"/>
                  <a:gd name="T63" fmla="*/ 1 h 444"/>
                  <a:gd name="T64" fmla="*/ 1 w 700"/>
                  <a:gd name="T65" fmla="*/ 1 h 444"/>
                  <a:gd name="T66" fmla="*/ 1 w 700"/>
                  <a:gd name="T67" fmla="*/ 1 h 444"/>
                  <a:gd name="T68" fmla="*/ 1 w 700"/>
                  <a:gd name="T69" fmla="*/ 1 h 444"/>
                  <a:gd name="T70" fmla="*/ 1 w 700"/>
                  <a:gd name="T71" fmla="*/ 2 h 444"/>
                  <a:gd name="T72" fmla="*/ 1 w 700"/>
                  <a:gd name="T73" fmla="*/ 2 h 444"/>
                  <a:gd name="T74" fmla="*/ 1 w 700"/>
                  <a:gd name="T75" fmla="*/ 2 h 444"/>
                  <a:gd name="T76" fmla="*/ 1 w 700"/>
                  <a:gd name="T77" fmla="*/ 2 h 444"/>
                  <a:gd name="T78" fmla="*/ 1 w 700"/>
                  <a:gd name="T79" fmla="*/ 2 h 444"/>
                  <a:gd name="T80" fmla="*/ 0 w 700"/>
                  <a:gd name="T81" fmla="*/ 2 h 444"/>
                  <a:gd name="T82" fmla="*/ 0 w 700"/>
                  <a:gd name="T83" fmla="*/ 7 h 444"/>
                  <a:gd name="T84" fmla="*/ 11 w 700"/>
                  <a:gd name="T85" fmla="*/ 7 h 444"/>
                  <a:gd name="T86" fmla="*/ 11 w 700"/>
                  <a:gd name="T87" fmla="*/ 7 h 444"/>
                  <a:gd name="T88" fmla="*/ 11 w 700"/>
                  <a:gd name="T89" fmla="*/ 7 h 444"/>
                  <a:gd name="T90" fmla="*/ 11 w 700"/>
                  <a:gd name="T91" fmla="*/ 6 h 444"/>
                  <a:gd name="T92" fmla="*/ 11 w 700"/>
                  <a:gd name="T93" fmla="*/ 6 h 444"/>
                  <a:gd name="T94" fmla="*/ 11 w 700"/>
                  <a:gd name="T95" fmla="*/ 6 h 444"/>
                  <a:gd name="T96" fmla="*/ 11 w 700"/>
                  <a:gd name="T97" fmla="*/ 6 h 444"/>
                  <a:gd name="T98" fmla="*/ 10 w 700"/>
                  <a:gd name="T99" fmla="*/ 5 h 444"/>
                  <a:gd name="T100" fmla="*/ 10 w 700"/>
                  <a:gd name="T101" fmla="*/ 5 h 444"/>
                  <a:gd name="T102" fmla="*/ 10 w 700"/>
                  <a:gd name="T103" fmla="*/ 5 h 444"/>
                  <a:gd name="T104" fmla="*/ 10 w 700"/>
                  <a:gd name="T105" fmla="*/ 5 h 444"/>
                  <a:gd name="T106" fmla="*/ 9 w 700"/>
                  <a:gd name="T107" fmla="*/ 5 h 444"/>
                  <a:gd name="T108" fmla="*/ 9 w 700"/>
                  <a:gd name="T109" fmla="*/ 5 h 444"/>
                  <a:gd name="T110" fmla="*/ 9 w 700"/>
                  <a:gd name="T111" fmla="*/ 5 h 444"/>
                  <a:gd name="T112" fmla="*/ 9 w 700"/>
                  <a:gd name="T113" fmla="*/ 5 h 444"/>
                  <a:gd name="T114" fmla="*/ 9 w 700"/>
                  <a:gd name="T115" fmla="*/ 5 h 444"/>
                  <a:gd name="T116" fmla="*/ 9 w 700"/>
                  <a:gd name="T117" fmla="*/ 5 h 44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00"/>
                  <a:gd name="T178" fmla="*/ 0 h 444"/>
                  <a:gd name="T179" fmla="*/ 700 w 700"/>
                  <a:gd name="T180" fmla="*/ 444 h 44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00" h="444">
                    <a:moveTo>
                      <a:pt x="529" y="261"/>
                    </a:moveTo>
                    <a:lnTo>
                      <a:pt x="497" y="247"/>
                    </a:lnTo>
                    <a:lnTo>
                      <a:pt x="473" y="230"/>
                    </a:lnTo>
                    <a:lnTo>
                      <a:pt x="457" y="211"/>
                    </a:lnTo>
                    <a:lnTo>
                      <a:pt x="447" y="193"/>
                    </a:lnTo>
                    <a:lnTo>
                      <a:pt x="440" y="177"/>
                    </a:lnTo>
                    <a:lnTo>
                      <a:pt x="437" y="162"/>
                    </a:lnTo>
                    <a:lnTo>
                      <a:pt x="436" y="152"/>
                    </a:lnTo>
                    <a:lnTo>
                      <a:pt x="436" y="149"/>
                    </a:lnTo>
                    <a:lnTo>
                      <a:pt x="435" y="134"/>
                    </a:lnTo>
                    <a:lnTo>
                      <a:pt x="432" y="119"/>
                    </a:lnTo>
                    <a:lnTo>
                      <a:pt x="426" y="105"/>
                    </a:lnTo>
                    <a:lnTo>
                      <a:pt x="419" y="91"/>
                    </a:lnTo>
                    <a:lnTo>
                      <a:pt x="410" y="79"/>
                    </a:lnTo>
                    <a:lnTo>
                      <a:pt x="398" y="66"/>
                    </a:lnTo>
                    <a:lnTo>
                      <a:pt x="386" y="55"/>
                    </a:lnTo>
                    <a:lnTo>
                      <a:pt x="372" y="44"/>
                    </a:lnTo>
                    <a:lnTo>
                      <a:pt x="356" y="35"/>
                    </a:lnTo>
                    <a:lnTo>
                      <a:pt x="339" y="26"/>
                    </a:lnTo>
                    <a:lnTo>
                      <a:pt x="321" y="19"/>
                    </a:lnTo>
                    <a:lnTo>
                      <a:pt x="303" y="12"/>
                    </a:lnTo>
                    <a:lnTo>
                      <a:pt x="282" y="7"/>
                    </a:lnTo>
                    <a:lnTo>
                      <a:pt x="261" y="4"/>
                    </a:lnTo>
                    <a:lnTo>
                      <a:pt x="239" y="2"/>
                    </a:lnTo>
                    <a:lnTo>
                      <a:pt x="217" y="0"/>
                    </a:lnTo>
                    <a:lnTo>
                      <a:pt x="197" y="2"/>
                    </a:lnTo>
                    <a:lnTo>
                      <a:pt x="177" y="3"/>
                    </a:lnTo>
                    <a:lnTo>
                      <a:pt x="158" y="6"/>
                    </a:lnTo>
                    <a:lnTo>
                      <a:pt x="139" y="10"/>
                    </a:lnTo>
                    <a:lnTo>
                      <a:pt x="121" y="15"/>
                    </a:lnTo>
                    <a:lnTo>
                      <a:pt x="105" y="21"/>
                    </a:lnTo>
                    <a:lnTo>
                      <a:pt x="88" y="28"/>
                    </a:lnTo>
                    <a:lnTo>
                      <a:pt x="73" y="36"/>
                    </a:lnTo>
                    <a:lnTo>
                      <a:pt x="60" y="45"/>
                    </a:lnTo>
                    <a:lnTo>
                      <a:pt x="47" y="56"/>
                    </a:lnTo>
                    <a:lnTo>
                      <a:pt x="35" y="66"/>
                    </a:lnTo>
                    <a:lnTo>
                      <a:pt x="25" y="76"/>
                    </a:lnTo>
                    <a:lnTo>
                      <a:pt x="16" y="88"/>
                    </a:lnTo>
                    <a:lnTo>
                      <a:pt x="9" y="101"/>
                    </a:lnTo>
                    <a:lnTo>
                      <a:pt x="3" y="113"/>
                    </a:lnTo>
                    <a:lnTo>
                      <a:pt x="0" y="127"/>
                    </a:lnTo>
                    <a:lnTo>
                      <a:pt x="0" y="444"/>
                    </a:lnTo>
                    <a:lnTo>
                      <a:pt x="699" y="442"/>
                    </a:lnTo>
                    <a:lnTo>
                      <a:pt x="700" y="418"/>
                    </a:lnTo>
                    <a:lnTo>
                      <a:pt x="696" y="396"/>
                    </a:lnTo>
                    <a:lnTo>
                      <a:pt x="690" y="376"/>
                    </a:lnTo>
                    <a:lnTo>
                      <a:pt x="679" y="358"/>
                    </a:lnTo>
                    <a:lnTo>
                      <a:pt x="667" y="341"/>
                    </a:lnTo>
                    <a:lnTo>
                      <a:pt x="653" y="327"/>
                    </a:lnTo>
                    <a:lnTo>
                      <a:pt x="637" y="313"/>
                    </a:lnTo>
                    <a:lnTo>
                      <a:pt x="620" y="301"/>
                    </a:lnTo>
                    <a:lnTo>
                      <a:pt x="603" y="292"/>
                    </a:lnTo>
                    <a:lnTo>
                      <a:pt x="587" y="283"/>
                    </a:lnTo>
                    <a:lnTo>
                      <a:pt x="572" y="276"/>
                    </a:lnTo>
                    <a:lnTo>
                      <a:pt x="558" y="270"/>
                    </a:lnTo>
                    <a:lnTo>
                      <a:pt x="547" y="267"/>
                    </a:lnTo>
                    <a:lnTo>
                      <a:pt x="538" y="263"/>
                    </a:lnTo>
                    <a:lnTo>
                      <a:pt x="532" y="261"/>
                    </a:lnTo>
                    <a:lnTo>
                      <a:pt x="529" y="261"/>
                    </a:lnTo>
                    <a:close/>
                  </a:path>
                </a:pathLst>
              </a:custGeom>
              <a:solidFill>
                <a:srgbClr val="333333"/>
              </a:solidFill>
              <a:ln w="9525">
                <a:solidFill>
                  <a:srgbClr val="333333"/>
                </a:solidFill>
                <a:round/>
                <a:headEnd/>
                <a:tailEnd/>
              </a:ln>
            </p:spPr>
            <p:txBody>
              <a:bodyPr/>
              <a:lstStyle/>
              <a:p>
                <a:endParaRPr lang="en-US">
                  <a:latin typeface="Calibri"/>
                  <a:cs typeface="Calibri"/>
                </a:endParaRPr>
              </a:p>
            </p:txBody>
          </p:sp>
        </p:grpSp>
        <p:sp>
          <p:nvSpPr>
            <p:cNvPr id="1185818" name="Text Box 26"/>
            <p:cNvSpPr txBox="1">
              <a:spLocks noChangeArrowheads="1"/>
            </p:cNvSpPr>
            <p:nvPr/>
          </p:nvSpPr>
          <p:spPr bwMode="auto">
            <a:xfrm>
              <a:off x="4829175" y="1249380"/>
              <a:ext cx="1998663" cy="244475"/>
            </a:xfrm>
            <a:prstGeom prst="rect">
              <a:avLst/>
            </a:prstGeom>
            <a:noFill/>
            <a:ln w="9525">
              <a:noFill/>
              <a:miter lim="800000"/>
              <a:headEnd/>
              <a:tailEnd/>
            </a:ln>
          </p:spPr>
          <p:txBody>
            <a:bodyPr wrap="none" lIns="36000" tIns="0" rIns="36000" bIns="0">
              <a:spAutoFit/>
            </a:bodyPr>
            <a:lstStyle/>
            <a:p>
              <a:pPr eaLnBrk="0" hangingPunct="0"/>
              <a:r>
                <a:rPr lang="en-US" sz="1600" baseline="0" dirty="0">
                  <a:latin typeface="Calibri"/>
                  <a:cs typeface="Calibri"/>
                </a:rPr>
                <a:t>Position </a:t>
              </a:r>
              <a:r>
                <a:rPr lang="en-US" sz="1600" baseline="0" dirty="0">
                  <a:latin typeface="Calibri"/>
                  <a:cs typeface="Calibri"/>
                  <a:sym typeface="Wingdings" pitchFamily="2" charset="2"/>
                </a:rPr>
                <a:t> Frequency</a:t>
              </a:r>
            </a:p>
          </p:txBody>
        </p:sp>
      </p:grpSp>
      <p:grpSp>
        <p:nvGrpSpPr>
          <p:cNvPr id="6" name="Group 39"/>
          <p:cNvGrpSpPr/>
          <p:nvPr/>
        </p:nvGrpSpPr>
        <p:grpSpPr>
          <a:xfrm>
            <a:off x="5875338" y="2703838"/>
            <a:ext cx="2339975" cy="928688"/>
            <a:chOff x="5875338" y="2447942"/>
            <a:chExt cx="2339975" cy="928688"/>
          </a:xfrm>
        </p:grpSpPr>
        <p:pic>
          <p:nvPicPr>
            <p:cNvPr id="20485" name="Picture 5" descr="surface"/>
            <p:cNvPicPr>
              <a:picLocks noChangeAspect="1" noChangeArrowheads="1"/>
            </p:cNvPicPr>
            <p:nvPr/>
          </p:nvPicPr>
          <p:blipFill>
            <a:blip r:embed="rId6">
              <a:grayscl/>
            </a:blip>
            <a:srcRect/>
            <a:stretch>
              <a:fillRect/>
            </a:stretch>
          </p:blipFill>
          <p:spPr bwMode="auto">
            <a:xfrm>
              <a:off x="6588125" y="2833705"/>
              <a:ext cx="1066800" cy="542925"/>
            </a:xfrm>
            <a:prstGeom prst="rect">
              <a:avLst/>
            </a:prstGeom>
            <a:noFill/>
            <a:ln w="9525">
              <a:noFill/>
              <a:miter lim="800000"/>
              <a:headEnd/>
              <a:tailEnd/>
            </a:ln>
          </p:spPr>
        </p:pic>
        <p:sp>
          <p:nvSpPr>
            <p:cNvPr id="1185819" name="Text Box 27"/>
            <p:cNvSpPr txBox="1">
              <a:spLocks noChangeArrowheads="1"/>
            </p:cNvSpPr>
            <p:nvPr/>
          </p:nvSpPr>
          <p:spPr bwMode="auto">
            <a:xfrm>
              <a:off x="5875338" y="2447942"/>
              <a:ext cx="2339975" cy="244475"/>
            </a:xfrm>
            <a:prstGeom prst="rect">
              <a:avLst/>
            </a:prstGeom>
            <a:noFill/>
            <a:ln w="9525">
              <a:noFill/>
              <a:miter lim="800000"/>
              <a:headEnd/>
              <a:tailEnd/>
            </a:ln>
          </p:spPr>
          <p:txBody>
            <a:bodyPr wrap="none" lIns="36000" tIns="0" rIns="36000" bIns="0">
              <a:spAutoFit/>
            </a:bodyPr>
            <a:lstStyle/>
            <a:p>
              <a:pPr eaLnBrk="0" hangingPunct="0"/>
              <a:r>
                <a:rPr lang="en-US" sz="1600" baseline="0" dirty="0">
                  <a:latin typeface="Calibri"/>
                  <a:cs typeface="Calibri"/>
                </a:rPr>
                <a:t>Radiofrequency antennae</a:t>
              </a:r>
            </a:p>
          </p:txBody>
        </p:sp>
      </p:grpSp>
      <p:grpSp>
        <p:nvGrpSpPr>
          <p:cNvPr id="7" name="Group 40"/>
          <p:cNvGrpSpPr/>
          <p:nvPr/>
        </p:nvGrpSpPr>
        <p:grpSpPr>
          <a:xfrm>
            <a:off x="6516688" y="4127826"/>
            <a:ext cx="1998662" cy="1204912"/>
            <a:chOff x="6516688" y="3871930"/>
            <a:chExt cx="1998662" cy="1204912"/>
          </a:xfrm>
        </p:grpSpPr>
        <p:sp>
          <p:nvSpPr>
            <p:cNvPr id="1185820" name="Text Box 28"/>
            <p:cNvSpPr txBox="1">
              <a:spLocks noChangeArrowheads="1"/>
            </p:cNvSpPr>
            <p:nvPr/>
          </p:nvSpPr>
          <p:spPr bwMode="auto">
            <a:xfrm>
              <a:off x="6516688" y="3871930"/>
              <a:ext cx="1998662" cy="244475"/>
            </a:xfrm>
            <a:prstGeom prst="rect">
              <a:avLst/>
            </a:prstGeom>
            <a:noFill/>
            <a:ln w="9525">
              <a:noFill/>
              <a:miter lim="800000"/>
              <a:headEnd/>
              <a:tailEnd/>
            </a:ln>
          </p:spPr>
          <p:txBody>
            <a:bodyPr wrap="none" lIns="36000" tIns="0" rIns="36000" bIns="0">
              <a:spAutoFit/>
            </a:bodyPr>
            <a:lstStyle/>
            <a:p>
              <a:pPr eaLnBrk="0" hangingPunct="0"/>
              <a:r>
                <a:rPr lang="en-US" sz="1600" baseline="0" dirty="0">
                  <a:latin typeface="Calibri"/>
                  <a:cs typeface="Calibri"/>
                </a:rPr>
                <a:t>Frequency </a:t>
              </a:r>
              <a:r>
                <a:rPr lang="en-US" sz="1600" baseline="0" dirty="0">
                  <a:latin typeface="Calibri"/>
                  <a:cs typeface="Calibri"/>
                  <a:sym typeface="Wingdings" pitchFamily="2" charset="2"/>
                </a:rPr>
                <a:t> Position</a:t>
              </a:r>
              <a:endParaRPr lang="en-US" sz="1600" baseline="0" dirty="0">
                <a:latin typeface="Calibri"/>
                <a:cs typeface="Calibri"/>
              </a:endParaRPr>
            </a:p>
          </p:txBody>
        </p:sp>
        <p:grpSp>
          <p:nvGrpSpPr>
            <p:cNvPr id="8" name="Group 29"/>
            <p:cNvGrpSpPr>
              <a:grpSpLocks/>
            </p:cNvGrpSpPr>
            <p:nvPr/>
          </p:nvGrpSpPr>
          <p:grpSpPr bwMode="auto">
            <a:xfrm>
              <a:off x="7053263" y="4227530"/>
              <a:ext cx="974725" cy="849312"/>
              <a:chOff x="3651" y="1117"/>
              <a:chExt cx="2858" cy="2858"/>
            </a:xfrm>
          </p:grpSpPr>
          <p:sp>
            <p:nvSpPr>
              <p:cNvPr id="20500" name="Freeform 30"/>
              <p:cNvSpPr>
                <a:spLocks/>
              </p:cNvSpPr>
              <p:nvPr/>
            </p:nvSpPr>
            <p:spPr bwMode="auto">
              <a:xfrm>
                <a:off x="3787" y="1480"/>
                <a:ext cx="1588" cy="1678"/>
              </a:xfrm>
              <a:custGeom>
                <a:avLst/>
                <a:gdLst>
                  <a:gd name="T0" fmla="*/ 182 w 1588"/>
                  <a:gd name="T1" fmla="*/ 136 h 1678"/>
                  <a:gd name="T2" fmla="*/ 1588 w 1588"/>
                  <a:gd name="T3" fmla="*/ 0 h 1678"/>
                  <a:gd name="T4" fmla="*/ 1452 w 1588"/>
                  <a:gd name="T5" fmla="*/ 1678 h 1678"/>
                  <a:gd name="T6" fmla="*/ 0 w 1588"/>
                  <a:gd name="T7" fmla="*/ 1587 h 1678"/>
                  <a:gd name="T8" fmla="*/ 182 w 1588"/>
                  <a:gd name="T9" fmla="*/ 136 h 1678"/>
                  <a:gd name="T10" fmla="*/ 0 60000 65536"/>
                  <a:gd name="T11" fmla="*/ 0 60000 65536"/>
                  <a:gd name="T12" fmla="*/ 0 60000 65536"/>
                  <a:gd name="T13" fmla="*/ 0 60000 65536"/>
                  <a:gd name="T14" fmla="*/ 0 60000 65536"/>
                  <a:gd name="T15" fmla="*/ 0 w 1588"/>
                  <a:gd name="T16" fmla="*/ 0 h 1678"/>
                  <a:gd name="T17" fmla="*/ 1588 w 1588"/>
                  <a:gd name="T18" fmla="*/ 1678 h 1678"/>
                </a:gdLst>
                <a:ahLst/>
                <a:cxnLst>
                  <a:cxn ang="T10">
                    <a:pos x="T0" y="T1"/>
                  </a:cxn>
                  <a:cxn ang="T11">
                    <a:pos x="T2" y="T3"/>
                  </a:cxn>
                  <a:cxn ang="T12">
                    <a:pos x="T4" y="T5"/>
                  </a:cxn>
                  <a:cxn ang="T13">
                    <a:pos x="T6" y="T7"/>
                  </a:cxn>
                  <a:cxn ang="T14">
                    <a:pos x="T8" y="T9"/>
                  </a:cxn>
                </a:cxnLst>
                <a:rect l="T15" t="T16" r="T17" b="T18"/>
                <a:pathLst>
                  <a:path w="1588" h="1678">
                    <a:moveTo>
                      <a:pt x="182" y="136"/>
                    </a:moveTo>
                    <a:lnTo>
                      <a:pt x="1588" y="0"/>
                    </a:lnTo>
                    <a:lnTo>
                      <a:pt x="1452" y="1678"/>
                    </a:lnTo>
                    <a:lnTo>
                      <a:pt x="0" y="1587"/>
                    </a:lnTo>
                    <a:lnTo>
                      <a:pt x="182" y="136"/>
                    </a:lnTo>
                    <a:close/>
                  </a:path>
                </a:pathLst>
              </a:custGeom>
              <a:solidFill>
                <a:schemeClr val="bg1"/>
              </a:solidFill>
              <a:ln w="9525">
                <a:noFill/>
                <a:round/>
                <a:headEnd/>
                <a:tailEnd/>
              </a:ln>
            </p:spPr>
            <p:txBody>
              <a:bodyPr/>
              <a:lstStyle/>
              <a:p>
                <a:endParaRPr lang="en-US">
                  <a:latin typeface="Calibri"/>
                  <a:cs typeface="Calibri"/>
                </a:endParaRPr>
              </a:p>
            </p:txBody>
          </p:sp>
          <p:pic>
            <p:nvPicPr>
              <p:cNvPr id="20501" name="Picture 31" descr="computer"/>
              <p:cNvPicPr>
                <a:picLocks noChangeAspect="1" noChangeArrowheads="1"/>
              </p:cNvPicPr>
              <p:nvPr/>
            </p:nvPicPr>
            <p:blipFill>
              <a:blip r:embed="rId7">
                <a:clrChange>
                  <a:clrFrom>
                    <a:srgbClr val="FEFEFE"/>
                  </a:clrFrom>
                  <a:clrTo>
                    <a:srgbClr val="FEFEFE">
                      <a:alpha val="0"/>
                    </a:srgbClr>
                  </a:clrTo>
                </a:clrChange>
                <a:grayscl/>
              </a:blip>
              <a:srcRect/>
              <a:stretch>
                <a:fillRect/>
              </a:stretch>
            </p:blipFill>
            <p:spPr bwMode="auto">
              <a:xfrm>
                <a:off x="3651" y="1117"/>
                <a:ext cx="2858" cy="2858"/>
              </a:xfrm>
              <a:prstGeom prst="rect">
                <a:avLst/>
              </a:prstGeom>
              <a:noFill/>
              <a:ln w="9525">
                <a:noFill/>
                <a:miter lim="800000"/>
                <a:headEnd/>
                <a:tailEnd/>
              </a:ln>
            </p:spPr>
          </p:pic>
        </p:grpSp>
      </p:grpSp>
      <p:grpSp>
        <p:nvGrpSpPr>
          <p:cNvPr id="9" name="Group 35"/>
          <p:cNvGrpSpPr/>
          <p:nvPr/>
        </p:nvGrpSpPr>
        <p:grpSpPr>
          <a:xfrm>
            <a:off x="1042988" y="4142113"/>
            <a:ext cx="1008062" cy="1106488"/>
            <a:chOff x="1042988" y="3886217"/>
            <a:chExt cx="1008062" cy="1106488"/>
          </a:xfrm>
        </p:grpSpPr>
        <p:sp>
          <p:nvSpPr>
            <p:cNvPr id="20488" name="Text Box 23"/>
            <p:cNvSpPr txBox="1">
              <a:spLocks noChangeArrowheads="1"/>
            </p:cNvSpPr>
            <p:nvPr/>
          </p:nvSpPr>
          <p:spPr bwMode="auto">
            <a:xfrm>
              <a:off x="1042988" y="3886217"/>
              <a:ext cx="861381" cy="246221"/>
            </a:xfrm>
            <a:prstGeom prst="rect">
              <a:avLst/>
            </a:prstGeom>
            <a:noFill/>
            <a:ln w="9525">
              <a:noFill/>
              <a:miter lim="800000"/>
              <a:headEnd/>
              <a:tailEnd/>
            </a:ln>
          </p:spPr>
          <p:txBody>
            <a:bodyPr wrap="none" lIns="36000" tIns="0" rIns="36000" bIns="0">
              <a:spAutoFit/>
            </a:bodyPr>
            <a:lstStyle/>
            <a:p>
              <a:pPr eaLnBrk="0" hangingPunct="0"/>
              <a:r>
                <a:rPr lang="en-US" sz="1600" baseline="0" dirty="0">
                  <a:latin typeface="Calibri"/>
                  <a:cs typeface="Calibri"/>
                </a:rPr>
                <a:t>Magnet</a:t>
              </a:r>
              <a:r>
                <a:rPr lang="en-US" sz="1600" baseline="30000" dirty="0">
                  <a:latin typeface="Calibri"/>
                  <a:cs typeface="Calibri"/>
                </a:rPr>
                <a:t>1)</a:t>
              </a:r>
            </a:p>
          </p:txBody>
        </p:sp>
        <p:pic>
          <p:nvPicPr>
            <p:cNvPr id="20495" name="Picture 32" descr="MPj03867330000[1]"/>
            <p:cNvPicPr>
              <a:picLocks noChangeAspect="1" noChangeArrowheads="1"/>
            </p:cNvPicPr>
            <p:nvPr/>
          </p:nvPicPr>
          <p:blipFill>
            <a:blip r:embed="rId8">
              <a:lum bright="20000"/>
              <a:grayscl/>
            </a:blip>
            <a:srcRect/>
            <a:stretch>
              <a:fillRect/>
            </a:stretch>
          </p:blipFill>
          <p:spPr bwMode="auto">
            <a:xfrm>
              <a:off x="1042988" y="4273567"/>
              <a:ext cx="1008062" cy="719138"/>
            </a:xfrm>
            <a:prstGeom prst="rect">
              <a:avLst/>
            </a:prstGeom>
            <a:noFill/>
            <a:ln w="9525">
              <a:noFill/>
              <a:miter lim="800000"/>
              <a:headEnd/>
              <a:tailEnd/>
            </a:ln>
          </p:spPr>
        </p:pic>
      </p:grpSp>
      <p:sp>
        <p:nvSpPr>
          <p:cNvPr id="20499" name="Text Box 36"/>
          <p:cNvSpPr txBox="1">
            <a:spLocks noChangeArrowheads="1"/>
          </p:cNvSpPr>
          <p:nvPr/>
        </p:nvSpPr>
        <p:spPr bwMode="auto">
          <a:xfrm>
            <a:off x="3941396" y="5613722"/>
            <a:ext cx="1344984" cy="369332"/>
          </a:xfrm>
          <a:prstGeom prst="rect">
            <a:avLst/>
          </a:prstGeom>
          <a:noFill/>
          <a:ln w="9525">
            <a:noFill/>
            <a:miter lim="800000"/>
            <a:headEnd/>
            <a:tailEnd/>
          </a:ln>
        </p:spPr>
        <p:txBody>
          <a:bodyPr wrap="none">
            <a:spAutoFit/>
          </a:bodyPr>
          <a:lstStyle/>
          <a:p>
            <a:pPr eaLnBrk="0" hangingPunct="0"/>
            <a:r>
              <a:rPr lang="en-US" sz="1800" baseline="0" dirty="0">
                <a:solidFill>
                  <a:srgbClr val="C0C0C0"/>
                </a:solidFill>
                <a:latin typeface="Calibri"/>
                <a:cs typeface="Calibri"/>
              </a:rPr>
              <a:t>MRI system</a:t>
            </a:r>
          </a:p>
        </p:txBody>
      </p:sp>
      <p:sp>
        <p:nvSpPr>
          <p:cNvPr id="34" name="TextBox 33"/>
          <p:cNvSpPr txBox="1"/>
          <p:nvPr/>
        </p:nvSpPr>
        <p:spPr>
          <a:xfrm>
            <a:off x="30998" y="6000768"/>
            <a:ext cx="1345941" cy="338554"/>
          </a:xfrm>
          <a:prstGeom prst="rect">
            <a:avLst/>
          </a:prstGeom>
          <a:noFill/>
        </p:spPr>
        <p:txBody>
          <a:bodyPr wrap="none" rtlCol="0">
            <a:spAutoFit/>
          </a:bodyPr>
          <a:lstStyle/>
          <a:p>
            <a:r>
              <a:rPr lang="de-CH" sz="1600" baseline="30000" dirty="0">
                <a:latin typeface="Calibri"/>
                <a:cs typeface="Calibri"/>
              </a:rPr>
              <a:t>1)</a:t>
            </a:r>
            <a:r>
              <a:rPr lang="de-CH" sz="1600" dirty="0">
                <a:latin typeface="Calibri"/>
                <a:cs typeface="Calibri"/>
              </a:rPr>
              <a:t> </a:t>
            </a:r>
            <a:r>
              <a:rPr lang="de-CH" sz="1600" baseline="0" dirty="0">
                <a:latin typeface="Calibri"/>
                <a:cs typeface="Calibri"/>
              </a:rPr>
              <a:t>0.5-14 Tesla</a:t>
            </a:r>
            <a:endParaRPr lang="en-US" sz="1600" baseline="0" dirty="0">
              <a:latin typeface="Calibri"/>
              <a:cs typeface="Calibri"/>
            </a:endParaRPr>
          </a:p>
        </p:txBody>
      </p:sp>
      <p:sp>
        <p:nvSpPr>
          <p:cNvPr id="35" name="TextBox 34"/>
          <p:cNvSpPr txBox="1"/>
          <p:nvPr/>
        </p:nvSpPr>
        <p:spPr>
          <a:xfrm>
            <a:off x="30998" y="6286520"/>
            <a:ext cx="1794782" cy="338554"/>
          </a:xfrm>
          <a:prstGeom prst="rect">
            <a:avLst/>
          </a:prstGeom>
          <a:noFill/>
        </p:spPr>
        <p:txBody>
          <a:bodyPr wrap="none" rtlCol="0">
            <a:spAutoFit/>
          </a:bodyPr>
          <a:lstStyle/>
          <a:p>
            <a:r>
              <a:rPr lang="de-CH" sz="1600" baseline="30000" dirty="0">
                <a:latin typeface="Calibri"/>
                <a:cs typeface="Calibri"/>
              </a:rPr>
              <a:t>2)</a:t>
            </a:r>
            <a:r>
              <a:rPr lang="de-CH" sz="1600" dirty="0">
                <a:latin typeface="Calibri"/>
                <a:cs typeface="Calibri"/>
              </a:rPr>
              <a:t> </a:t>
            </a:r>
            <a:r>
              <a:rPr lang="de-CH" sz="1600" baseline="0" dirty="0">
                <a:latin typeface="Calibri"/>
                <a:cs typeface="Calibri"/>
              </a:rPr>
              <a:t>1H, 31P, 13C, 19F</a:t>
            </a:r>
            <a:endParaRPr lang="en-US" sz="1600" baseline="0" dirty="0">
              <a:latin typeface="Calibri"/>
              <a:cs typeface="Calibri"/>
            </a:endParaRPr>
          </a:p>
        </p:txBody>
      </p:sp>
      <p:sp>
        <p:nvSpPr>
          <p:cNvPr id="44" name="Oval 6"/>
          <p:cNvSpPr>
            <a:spLocks noChangeArrowheads="1"/>
          </p:cNvSpPr>
          <p:nvPr/>
        </p:nvSpPr>
        <p:spPr bwMode="auto">
          <a:xfrm>
            <a:off x="588605" y="3824913"/>
            <a:ext cx="1800000" cy="1800000"/>
          </a:xfrm>
          <a:prstGeom prst="ellipse">
            <a:avLst/>
          </a:prstGeom>
          <a:noFill/>
          <a:ln w="76200" cap="rnd">
            <a:solidFill>
              <a:srgbClr val="CC0000"/>
            </a:solidFill>
            <a:prstDash val="sysDot"/>
            <a:round/>
            <a:headEnd/>
            <a:tailEnd/>
          </a:ln>
        </p:spPr>
        <p:txBody>
          <a:bodyPr wrap="none" anchor="ctr"/>
          <a:lstStyle/>
          <a:p>
            <a:endParaRPr lang="en-US">
              <a:latin typeface="Calibri"/>
              <a:cs typeface="Calibri"/>
            </a:endParaRPr>
          </a:p>
        </p:txBody>
      </p:sp>
      <p:sp>
        <p:nvSpPr>
          <p:cNvPr id="45" name="Oval 6"/>
          <p:cNvSpPr>
            <a:spLocks noChangeArrowheads="1"/>
          </p:cNvSpPr>
          <p:nvPr/>
        </p:nvSpPr>
        <p:spPr bwMode="auto">
          <a:xfrm>
            <a:off x="1301026" y="2200984"/>
            <a:ext cx="1800000" cy="1800000"/>
          </a:xfrm>
          <a:prstGeom prst="ellipse">
            <a:avLst/>
          </a:prstGeom>
          <a:noFill/>
          <a:ln w="76200" cap="rnd">
            <a:solidFill>
              <a:srgbClr val="CC0000"/>
            </a:solidFill>
            <a:prstDash val="sysDot"/>
            <a:round/>
            <a:headEnd/>
            <a:tailEnd/>
          </a:ln>
        </p:spPr>
        <p:txBody>
          <a:bodyPr wrap="none" anchor="ctr"/>
          <a:lstStyle/>
          <a:p>
            <a:endParaRPr lang="en-US">
              <a:latin typeface="Calibri"/>
              <a:cs typeface="Calibri"/>
            </a:endParaRPr>
          </a:p>
        </p:txBody>
      </p:sp>
      <p:sp>
        <p:nvSpPr>
          <p:cNvPr id="11" name="Slide Number Placeholder 10">
            <a:extLst>
              <a:ext uri="{FF2B5EF4-FFF2-40B4-BE49-F238E27FC236}">
                <a16:creationId xmlns:a16="http://schemas.microsoft.com/office/drawing/2014/main" id="{D3476072-6D92-1A4D-AC58-7771DA72DD8E}"/>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58</a:t>
            </a:fld>
            <a:endParaRPr lang="en-US"/>
          </a:p>
        </p:txBody>
      </p:sp>
    </p:spTree>
    <p:custDataLst>
      <p:tags r:id="rId1"/>
    </p:custDataLst>
    <p:extLst>
      <p:ext uri="{BB962C8B-B14F-4D97-AF65-F5344CB8AC3E}">
        <p14:creationId xmlns:p14="http://schemas.microsoft.com/office/powerpoint/2010/main" val="375929536"/>
      </p:ext>
    </p:extLst>
  </p:cSld>
  <p:clrMapOvr>
    <a:masterClrMapping/>
  </p:clrMapOvr>
  <p:transition advTm="1177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down)">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wipe(down)">
                                      <p:cBhvr>
                                        <p:cTn id="1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Oval 3"/>
          <p:cNvSpPr>
            <a:spLocks noChangeAspect="1" noChangeArrowheads="1"/>
          </p:cNvSpPr>
          <p:nvPr/>
        </p:nvSpPr>
        <p:spPr bwMode="auto">
          <a:xfrm>
            <a:off x="3143240" y="1852605"/>
            <a:ext cx="2573025" cy="2576527"/>
          </a:xfrm>
          <a:prstGeom prst="ellipse">
            <a:avLst/>
          </a:prstGeom>
          <a:gradFill flip="none" rotWithShape="1">
            <a:gsLst>
              <a:gs pos="0">
                <a:schemeClr val="bg1">
                  <a:lumMod val="50000"/>
                </a:schemeClr>
              </a:gs>
              <a:gs pos="100000">
                <a:schemeClr val="bg1"/>
              </a:gs>
            </a:gsLst>
            <a:path path="shape">
              <a:fillToRect l="50000" t="50000" r="50000" b="50000"/>
            </a:path>
            <a:tileRect/>
          </a:gradFill>
          <a:ln w="28575">
            <a:noFill/>
            <a:round/>
            <a:headEnd/>
            <a:tailEnd/>
          </a:ln>
          <a:effectLst/>
        </p:spPr>
        <p:txBody>
          <a:bodyPr wrap="none" anchor="ctr"/>
          <a:lstStyle/>
          <a:p>
            <a:endParaRPr lang="en-US" sz="1800" baseline="0">
              <a:latin typeface="Calibri"/>
              <a:cs typeface="Calibri"/>
            </a:endParaRPr>
          </a:p>
        </p:txBody>
      </p:sp>
      <p:sp>
        <p:nvSpPr>
          <p:cNvPr id="48" name="Oval 3"/>
          <p:cNvSpPr>
            <a:spLocks noChangeAspect="1" noChangeArrowheads="1"/>
          </p:cNvSpPr>
          <p:nvPr/>
        </p:nvSpPr>
        <p:spPr bwMode="auto">
          <a:xfrm>
            <a:off x="5976956" y="2832104"/>
            <a:ext cx="1166812" cy="1168400"/>
          </a:xfrm>
          <a:prstGeom prst="ellipse">
            <a:avLst/>
          </a:prstGeom>
          <a:gradFill flip="none" rotWithShape="1">
            <a:gsLst>
              <a:gs pos="0">
                <a:schemeClr val="bg1">
                  <a:lumMod val="50000"/>
                </a:schemeClr>
              </a:gs>
              <a:gs pos="100000">
                <a:schemeClr val="bg1"/>
              </a:gs>
            </a:gsLst>
            <a:path path="shape">
              <a:fillToRect l="50000" t="50000" r="50000" b="50000"/>
            </a:path>
            <a:tileRect/>
          </a:gradFill>
          <a:ln w="28575">
            <a:noFill/>
            <a:round/>
            <a:headEnd/>
            <a:tailEnd/>
          </a:ln>
          <a:effectLst/>
        </p:spPr>
        <p:txBody>
          <a:bodyPr wrap="none" anchor="ctr"/>
          <a:lstStyle/>
          <a:p>
            <a:endParaRPr lang="en-US" sz="1800" baseline="0">
              <a:latin typeface="Calibri"/>
              <a:cs typeface="Calibri"/>
            </a:endParaRPr>
          </a:p>
        </p:txBody>
      </p:sp>
      <p:sp>
        <p:nvSpPr>
          <p:cNvPr id="1583107" name="Oval 3"/>
          <p:cNvSpPr>
            <a:spLocks noChangeAspect="1" noChangeArrowheads="1"/>
          </p:cNvSpPr>
          <p:nvPr/>
        </p:nvSpPr>
        <p:spPr bwMode="auto">
          <a:xfrm>
            <a:off x="2655888" y="4200525"/>
            <a:ext cx="1166812" cy="1168400"/>
          </a:xfrm>
          <a:prstGeom prst="ellipse">
            <a:avLst/>
          </a:prstGeom>
          <a:gradFill flip="none" rotWithShape="1">
            <a:gsLst>
              <a:gs pos="0">
                <a:schemeClr val="bg1">
                  <a:lumMod val="50000"/>
                </a:schemeClr>
              </a:gs>
              <a:gs pos="100000">
                <a:schemeClr val="bg1"/>
              </a:gs>
            </a:gsLst>
            <a:path path="shape">
              <a:fillToRect l="50000" t="50000" r="50000" b="50000"/>
            </a:path>
            <a:tileRect/>
          </a:gradFill>
          <a:ln w="28575">
            <a:noFill/>
            <a:round/>
            <a:headEnd/>
            <a:tailEnd/>
          </a:ln>
          <a:effectLst/>
        </p:spPr>
        <p:txBody>
          <a:bodyPr wrap="none" anchor="ctr"/>
          <a:lstStyle/>
          <a:p>
            <a:endParaRPr lang="en-US" sz="1800" baseline="0">
              <a:latin typeface="Calibri"/>
              <a:cs typeface="Calibri"/>
            </a:endParaRPr>
          </a:p>
        </p:txBody>
      </p:sp>
      <p:sp>
        <p:nvSpPr>
          <p:cNvPr id="1583111" name="Oval 7"/>
          <p:cNvSpPr>
            <a:spLocks noChangeArrowheads="1"/>
          </p:cNvSpPr>
          <p:nvPr/>
        </p:nvSpPr>
        <p:spPr bwMode="auto">
          <a:xfrm rot="6062979">
            <a:off x="4516438" y="1111250"/>
            <a:ext cx="1582738" cy="4141787"/>
          </a:xfrm>
          <a:prstGeom prst="ellipse">
            <a:avLst/>
          </a:prstGeom>
          <a:noFill/>
          <a:ln w="28575">
            <a:solidFill>
              <a:schemeClr val="tx1">
                <a:lumMod val="50000"/>
                <a:lumOff val="50000"/>
              </a:schemeClr>
            </a:solidFill>
            <a:round/>
            <a:headEnd/>
            <a:tailEnd/>
          </a:ln>
          <a:effectLst/>
        </p:spPr>
        <p:txBody>
          <a:bodyPr wrap="none" anchor="ctr"/>
          <a:lstStyle/>
          <a:p>
            <a:endParaRPr lang="en-US" sz="1800" baseline="0">
              <a:latin typeface="Calibri"/>
              <a:cs typeface="Calibri"/>
            </a:endParaRPr>
          </a:p>
        </p:txBody>
      </p:sp>
      <p:sp>
        <p:nvSpPr>
          <p:cNvPr id="1583112" name="Oval 8"/>
          <p:cNvSpPr>
            <a:spLocks noChangeArrowheads="1"/>
          </p:cNvSpPr>
          <p:nvPr/>
        </p:nvSpPr>
        <p:spPr bwMode="auto">
          <a:xfrm rot="9471529">
            <a:off x="3622675" y="1927225"/>
            <a:ext cx="1582738" cy="2297113"/>
          </a:xfrm>
          <a:prstGeom prst="ellipse">
            <a:avLst/>
          </a:prstGeom>
          <a:noFill/>
          <a:ln w="28575">
            <a:solidFill>
              <a:schemeClr val="tx1">
                <a:lumMod val="50000"/>
                <a:lumOff val="50000"/>
              </a:schemeClr>
            </a:solidFill>
            <a:round/>
            <a:headEnd/>
            <a:tailEnd/>
          </a:ln>
          <a:effectLst/>
        </p:spPr>
        <p:txBody>
          <a:bodyPr wrap="none" anchor="ctr"/>
          <a:lstStyle/>
          <a:p>
            <a:endParaRPr lang="en-US" sz="1800" baseline="0">
              <a:latin typeface="Calibri"/>
              <a:cs typeface="Calibri"/>
            </a:endParaRPr>
          </a:p>
        </p:txBody>
      </p:sp>
      <p:sp>
        <p:nvSpPr>
          <p:cNvPr id="1583113" name="Oval 9"/>
          <p:cNvSpPr>
            <a:spLocks noChangeAspect="1" noChangeArrowheads="1"/>
          </p:cNvSpPr>
          <p:nvPr/>
        </p:nvSpPr>
        <p:spPr bwMode="auto">
          <a:xfrm>
            <a:off x="3219450" y="2759075"/>
            <a:ext cx="125413" cy="125413"/>
          </a:xfrm>
          <a:prstGeom prst="ellipse">
            <a:avLst/>
          </a:prstGeom>
          <a:gradFill rotWithShape="1">
            <a:gsLst>
              <a:gs pos="0">
                <a:srgbClr val="CACACA"/>
              </a:gs>
              <a:gs pos="100000">
                <a:srgbClr val="CACACA">
                  <a:gamma/>
                  <a:shade val="57255"/>
                  <a:invGamma/>
                </a:srgbClr>
              </a:gs>
            </a:gsLst>
            <a:lin ang="5400000" scaled="1"/>
          </a:gradFill>
          <a:ln w="28575">
            <a:solidFill>
              <a:schemeClr val="tx1">
                <a:lumMod val="50000"/>
                <a:lumOff val="50000"/>
              </a:schemeClr>
            </a:solidFill>
            <a:round/>
            <a:headEnd/>
            <a:tailEnd/>
          </a:ln>
          <a:effectLst/>
        </p:spPr>
        <p:txBody>
          <a:bodyPr wrap="none" anchor="ctr"/>
          <a:lstStyle/>
          <a:p>
            <a:endParaRPr lang="en-US" sz="1800" baseline="0">
              <a:latin typeface="Calibri"/>
              <a:cs typeface="Calibri"/>
            </a:endParaRPr>
          </a:p>
        </p:txBody>
      </p:sp>
      <p:sp>
        <p:nvSpPr>
          <p:cNvPr id="1583114" name="Oval 10"/>
          <p:cNvSpPr>
            <a:spLocks noChangeAspect="1" noChangeArrowheads="1"/>
          </p:cNvSpPr>
          <p:nvPr/>
        </p:nvSpPr>
        <p:spPr bwMode="auto">
          <a:xfrm>
            <a:off x="7267575" y="3413125"/>
            <a:ext cx="125413" cy="125413"/>
          </a:xfrm>
          <a:prstGeom prst="ellipse">
            <a:avLst/>
          </a:prstGeom>
          <a:gradFill rotWithShape="1">
            <a:gsLst>
              <a:gs pos="0">
                <a:srgbClr val="CACACA">
                  <a:gamma/>
                  <a:shade val="57255"/>
                  <a:invGamma/>
                </a:srgbClr>
              </a:gs>
              <a:gs pos="100000">
                <a:srgbClr val="CACACA"/>
              </a:gs>
            </a:gsLst>
            <a:lin ang="5400000" scaled="1"/>
          </a:gradFill>
          <a:ln w="28575">
            <a:solidFill>
              <a:schemeClr val="tx1">
                <a:lumMod val="50000"/>
                <a:lumOff val="50000"/>
              </a:schemeClr>
            </a:solidFill>
            <a:round/>
            <a:headEnd/>
            <a:tailEnd/>
          </a:ln>
          <a:effectLst/>
        </p:spPr>
        <p:txBody>
          <a:bodyPr wrap="none" anchor="ctr"/>
          <a:lstStyle/>
          <a:p>
            <a:endParaRPr lang="en-US" sz="1800" baseline="0">
              <a:latin typeface="Calibri"/>
              <a:cs typeface="Calibri"/>
            </a:endParaRPr>
          </a:p>
        </p:txBody>
      </p:sp>
      <p:sp>
        <p:nvSpPr>
          <p:cNvPr id="1583115" name="Oval 11"/>
          <p:cNvSpPr>
            <a:spLocks noChangeAspect="1" noChangeArrowheads="1"/>
          </p:cNvSpPr>
          <p:nvPr/>
        </p:nvSpPr>
        <p:spPr bwMode="auto">
          <a:xfrm>
            <a:off x="3835400" y="2449513"/>
            <a:ext cx="1116013" cy="1131887"/>
          </a:xfrm>
          <a:prstGeom prst="ellipse">
            <a:avLst/>
          </a:prstGeom>
          <a:noFill/>
          <a:ln w="28575">
            <a:solidFill>
              <a:schemeClr val="tx1">
                <a:lumMod val="50000"/>
                <a:lumOff val="50000"/>
              </a:schemeClr>
            </a:solidFill>
            <a:round/>
            <a:headEnd/>
            <a:tailEnd/>
          </a:ln>
          <a:effectLst/>
        </p:spPr>
        <p:txBody>
          <a:bodyPr wrap="none" anchor="ctr"/>
          <a:lstStyle/>
          <a:p>
            <a:endParaRPr lang="en-US" sz="1800" baseline="0">
              <a:latin typeface="Calibri"/>
              <a:cs typeface="Calibri"/>
            </a:endParaRPr>
          </a:p>
        </p:txBody>
      </p:sp>
      <p:sp>
        <p:nvSpPr>
          <p:cNvPr id="1583116" name="Oval 12"/>
          <p:cNvSpPr>
            <a:spLocks noChangeArrowheads="1"/>
          </p:cNvSpPr>
          <p:nvPr/>
        </p:nvSpPr>
        <p:spPr bwMode="auto">
          <a:xfrm rot="12865975">
            <a:off x="3146425" y="1700213"/>
            <a:ext cx="1582738" cy="4111625"/>
          </a:xfrm>
          <a:prstGeom prst="ellipse">
            <a:avLst/>
          </a:prstGeom>
          <a:noFill/>
          <a:ln w="28575">
            <a:solidFill>
              <a:schemeClr val="tx1">
                <a:lumMod val="50000"/>
                <a:lumOff val="50000"/>
              </a:schemeClr>
            </a:solidFill>
            <a:round/>
            <a:headEnd/>
            <a:tailEnd/>
          </a:ln>
          <a:effectLst/>
        </p:spPr>
        <p:txBody>
          <a:bodyPr wrap="none" anchor="ctr"/>
          <a:lstStyle/>
          <a:p>
            <a:endParaRPr lang="en-US" sz="1800" baseline="0">
              <a:latin typeface="Calibri"/>
              <a:cs typeface="Calibri"/>
            </a:endParaRPr>
          </a:p>
        </p:txBody>
      </p:sp>
      <p:sp>
        <p:nvSpPr>
          <p:cNvPr id="1583117" name="Oval 13"/>
          <p:cNvSpPr>
            <a:spLocks noChangeAspect="1" noChangeArrowheads="1"/>
          </p:cNvSpPr>
          <p:nvPr/>
        </p:nvSpPr>
        <p:spPr bwMode="auto">
          <a:xfrm>
            <a:off x="5029200" y="2006600"/>
            <a:ext cx="125413" cy="125413"/>
          </a:xfrm>
          <a:prstGeom prst="ellipse">
            <a:avLst/>
          </a:prstGeom>
          <a:gradFill rotWithShape="1">
            <a:gsLst>
              <a:gs pos="0">
                <a:srgbClr val="CACACA"/>
              </a:gs>
              <a:gs pos="100000">
                <a:srgbClr val="CACACA">
                  <a:gamma/>
                  <a:shade val="57255"/>
                  <a:invGamma/>
                </a:srgbClr>
              </a:gs>
            </a:gsLst>
            <a:lin ang="5400000" scaled="1"/>
          </a:gradFill>
          <a:ln w="28575">
            <a:solidFill>
              <a:schemeClr val="tx1">
                <a:lumMod val="50000"/>
                <a:lumOff val="50000"/>
              </a:schemeClr>
            </a:solidFill>
            <a:round/>
            <a:headEnd/>
            <a:tailEnd/>
          </a:ln>
          <a:effectLst/>
        </p:spPr>
        <p:txBody>
          <a:bodyPr wrap="none" anchor="ctr"/>
          <a:lstStyle/>
          <a:p>
            <a:endParaRPr lang="en-US" sz="1800" baseline="0">
              <a:latin typeface="Calibri"/>
              <a:cs typeface="Calibri"/>
            </a:endParaRPr>
          </a:p>
        </p:txBody>
      </p:sp>
      <p:sp>
        <p:nvSpPr>
          <p:cNvPr id="1583118" name="Oval 14"/>
          <p:cNvSpPr>
            <a:spLocks noChangeAspect="1" noChangeArrowheads="1"/>
          </p:cNvSpPr>
          <p:nvPr/>
        </p:nvSpPr>
        <p:spPr bwMode="auto">
          <a:xfrm>
            <a:off x="3730625" y="2070100"/>
            <a:ext cx="125413" cy="125413"/>
          </a:xfrm>
          <a:prstGeom prst="ellipse">
            <a:avLst/>
          </a:prstGeom>
          <a:gradFill rotWithShape="1">
            <a:gsLst>
              <a:gs pos="0">
                <a:srgbClr val="CACACA"/>
              </a:gs>
              <a:gs pos="100000">
                <a:srgbClr val="CACACA">
                  <a:gamma/>
                  <a:shade val="57255"/>
                  <a:invGamma/>
                </a:srgbClr>
              </a:gs>
            </a:gsLst>
            <a:lin ang="5400000" scaled="1"/>
          </a:gradFill>
          <a:ln w="28575">
            <a:solidFill>
              <a:schemeClr val="tx1">
                <a:lumMod val="50000"/>
                <a:lumOff val="50000"/>
              </a:schemeClr>
            </a:solidFill>
            <a:round/>
            <a:headEnd/>
            <a:tailEnd/>
          </a:ln>
          <a:effectLst/>
        </p:spPr>
        <p:txBody>
          <a:bodyPr wrap="none" anchor="ctr"/>
          <a:lstStyle/>
          <a:p>
            <a:endParaRPr lang="en-US" sz="1800" baseline="0">
              <a:latin typeface="Calibri"/>
              <a:cs typeface="Calibri"/>
            </a:endParaRPr>
          </a:p>
        </p:txBody>
      </p:sp>
      <p:sp>
        <p:nvSpPr>
          <p:cNvPr id="1583119" name="Oval 15"/>
          <p:cNvSpPr>
            <a:spLocks noChangeAspect="1" noChangeArrowheads="1"/>
          </p:cNvSpPr>
          <p:nvPr/>
        </p:nvSpPr>
        <p:spPr bwMode="auto">
          <a:xfrm>
            <a:off x="5114925" y="3771900"/>
            <a:ext cx="125413" cy="125413"/>
          </a:xfrm>
          <a:prstGeom prst="ellipse">
            <a:avLst/>
          </a:prstGeom>
          <a:gradFill rotWithShape="1">
            <a:gsLst>
              <a:gs pos="0">
                <a:srgbClr val="CACACA"/>
              </a:gs>
              <a:gs pos="100000">
                <a:srgbClr val="CACACA">
                  <a:gamma/>
                  <a:shade val="57255"/>
                  <a:invGamma/>
                </a:srgbClr>
              </a:gs>
            </a:gsLst>
            <a:lin ang="5400000" scaled="1"/>
          </a:gradFill>
          <a:ln w="28575">
            <a:solidFill>
              <a:schemeClr val="tx1">
                <a:lumMod val="50000"/>
                <a:lumOff val="50000"/>
              </a:schemeClr>
            </a:solidFill>
            <a:round/>
            <a:headEnd/>
            <a:tailEnd/>
          </a:ln>
          <a:effectLst/>
        </p:spPr>
        <p:txBody>
          <a:bodyPr wrap="none" anchor="ctr"/>
          <a:lstStyle/>
          <a:p>
            <a:endParaRPr lang="en-US" sz="1800" baseline="0">
              <a:latin typeface="Calibri"/>
              <a:cs typeface="Calibri"/>
            </a:endParaRPr>
          </a:p>
        </p:txBody>
      </p:sp>
      <p:sp>
        <p:nvSpPr>
          <p:cNvPr id="1583120" name="Oval 16"/>
          <p:cNvSpPr>
            <a:spLocks noChangeAspect="1" noChangeArrowheads="1"/>
          </p:cNvSpPr>
          <p:nvPr/>
        </p:nvSpPr>
        <p:spPr bwMode="auto">
          <a:xfrm>
            <a:off x="4870450" y="3041650"/>
            <a:ext cx="125413" cy="125413"/>
          </a:xfrm>
          <a:prstGeom prst="ellipse">
            <a:avLst/>
          </a:prstGeom>
          <a:gradFill rotWithShape="1">
            <a:gsLst>
              <a:gs pos="0">
                <a:srgbClr val="CACACA"/>
              </a:gs>
              <a:gs pos="100000">
                <a:srgbClr val="CACACA">
                  <a:gamma/>
                  <a:shade val="57255"/>
                  <a:invGamma/>
                </a:srgbClr>
              </a:gs>
            </a:gsLst>
            <a:lin ang="5400000" scaled="1"/>
          </a:gradFill>
          <a:ln w="28575">
            <a:solidFill>
              <a:schemeClr val="tx1">
                <a:lumMod val="50000"/>
                <a:lumOff val="50000"/>
              </a:schemeClr>
            </a:solidFill>
            <a:round/>
            <a:headEnd/>
            <a:tailEnd/>
          </a:ln>
          <a:effectLst/>
        </p:spPr>
        <p:txBody>
          <a:bodyPr wrap="none" anchor="ctr"/>
          <a:lstStyle/>
          <a:p>
            <a:endParaRPr lang="en-US" sz="1800" baseline="0">
              <a:latin typeface="Calibri"/>
              <a:cs typeface="Calibri"/>
            </a:endParaRPr>
          </a:p>
        </p:txBody>
      </p:sp>
      <p:sp>
        <p:nvSpPr>
          <p:cNvPr id="1583121" name="Oval 17"/>
          <p:cNvSpPr>
            <a:spLocks noChangeAspect="1" noChangeArrowheads="1"/>
          </p:cNvSpPr>
          <p:nvPr/>
        </p:nvSpPr>
        <p:spPr bwMode="auto">
          <a:xfrm>
            <a:off x="3787775" y="2895600"/>
            <a:ext cx="125413" cy="125413"/>
          </a:xfrm>
          <a:prstGeom prst="ellipse">
            <a:avLst/>
          </a:prstGeom>
          <a:gradFill rotWithShape="1">
            <a:gsLst>
              <a:gs pos="0">
                <a:srgbClr val="CACACA"/>
              </a:gs>
              <a:gs pos="100000">
                <a:srgbClr val="CACACA">
                  <a:gamma/>
                  <a:shade val="57255"/>
                  <a:invGamma/>
                </a:srgbClr>
              </a:gs>
            </a:gsLst>
            <a:lin ang="5400000" scaled="1"/>
          </a:gradFill>
          <a:ln w="28575">
            <a:solidFill>
              <a:schemeClr val="tx1">
                <a:lumMod val="50000"/>
                <a:lumOff val="50000"/>
              </a:schemeClr>
            </a:solidFill>
            <a:round/>
            <a:headEnd/>
            <a:tailEnd/>
          </a:ln>
          <a:effectLst/>
        </p:spPr>
        <p:txBody>
          <a:bodyPr wrap="none" anchor="ctr"/>
          <a:lstStyle/>
          <a:p>
            <a:endParaRPr lang="en-US" sz="1800" baseline="0">
              <a:latin typeface="Calibri"/>
              <a:cs typeface="Calibri"/>
            </a:endParaRPr>
          </a:p>
        </p:txBody>
      </p:sp>
      <p:sp>
        <p:nvSpPr>
          <p:cNvPr id="1583122" name="Oval 18"/>
          <p:cNvSpPr>
            <a:spLocks noChangeAspect="1" noChangeArrowheads="1"/>
          </p:cNvSpPr>
          <p:nvPr/>
        </p:nvSpPr>
        <p:spPr bwMode="auto">
          <a:xfrm rot="2865005">
            <a:off x="4308476" y="2927350"/>
            <a:ext cx="177800" cy="174625"/>
          </a:xfrm>
          <a:prstGeom prst="ellipse">
            <a:avLst/>
          </a:prstGeom>
          <a:solidFill>
            <a:srgbClr val="F8F8F8"/>
          </a:solidFill>
          <a:ln w="28575">
            <a:solidFill>
              <a:schemeClr val="tx1">
                <a:lumMod val="50000"/>
                <a:lumOff val="50000"/>
              </a:schemeClr>
            </a:solidFill>
            <a:round/>
            <a:headEnd/>
            <a:tailEnd/>
          </a:ln>
          <a:effectLst/>
        </p:spPr>
        <p:txBody>
          <a:bodyPr wrap="none" anchor="ctr"/>
          <a:lstStyle/>
          <a:p>
            <a:endParaRPr lang="en-US" sz="1800" baseline="0">
              <a:latin typeface="Calibri"/>
              <a:cs typeface="Calibri"/>
            </a:endParaRPr>
          </a:p>
        </p:txBody>
      </p:sp>
      <p:sp>
        <p:nvSpPr>
          <p:cNvPr id="1583123" name="Oval 19"/>
          <p:cNvSpPr>
            <a:spLocks noChangeAspect="1" noChangeArrowheads="1"/>
          </p:cNvSpPr>
          <p:nvPr/>
        </p:nvSpPr>
        <p:spPr bwMode="auto">
          <a:xfrm rot="2865005">
            <a:off x="4487863" y="2890838"/>
            <a:ext cx="174625" cy="174625"/>
          </a:xfrm>
          <a:prstGeom prst="ellipse">
            <a:avLst/>
          </a:prstGeom>
          <a:gradFill rotWithShape="1">
            <a:gsLst>
              <a:gs pos="0">
                <a:srgbClr val="C0C0C0">
                  <a:gamma/>
                  <a:shade val="72941"/>
                  <a:invGamma/>
                </a:srgbClr>
              </a:gs>
              <a:gs pos="100000">
                <a:srgbClr val="C0C0C0"/>
              </a:gs>
            </a:gsLst>
            <a:lin ang="5400000" scaled="1"/>
          </a:gradFill>
          <a:ln w="28575">
            <a:solidFill>
              <a:schemeClr val="tx1">
                <a:lumMod val="50000"/>
                <a:lumOff val="50000"/>
              </a:schemeClr>
            </a:solidFill>
            <a:round/>
            <a:headEnd/>
            <a:tailEnd/>
          </a:ln>
          <a:effectLst/>
        </p:spPr>
        <p:txBody>
          <a:bodyPr wrap="none" anchor="ctr"/>
          <a:lstStyle/>
          <a:p>
            <a:endParaRPr lang="en-US" sz="1800" baseline="0">
              <a:latin typeface="Calibri"/>
              <a:cs typeface="Calibri"/>
            </a:endParaRPr>
          </a:p>
        </p:txBody>
      </p:sp>
      <p:sp>
        <p:nvSpPr>
          <p:cNvPr id="1583124" name="Oval 20"/>
          <p:cNvSpPr>
            <a:spLocks noChangeAspect="1" noChangeArrowheads="1"/>
          </p:cNvSpPr>
          <p:nvPr/>
        </p:nvSpPr>
        <p:spPr bwMode="auto">
          <a:xfrm rot="2865005">
            <a:off x="4228306" y="3083719"/>
            <a:ext cx="176213" cy="174625"/>
          </a:xfrm>
          <a:prstGeom prst="ellipse">
            <a:avLst/>
          </a:prstGeom>
          <a:gradFill rotWithShape="1">
            <a:gsLst>
              <a:gs pos="0">
                <a:srgbClr val="C0C0C0">
                  <a:gamma/>
                  <a:shade val="72941"/>
                  <a:invGamma/>
                </a:srgbClr>
              </a:gs>
              <a:gs pos="100000">
                <a:srgbClr val="C0C0C0"/>
              </a:gs>
            </a:gsLst>
            <a:lin ang="5400000" scaled="1"/>
          </a:gradFill>
          <a:ln w="28575">
            <a:solidFill>
              <a:schemeClr val="tx1">
                <a:lumMod val="50000"/>
                <a:lumOff val="50000"/>
              </a:schemeClr>
            </a:solidFill>
            <a:round/>
            <a:headEnd/>
            <a:tailEnd/>
          </a:ln>
          <a:effectLst/>
        </p:spPr>
        <p:txBody>
          <a:bodyPr wrap="none" anchor="ctr"/>
          <a:lstStyle/>
          <a:p>
            <a:endParaRPr lang="en-US" sz="1800" baseline="0">
              <a:latin typeface="Calibri"/>
              <a:cs typeface="Calibri"/>
            </a:endParaRPr>
          </a:p>
        </p:txBody>
      </p:sp>
      <p:sp>
        <p:nvSpPr>
          <p:cNvPr id="1583125" name="Oval 21"/>
          <p:cNvSpPr>
            <a:spLocks noChangeAspect="1" noChangeArrowheads="1"/>
          </p:cNvSpPr>
          <p:nvPr/>
        </p:nvSpPr>
        <p:spPr bwMode="auto">
          <a:xfrm rot="2865005">
            <a:off x="4133850" y="2938463"/>
            <a:ext cx="176213" cy="173037"/>
          </a:xfrm>
          <a:prstGeom prst="ellipse">
            <a:avLst/>
          </a:prstGeom>
          <a:gradFill rotWithShape="1">
            <a:gsLst>
              <a:gs pos="0">
                <a:srgbClr val="C0C0C0">
                  <a:gamma/>
                  <a:tint val="0"/>
                  <a:invGamma/>
                </a:srgbClr>
              </a:gs>
              <a:gs pos="100000">
                <a:srgbClr val="C0C0C0"/>
              </a:gs>
            </a:gsLst>
            <a:lin ang="5400000" scaled="1"/>
          </a:gradFill>
          <a:ln w="28575">
            <a:solidFill>
              <a:schemeClr val="tx1">
                <a:lumMod val="50000"/>
                <a:lumOff val="50000"/>
              </a:schemeClr>
            </a:solidFill>
            <a:round/>
            <a:headEnd/>
            <a:tailEnd/>
          </a:ln>
          <a:effectLst/>
        </p:spPr>
        <p:txBody>
          <a:bodyPr wrap="none" anchor="ctr"/>
          <a:lstStyle/>
          <a:p>
            <a:endParaRPr lang="en-US" sz="1800" baseline="0">
              <a:latin typeface="Calibri"/>
              <a:cs typeface="Calibri"/>
            </a:endParaRPr>
          </a:p>
        </p:txBody>
      </p:sp>
      <p:sp>
        <p:nvSpPr>
          <p:cNvPr id="1583126" name="Oval 22"/>
          <p:cNvSpPr>
            <a:spLocks noChangeAspect="1" noChangeArrowheads="1"/>
          </p:cNvSpPr>
          <p:nvPr/>
        </p:nvSpPr>
        <p:spPr bwMode="auto">
          <a:xfrm rot="2865005">
            <a:off x="4398963" y="3065462"/>
            <a:ext cx="177800" cy="174625"/>
          </a:xfrm>
          <a:prstGeom prst="ellipse">
            <a:avLst/>
          </a:prstGeom>
          <a:gradFill rotWithShape="1">
            <a:gsLst>
              <a:gs pos="0">
                <a:srgbClr val="C0C0C0">
                  <a:gamma/>
                  <a:tint val="0"/>
                  <a:invGamma/>
                </a:srgbClr>
              </a:gs>
              <a:gs pos="100000">
                <a:srgbClr val="C0C0C0"/>
              </a:gs>
            </a:gsLst>
            <a:lin ang="5400000" scaled="1"/>
          </a:gradFill>
          <a:ln w="28575">
            <a:solidFill>
              <a:schemeClr val="tx1">
                <a:lumMod val="50000"/>
                <a:lumOff val="50000"/>
              </a:schemeClr>
            </a:solidFill>
            <a:round/>
            <a:headEnd/>
            <a:tailEnd/>
          </a:ln>
          <a:effectLst/>
        </p:spPr>
        <p:txBody>
          <a:bodyPr wrap="none" anchor="ctr"/>
          <a:lstStyle/>
          <a:p>
            <a:endParaRPr lang="en-US" sz="1800" baseline="0">
              <a:latin typeface="Calibri"/>
              <a:cs typeface="Calibri"/>
            </a:endParaRPr>
          </a:p>
        </p:txBody>
      </p:sp>
      <p:sp>
        <p:nvSpPr>
          <p:cNvPr id="1583127" name="Oval 23"/>
          <p:cNvSpPr>
            <a:spLocks noChangeAspect="1" noChangeArrowheads="1"/>
          </p:cNvSpPr>
          <p:nvPr/>
        </p:nvSpPr>
        <p:spPr bwMode="auto">
          <a:xfrm rot="2865005">
            <a:off x="4406901" y="2774950"/>
            <a:ext cx="177800" cy="174625"/>
          </a:xfrm>
          <a:prstGeom prst="ellipse">
            <a:avLst/>
          </a:prstGeom>
          <a:gradFill rotWithShape="1">
            <a:gsLst>
              <a:gs pos="0">
                <a:srgbClr val="C0C0C0">
                  <a:gamma/>
                  <a:tint val="0"/>
                  <a:invGamma/>
                </a:srgbClr>
              </a:gs>
              <a:gs pos="100000">
                <a:srgbClr val="C0C0C0"/>
              </a:gs>
            </a:gsLst>
            <a:lin ang="5400000" scaled="1"/>
          </a:gradFill>
          <a:ln w="28575">
            <a:solidFill>
              <a:schemeClr val="tx1">
                <a:lumMod val="50000"/>
                <a:lumOff val="50000"/>
              </a:schemeClr>
            </a:solidFill>
            <a:round/>
            <a:headEnd/>
            <a:tailEnd/>
          </a:ln>
          <a:effectLst/>
        </p:spPr>
        <p:txBody>
          <a:bodyPr wrap="none" anchor="ctr"/>
          <a:lstStyle/>
          <a:p>
            <a:endParaRPr lang="en-US" sz="1800" baseline="0">
              <a:latin typeface="Calibri"/>
              <a:cs typeface="Calibri"/>
            </a:endParaRPr>
          </a:p>
        </p:txBody>
      </p:sp>
      <p:sp>
        <p:nvSpPr>
          <p:cNvPr id="1583128" name="Oval 24"/>
          <p:cNvSpPr>
            <a:spLocks noChangeAspect="1" noChangeArrowheads="1"/>
          </p:cNvSpPr>
          <p:nvPr/>
        </p:nvSpPr>
        <p:spPr bwMode="auto">
          <a:xfrm rot="2865005">
            <a:off x="4208463" y="2792412"/>
            <a:ext cx="177800" cy="174625"/>
          </a:xfrm>
          <a:prstGeom prst="ellipse">
            <a:avLst/>
          </a:prstGeom>
          <a:gradFill rotWithShape="1">
            <a:gsLst>
              <a:gs pos="0">
                <a:srgbClr val="C0C0C0">
                  <a:gamma/>
                  <a:shade val="72941"/>
                  <a:invGamma/>
                </a:srgbClr>
              </a:gs>
              <a:gs pos="100000">
                <a:srgbClr val="C0C0C0"/>
              </a:gs>
            </a:gsLst>
            <a:lin ang="5400000" scaled="1"/>
          </a:gradFill>
          <a:ln w="28575">
            <a:solidFill>
              <a:schemeClr val="tx1">
                <a:lumMod val="50000"/>
                <a:lumOff val="50000"/>
              </a:schemeClr>
            </a:solidFill>
            <a:round/>
            <a:headEnd/>
            <a:tailEnd/>
          </a:ln>
          <a:effectLst/>
        </p:spPr>
        <p:txBody>
          <a:bodyPr wrap="none" anchor="ctr"/>
          <a:lstStyle/>
          <a:p>
            <a:endParaRPr lang="en-US" sz="1800" baseline="0">
              <a:latin typeface="Calibri"/>
              <a:cs typeface="Calibri"/>
            </a:endParaRPr>
          </a:p>
        </p:txBody>
      </p:sp>
      <p:sp>
        <p:nvSpPr>
          <p:cNvPr id="1583129" name="Oval 25"/>
          <p:cNvSpPr>
            <a:spLocks noChangeAspect="1" noChangeArrowheads="1"/>
          </p:cNvSpPr>
          <p:nvPr/>
        </p:nvSpPr>
        <p:spPr bwMode="auto">
          <a:xfrm rot="2865005">
            <a:off x="4318795" y="2742406"/>
            <a:ext cx="176212" cy="174625"/>
          </a:xfrm>
          <a:prstGeom prst="ellipse">
            <a:avLst/>
          </a:prstGeom>
          <a:gradFill rotWithShape="1">
            <a:gsLst>
              <a:gs pos="0">
                <a:srgbClr val="C0C0C0">
                  <a:gamma/>
                  <a:shade val="72941"/>
                  <a:invGamma/>
                </a:srgbClr>
              </a:gs>
              <a:gs pos="100000">
                <a:srgbClr val="C0C0C0"/>
              </a:gs>
            </a:gsLst>
            <a:lin ang="5400000" scaled="1"/>
          </a:gradFill>
          <a:ln w="28575">
            <a:solidFill>
              <a:schemeClr val="tx1">
                <a:lumMod val="50000"/>
                <a:lumOff val="50000"/>
              </a:schemeClr>
            </a:solidFill>
            <a:round/>
            <a:headEnd/>
            <a:tailEnd/>
          </a:ln>
          <a:effectLst/>
        </p:spPr>
        <p:txBody>
          <a:bodyPr wrap="none" anchor="ctr"/>
          <a:lstStyle/>
          <a:p>
            <a:endParaRPr lang="en-US" sz="1800" baseline="0">
              <a:latin typeface="Calibri"/>
              <a:cs typeface="Calibri"/>
            </a:endParaRPr>
          </a:p>
        </p:txBody>
      </p:sp>
      <p:sp>
        <p:nvSpPr>
          <p:cNvPr id="1583130" name="Oval 26"/>
          <p:cNvSpPr>
            <a:spLocks noChangeAspect="1" noChangeArrowheads="1"/>
          </p:cNvSpPr>
          <p:nvPr/>
        </p:nvSpPr>
        <p:spPr bwMode="auto">
          <a:xfrm rot="2865005">
            <a:off x="4167982" y="2853531"/>
            <a:ext cx="176212" cy="174625"/>
          </a:xfrm>
          <a:prstGeom prst="ellipse">
            <a:avLst/>
          </a:prstGeom>
          <a:gradFill rotWithShape="1">
            <a:gsLst>
              <a:gs pos="0">
                <a:srgbClr val="C0C0C0">
                  <a:gamma/>
                  <a:tint val="0"/>
                  <a:invGamma/>
                </a:srgbClr>
              </a:gs>
              <a:gs pos="100000">
                <a:srgbClr val="C0C0C0"/>
              </a:gs>
            </a:gsLst>
            <a:lin ang="5400000" scaled="1"/>
          </a:gradFill>
          <a:ln w="28575">
            <a:solidFill>
              <a:schemeClr val="tx1">
                <a:lumMod val="50000"/>
                <a:lumOff val="50000"/>
              </a:schemeClr>
            </a:solidFill>
            <a:round/>
            <a:headEnd/>
            <a:tailEnd/>
          </a:ln>
          <a:effectLst/>
        </p:spPr>
        <p:txBody>
          <a:bodyPr wrap="none" anchor="ctr"/>
          <a:lstStyle/>
          <a:p>
            <a:endParaRPr lang="en-US" sz="1800" baseline="0">
              <a:latin typeface="Calibri"/>
              <a:cs typeface="Calibri"/>
            </a:endParaRPr>
          </a:p>
        </p:txBody>
      </p:sp>
      <p:sp>
        <p:nvSpPr>
          <p:cNvPr id="1583131" name="Oval 27"/>
          <p:cNvSpPr>
            <a:spLocks noChangeAspect="1" noChangeArrowheads="1"/>
          </p:cNvSpPr>
          <p:nvPr/>
        </p:nvSpPr>
        <p:spPr bwMode="auto">
          <a:xfrm rot="2865005">
            <a:off x="4201319" y="3010694"/>
            <a:ext cx="176213" cy="174625"/>
          </a:xfrm>
          <a:prstGeom prst="ellipse">
            <a:avLst/>
          </a:prstGeom>
          <a:gradFill rotWithShape="1">
            <a:gsLst>
              <a:gs pos="0">
                <a:srgbClr val="C0C0C0">
                  <a:gamma/>
                  <a:shade val="72941"/>
                  <a:invGamma/>
                </a:srgbClr>
              </a:gs>
              <a:gs pos="100000">
                <a:srgbClr val="C0C0C0"/>
              </a:gs>
            </a:gsLst>
            <a:lin ang="5400000" scaled="1"/>
          </a:gradFill>
          <a:ln w="28575">
            <a:solidFill>
              <a:schemeClr val="tx1">
                <a:lumMod val="50000"/>
                <a:lumOff val="50000"/>
              </a:schemeClr>
            </a:solidFill>
            <a:round/>
            <a:headEnd/>
            <a:tailEnd/>
          </a:ln>
          <a:effectLst/>
        </p:spPr>
        <p:txBody>
          <a:bodyPr wrap="none" anchor="ctr"/>
          <a:lstStyle/>
          <a:p>
            <a:endParaRPr lang="en-US" sz="1800" baseline="0">
              <a:latin typeface="Calibri"/>
              <a:cs typeface="Calibri"/>
            </a:endParaRPr>
          </a:p>
        </p:txBody>
      </p:sp>
      <p:sp>
        <p:nvSpPr>
          <p:cNvPr id="1583132" name="Oval 28"/>
          <p:cNvSpPr>
            <a:spLocks noChangeAspect="1" noChangeArrowheads="1"/>
          </p:cNvSpPr>
          <p:nvPr/>
        </p:nvSpPr>
        <p:spPr bwMode="auto">
          <a:xfrm rot="2865005">
            <a:off x="4328320" y="3101181"/>
            <a:ext cx="176212" cy="174625"/>
          </a:xfrm>
          <a:prstGeom prst="ellipse">
            <a:avLst/>
          </a:prstGeom>
          <a:gradFill rotWithShape="1">
            <a:gsLst>
              <a:gs pos="0">
                <a:srgbClr val="C0C0C0">
                  <a:gamma/>
                  <a:tint val="0"/>
                  <a:invGamma/>
                </a:srgbClr>
              </a:gs>
              <a:gs pos="100000">
                <a:srgbClr val="C0C0C0"/>
              </a:gs>
            </a:gsLst>
            <a:lin ang="5400000" scaled="1"/>
          </a:gradFill>
          <a:ln w="28575">
            <a:solidFill>
              <a:schemeClr val="tx1">
                <a:lumMod val="50000"/>
                <a:lumOff val="50000"/>
              </a:schemeClr>
            </a:solidFill>
            <a:round/>
            <a:headEnd/>
            <a:tailEnd/>
          </a:ln>
          <a:effectLst/>
        </p:spPr>
        <p:txBody>
          <a:bodyPr wrap="none" anchor="ctr"/>
          <a:lstStyle/>
          <a:p>
            <a:endParaRPr lang="en-US" sz="1800" baseline="0">
              <a:latin typeface="Calibri"/>
              <a:cs typeface="Calibri"/>
            </a:endParaRPr>
          </a:p>
        </p:txBody>
      </p:sp>
      <p:sp>
        <p:nvSpPr>
          <p:cNvPr id="1583133" name="Oval 29"/>
          <p:cNvSpPr>
            <a:spLocks noChangeAspect="1" noChangeArrowheads="1"/>
          </p:cNvSpPr>
          <p:nvPr/>
        </p:nvSpPr>
        <p:spPr bwMode="auto">
          <a:xfrm rot="2865005">
            <a:off x="4472781" y="3001169"/>
            <a:ext cx="176213" cy="174625"/>
          </a:xfrm>
          <a:prstGeom prst="ellipse">
            <a:avLst/>
          </a:prstGeom>
          <a:gradFill rotWithShape="1">
            <a:gsLst>
              <a:gs pos="0">
                <a:srgbClr val="C0C0C0">
                  <a:gamma/>
                  <a:shade val="72941"/>
                  <a:invGamma/>
                </a:srgbClr>
              </a:gs>
              <a:gs pos="100000">
                <a:srgbClr val="C0C0C0"/>
              </a:gs>
            </a:gsLst>
            <a:lin ang="5400000" scaled="1"/>
          </a:gradFill>
          <a:ln w="28575">
            <a:solidFill>
              <a:schemeClr val="tx1">
                <a:lumMod val="50000"/>
                <a:lumOff val="50000"/>
              </a:schemeClr>
            </a:solidFill>
            <a:round/>
            <a:headEnd/>
            <a:tailEnd/>
          </a:ln>
          <a:effectLst/>
        </p:spPr>
        <p:txBody>
          <a:bodyPr wrap="none" anchor="ctr"/>
          <a:lstStyle/>
          <a:p>
            <a:endParaRPr lang="en-US" sz="1800" baseline="0">
              <a:latin typeface="Calibri"/>
              <a:cs typeface="Calibri"/>
            </a:endParaRPr>
          </a:p>
        </p:txBody>
      </p:sp>
      <p:sp>
        <p:nvSpPr>
          <p:cNvPr id="1583134" name="Oval 30"/>
          <p:cNvSpPr>
            <a:spLocks noChangeAspect="1" noChangeArrowheads="1"/>
          </p:cNvSpPr>
          <p:nvPr/>
        </p:nvSpPr>
        <p:spPr bwMode="auto">
          <a:xfrm rot="2865005">
            <a:off x="4415631" y="2832894"/>
            <a:ext cx="176213" cy="174625"/>
          </a:xfrm>
          <a:prstGeom prst="ellipse">
            <a:avLst/>
          </a:prstGeom>
          <a:gradFill rotWithShape="1">
            <a:gsLst>
              <a:gs pos="0">
                <a:srgbClr val="C0C0C0">
                  <a:gamma/>
                  <a:tint val="0"/>
                  <a:invGamma/>
                </a:srgbClr>
              </a:gs>
              <a:gs pos="100000">
                <a:srgbClr val="C0C0C0"/>
              </a:gs>
            </a:gsLst>
            <a:lin ang="5400000" scaled="1"/>
          </a:gradFill>
          <a:ln w="28575">
            <a:solidFill>
              <a:schemeClr val="tx1">
                <a:lumMod val="50000"/>
                <a:lumOff val="50000"/>
              </a:schemeClr>
            </a:solidFill>
            <a:round/>
            <a:headEnd/>
            <a:tailEnd/>
          </a:ln>
          <a:effectLst/>
        </p:spPr>
        <p:txBody>
          <a:bodyPr wrap="none" anchor="ctr"/>
          <a:lstStyle/>
          <a:p>
            <a:endParaRPr lang="en-US" sz="1800" baseline="0">
              <a:latin typeface="Calibri"/>
              <a:cs typeface="Calibri"/>
            </a:endParaRPr>
          </a:p>
        </p:txBody>
      </p:sp>
      <p:sp>
        <p:nvSpPr>
          <p:cNvPr id="1583135" name="Oval 31"/>
          <p:cNvSpPr>
            <a:spLocks noChangeAspect="1" noChangeArrowheads="1"/>
          </p:cNvSpPr>
          <p:nvPr/>
        </p:nvSpPr>
        <p:spPr bwMode="auto">
          <a:xfrm rot="2865005">
            <a:off x="4279106" y="2813844"/>
            <a:ext cx="176213" cy="174625"/>
          </a:xfrm>
          <a:prstGeom prst="ellipse">
            <a:avLst/>
          </a:prstGeom>
          <a:gradFill rotWithShape="1">
            <a:gsLst>
              <a:gs pos="0">
                <a:srgbClr val="C0C0C0">
                  <a:gamma/>
                  <a:tint val="0"/>
                  <a:invGamma/>
                </a:srgbClr>
              </a:gs>
              <a:gs pos="100000">
                <a:srgbClr val="C0C0C0"/>
              </a:gs>
            </a:gsLst>
            <a:lin ang="5400000" scaled="1"/>
          </a:gradFill>
          <a:ln w="28575">
            <a:solidFill>
              <a:schemeClr val="tx1">
                <a:lumMod val="50000"/>
                <a:lumOff val="50000"/>
              </a:schemeClr>
            </a:solidFill>
            <a:round/>
            <a:headEnd/>
            <a:tailEnd/>
          </a:ln>
          <a:effectLst/>
        </p:spPr>
        <p:txBody>
          <a:bodyPr wrap="none" anchor="ctr"/>
          <a:lstStyle/>
          <a:p>
            <a:endParaRPr lang="en-US" sz="1800" baseline="0">
              <a:latin typeface="Calibri"/>
              <a:cs typeface="Calibri"/>
            </a:endParaRPr>
          </a:p>
        </p:txBody>
      </p:sp>
      <p:sp>
        <p:nvSpPr>
          <p:cNvPr id="1583136" name="Oval 32"/>
          <p:cNvSpPr>
            <a:spLocks noChangeAspect="1" noChangeArrowheads="1"/>
          </p:cNvSpPr>
          <p:nvPr/>
        </p:nvSpPr>
        <p:spPr bwMode="auto">
          <a:xfrm rot="2865005">
            <a:off x="4318795" y="2951956"/>
            <a:ext cx="176212" cy="174625"/>
          </a:xfrm>
          <a:prstGeom prst="ellipse">
            <a:avLst/>
          </a:prstGeom>
          <a:gradFill rotWithShape="1">
            <a:gsLst>
              <a:gs pos="0">
                <a:srgbClr val="C0C0C0">
                  <a:gamma/>
                  <a:shade val="72941"/>
                  <a:invGamma/>
                </a:srgbClr>
              </a:gs>
              <a:gs pos="100000">
                <a:srgbClr val="C0C0C0"/>
              </a:gs>
            </a:gsLst>
            <a:lin ang="5400000" scaled="1"/>
          </a:gradFill>
          <a:ln w="28575">
            <a:solidFill>
              <a:schemeClr val="tx1">
                <a:lumMod val="50000"/>
                <a:lumOff val="50000"/>
              </a:schemeClr>
            </a:solidFill>
            <a:round/>
            <a:headEnd/>
            <a:tailEnd/>
          </a:ln>
          <a:effectLst/>
        </p:spPr>
        <p:txBody>
          <a:bodyPr wrap="none" anchor="ctr"/>
          <a:lstStyle/>
          <a:p>
            <a:endParaRPr lang="en-US" sz="1800" baseline="0">
              <a:latin typeface="Calibri"/>
              <a:cs typeface="Calibri"/>
            </a:endParaRPr>
          </a:p>
        </p:txBody>
      </p:sp>
      <p:grpSp>
        <p:nvGrpSpPr>
          <p:cNvPr id="2" name="Group 33"/>
          <p:cNvGrpSpPr>
            <a:grpSpLocks/>
          </p:cNvGrpSpPr>
          <p:nvPr/>
        </p:nvGrpSpPr>
        <p:grpSpPr bwMode="auto">
          <a:xfrm rot="7893792">
            <a:off x="6481763" y="3074987"/>
            <a:ext cx="279400" cy="847725"/>
            <a:chOff x="4078" y="3345"/>
            <a:chExt cx="131" cy="370"/>
          </a:xfrm>
        </p:grpSpPr>
        <p:sp>
          <p:nvSpPr>
            <p:cNvPr id="1583138" name="AutoShape 34"/>
            <p:cNvSpPr>
              <a:spLocks noChangeArrowheads="1"/>
            </p:cNvSpPr>
            <p:nvPr/>
          </p:nvSpPr>
          <p:spPr bwMode="auto">
            <a:xfrm>
              <a:off x="4078" y="3345"/>
              <a:ext cx="131" cy="275"/>
            </a:xfrm>
            <a:prstGeom prst="upArrow">
              <a:avLst>
                <a:gd name="adj1" fmla="val 56046"/>
                <a:gd name="adj2" fmla="val 80267"/>
              </a:avLst>
            </a:prstGeom>
            <a:solidFill>
              <a:srgbClr val="33CC33"/>
            </a:solidFill>
            <a:ln w="28575">
              <a:solidFill>
                <a:schemeClr val="tx1">
                  <a:lumMod val="50000"/>
                  <a:lumOff val="50000"/>
                </a:schemeClr>
              </a:solidFill>
              <a:miter lim="800000"/>
              <a:headEnd/>
              <a:tailEnd/>
            </a:ln>
            <a:effectLst/>
          </p:spPr>
          <p:txBody>
            <a:bodyPr vert="eaVert" wrap="none" anchor="ctr"/>
            <a:lstStyle/>
            <a:p>
              <a:endParaRPr lang="en-US" sz="1800" baseline="0">
                <a:latin typeface="Calibri"/>
                <a:cs typeface="Calibri"/>
              </a:endParaRPr>
            </a:p>
          </p:txBody>
        </p:sp>
        <p:sp>
          <p:nvSpPr>
            <p:cNvPr id="1583139" name="Rectangle 35"/>
            <p:cNvSpPr>
              <a:spLocks noChangeArrowheads="1"/>
            </p:cNvSpPr>
            <p:nvPr/>
          </p:nvSpPr>
          <p:spPr bwMode="auto">
            <a:xfrm>
              <a:off x="4106" y="3543"/>
              <a:ext cx="75" cy="172"/>
            </a:xfrm>
            <a:prstGeom prst="rect">
              <a:avLst/>
            </a:prstGeom>
            <a:solidFill>
              <a:srgbClr val="FF0000"/>
            </a:solidFill>
            <a:ln w="28575">
              <a:solidFill>
                <a:schemeClr val="tx1">
                  <a:lumMod val="50000"/>
                  <a:lumOff val="50000"/>
                </a:schemeClr>
              </a:solidFill>
              <a:miter lim="800000"/>
              <a:headEnd/>
              <a:tailEnd/>
            </a:ln>
            <a:effectLst/>
          </p:spPr>
          <p:txBody>
            <a:bodyPr wrap="none" anchor="ctr"/>
            <a:lstStyle/>
            <a:p>
              <a:endParaRPr lang="en-US" sz="1800" baseline="0">
                <a:latin typeface="Calibri"/>
                <a:cs typeface="Calibri"/>
              </a:endParaRPr>
            </a:p>
          </p:txBody>
        </p:sp>
      </p:grpSp>
      <p:sp>
        <p:nvSpPr>
          <p:cNvPr id="1583140" name="Oval 36"/>
          <p:cNvSpPr>
            <a:spLocks noChangeAspect="1" noChangeArrowheads="1"/>
          </p:cNvSpPr>
          <p:nvPr/>
        </p:nvSpPr>
        <p:spPr bwMode="auto">
          <a:xfrm rot="2865005">
            <a:off x="3150395" y="4679156"/>
            <a:ext cx="176212" cy="174625"/>
          </a:xfrm>
          <a:prstGeom prst="ellipse">
            <a:avLst/>
          </a:prstGeom>
          <a:gradFill rotWithShape="1">
            <a:gsLst>
              <a:gs pos="0">
                <a:srgbClr val="FF0000"/>
              </a:gs>
              <a:gs pos="100000">
                <a:srgbClr val="FF0000">
                  <a:gamma/>
                  <a:shade val="46275"/>
                  <a:invGamma/>
                </a:srgbClr>
              </a:gs>
            </a:gsLst>
            <a:lin ang="5400000" scaled="1"/>
          </a:gradFill>
          <a:ln w="28575">
            <a:solidFill>
              <a:schemeClr val="tx1">
                <a:lumMod val="50000"/>
                <a:lumOff val="50000"/>
              </a:schemeClr>
            </a:solidFill>
            <a:round/>
            <a:headEnd/>
            <a:tailEnd/>
          </a:ln>
          <a:effectLst/>
        </p:spPr>
        <p:txBody>
          <a:bodyPr wrap="none" anchor="ctr"/>
          <a:lstStyle/>
          <a:p>
            <a:endParaRPr lang="en-US" sz="1800" baseline="0">
              <a:latin typeface="Calibri"/>
              <a:cs typeface="Calibri"/>
            </a:endParaRPr>
          </a:p>
        </p:txBody>
      </p:sp>
      <p:sp>
        <p:nvSpPr>
          <p:cNvPr id="1583141" name="Oval 37"/>
          <p:cNvSpPr>
            <a:spLocks noChangeAspect="1" noChangeArrowheads="1"/>
          </p:cNvSpPr>
          <p:nvPr/>
        </p:nvSpPr>
        <p:spPr bwMode="auto">
          <a:xfrm>
            <a:off x="2946400" y="5454650"/>
            <a:ext cx="125413" cy="125413"/>
          </a:xfrm>
          <a:prstGeom prst="ellipse">
            <a:avLst/>
          </a:prstGeom>
          <a:gradFill rotWithShape="1">
            <a:gsLst>
              <a:gs pos="0">
                <a:srgbClr val="CACACA"/>
              </a:gs>
              <a:gs pos="100000">
                <a:srgbClr val="CACACA">
                  <a:gamma/>
                  <a:shade val="57255"/>
                  <a:invGamma/>
                </a:srgbClr>
              </a:gs>
            </a:gsLst>
            <a:lin ang="5400000" scaled="1"/>
          </a:gradFill>
          <a:ln w="28575">
            <a:solidFill>
              <a:schemeClr val="tx1">
                <a:lumMod val="50000"/>
                <a:lumOff val="50000"/>
              </a:schemeClr>
            </a:solidFill>
            <a:round/>
            <a:headEnd/>
            <a:tailEnd/>
          </a:ln>
          <a:effectLst/>
        </p:spPr>
        <p:txBody>
          <a:bodyPr wrap="none" anchor="ctr"/>
          <a:lstStyle/>
          <a:p>
            <a:endParaRPr lang="en-US" sz="1800" baseline="0">
              <a:latin typeface="Calibri"/>
              <a:cs typeface="Calibri"/>
            </a:endParaRPr>
          </a:p>
        </p:txBody>
      </p:sp>
      <p:sp>
        <p:nvSpPr>
          <p:cNvPr id="1583142" name="Oval 38"/>
          <p:cNvSpPr>
            <a:spLocks noChangeAspect="1" noChangeArrowheads="1"/>
          </p:cNvSpPr>
          <p:nvPr/>
        </p:nvSpPr>
        <p:spPr bwMode="auto">
          <a:xfrm rot="2865005">
            <a:off x="6469856" y="3353594"/>
            <a:ext cx="176213" cy="174625"/>
          </a:xfrm>
          <a:prstGeom prst="ellipse">
            <a:avLst/>
          </a:prstGeom>
          <a:gradFill rotWithShape="1">
            <a:gsLst>
              <a:gs pos="0">
                <a:srgbClr val="CACACA">
                  <a:gamma/>
                  <a:shade val="57255"/>
                  <a:invGamma/>
                </a:srgbClr>
              </a:gs>
              <a:gs pos="100000">
                <a:srgbClr val="CACACA"/>
              </a:gs>
            </a:gsLst>
            <a:lin ang="5400000" scaled="1"/>
          </a:gradFill>
          <a:ln w="28575">
            <a:solidFill>
              <a:schemeClr val="tx1">
                <a:lumMod val="50000"/>
                <a:lumOff val="50000"/>
              </a:schemeClr>
            </a:solidFill>
            <a:round/>
            <a:headEnd/>
            <a:tailEnd/>
          </a:ln>
          <a:effectLst/>
        </p:spPr>
        <p:txBody>
          <a:bodyPr wrap="none" anchor="ctr"/>
          <a:lstStyle/>
          <a:p>
            <a:endParaRPr lang="en-US" sz="1800" baseline="0">
              <a:latin typeface="Calibri"/>
              <a:cs typeface="Calibri"/>
            </a:endParaRPr>
          </a:p>
        </p:txBody>
      </p:sp>
      <p:grpSp>
        <p:nvGrpSpPr>
          <p:cNvPr id="3" name="Group 39"/>
          <p:cNvGrpSpPr>
            <a:grpSpLocks/>
          </p:cNvGrpSpPr>
          <p:nvPr/>
        </p:nvGrpSpPr>
        <p:grpSpPr bwMode="auto">
          <a:xfrm rot="2571031">
            <a:off x="3125788" y="4329113"/>
            <a:ext cx="279400" cy="847725"/>
            <a:chOff x="4078" y="3345"/>
            <a:chExt cx="131" cy="370"/>
          </a:xfrm>
        </p:grpSpPr>
        <p:sp>
          <p:nvSpPr>
            <p:cNvPr id="1583144" name="AutoShape 40"/>
            <p:cNvSpPr>
              <a:spLocks noChangeArrowheads="1"/>
            </p:cNvSpPr>
            <p:nvPr/>
          </p:nvSpPr>
          <p:spPr bwMode="auto">
            <a:xfrm>
              <a:off x="4078" y="3345"/>
              <a:ext cx="131" cy="275"/>
            </a:xfrm>
            <a:prstGeom prst="upArrow">
              <a:avLst>
                <a:gd name="adj1" fmla="val 56046"/>
                <a:gd name="adj2" fmla="val 80267"/>
              </a:avLst>
            </a:prstGeom>
            <a:solidFill>
              <a:srgbClr val="33CC33"/>
            </a:solidFill>
            <a:ln w="28575">
              <a:solidFill>
                <a:schemeClr val="tx1">
                  <a:lumMod val="50000"/>
                  <a:lumOff val="50000"/>
                </a:schemeClr>
              </a:solidFill>
              <a:miter lim="800000"/>
              <a:headEnd/>
              <a:tailEnd/>
            </a:ln>
            <a:effectLst/>
          </p:spPr>
          <p:txBody>
            <a:bodyPr vert="eaVert" wrap="none" anchor="ctr"/>
            <a:lstStyle/>
            <a:p>
              <a:endParaRPr lang="en-US" sz="1800" baseline="0">
                <a:latin typeface="Calibri"/>
                <a:cs typeface="Calibri"/>
              </a:endParaRPr>
            </a:p>
          </p:txBody>
        </p:sp>
        <p:sp>
          <p:nvSpPr>
            <p:cNvPr id="1583145" name="Rectangle 41"/>
            <p:cNvSpPr>
              <a:spLocks noChangeArrowheads="1"/>
            </p:cNvSpPr>
            <p:nvPr/>
          </p:nvSpPr>
          <p:spPr bwMode="auto">
            <a:xfrm>
              <a:off x="4106" y="3543"/>
              <a:ext cx="75" cy="172"/>
            </a:xfrm>
            <a:prstGeom prst="rect">
              <a:avLst/>
            </a:prstGeom>
            <a:solidFill>
              <a:srgbClr val="FF0000"/>
            </a:solidFill>
            <a:ln w="28575">
              <a:solidFill>
                <a:schemeClr val="tx1">
                  <a:lumMod val="50000"/>
                  <a:lumOff val="50000"/>
                </a:schemeClr>
              </a:solidFill>
              <a:miter lim="800000"/>
              <a:headEnd/>
              <a:tailEnd/>
            </a:ln>
            <a:effectLst/>
          </p:spPr>
          <p:txBody>
            <a:bodyPr wrap="none" anchor="ctr"/>
            <a:lstStyle/>
            <a:p>
              <a:endParaRPr lang="en-US" sz="1800" baseline="0">
                <a:latin typeface="Calibri"/>
                <a:cs typeface="Calibri"/>
              </a:endParaRPr>
            </a:p>
          </p:txBody>
        </p:sp>
      </p:grpSp>
      <p:sp>
        <p:nvSpPr>
          <p:cNvPr id="1583146" name="Oval 42"/>
          <p:cNvSpPr>
            <a:spLocks noChangeAspect="1" noChangeArrowheads="1"/>
          </p:cNvSpPr>
          <p:nvPr/>
        </p:nvSpPr>
        <p:spPr bwMode="auto">
          <a:xfrm rot="2865005">
            <a:off x="3151981" y="4683919"/>
            <a:ext cx="176213" cy="174625"/>
          </a:xfrm>
          <a:prstGeom prst="ellipse">
            <a:avLst/>
          </a:prstGeom>
          <a:gradFill rotWithShape="1">
            <a:gsLst>
              <a:gs pos="0">
                <a:srgbClr val="CACACA">
                  <a:gamma/>
                  <a:shade val="57255"/>
                  <a:invGamma/>
                </a:srgbClr>
              </a:gs>
              <a:gs pos="100000">
                <a:srgbClr val="CACACA"/>
              </a:gs>
            </a:gsLst>
            <a:lin ang="5400000" scaled="1"/>
          </a:gradFill>
          <a:ln w="28575">
            <a:solidFill>
              <a:schemeClr val="tx1">
                <a:lumMod val="50000"/>
                <a:lumOff val="50000"/>
              </a:schemeClr>
            </a:solidFill>
            <a:round/>
            <a:headEnd/>
            <a:tailEnd/>
          </a:ln>
          <a:effectLst/>
        </p:spPr>
        <p:txBody>
          <a:bodyPr wrap="none" anchor="ctr"/>
          <a:lstStyle/>
          <a:p>
            <a:endParaRPr lang="en-US" sz="1800" baseline="0">
              <a:latin typeface="Calibri"/>
              <a:cs typeface="Calibri"/>
            </a:endParaRPr>
          </a:p>
        </p:txBody>
      </p:sp>
      <p:sp>
        <p:nvSpPr>
          <p:cNvPr id="1583147" name="Text Box 43"/>
          <p:cNvSpPr txBox="1">
            <a:spLocks noChangeArrowheads="1"/>
          </p:cNvSpPr>
          <p:nvPr/>
        </p:nvSpPr>
        <p:spPr bwMode="auto">
          <a:xfrm>
            <a:off x="6858016" y="2357430"/>
            <a:ext cx="1119154" cy="369332"/>
          </a:xfrm>
          <a:prstGeom prst="rect">
            <a:avLst/>
          </a:prstGeom>
          <a:noFill/>
          <a:ln w="9525">
            <a:noFill/>
            <a:miter lim="800000"/>
            <a:headEnd/>
            <a:tailEnd/>
          </a:ln>
          <a:effectLst/>
        </p:spPr>
        <p:txBody>
          <a:bodyPr wrap="none">
            <a:spAutoFit/>
          </a:bodyPr>
          <a:lstStyle/>
          <a:p>
            <a:pPr eaLnBrk="1" hangingPunct="1"/>
            <a:r>
              <a:rPr lang="en-US" sz="1800" baseline="0">
                <a:effectLst/>
                <a:latin typeface="Calibri"/>
                <a:cs typeface="Calibri"/>
              </a:rPr>
              <a:t>Hydrogen</a:t>
            </a:r>
          </a:p>
        </p:txBody>
      </p:sp>
      <p:sp>
        <p:nvSpPr>
          <p:cNvPr id="1583148" name="Text Box 44"/>
          <p:cNvSpPr txBox="1">
            <a:spLocks noChangeArrowheads="1"/>
          </p:cNvSpPr>
          <p:nvPr/>
        </p:nvSpPr>
        <p:spPr bwMode="auto">
          <a:xfrm>
            <a:off x="3674463" y="1500174"/>
            <a:ext cx="985792" cy="400110"/>
          </a:xfrm>
          <a:prstGeom prst="rect">
            <a:avLst/>
          </a:prstGeom>
          <a:noFill/>
          <a:ln w="9525">
            <a:noFill/>
            <a:miter lim="800000"/>
            <a:headEnd/>
            <a:tailEnd/>
          </a:ln>
          <a:effectLst/>
        </p:spPr>
        <p:txBody>
          <a:bodyPr wrap="none">
            <a:spAutoFit/>
          </a:bodyPr>
          <a:lstStyle/>
          <a:p>
            <a:pPr eaLnBrk="1" hangingPunct="1"/>
            <a:r>
              <a:rPr lang="en-US" baseline="0" dirty="0">
                <a:effectLst/>
                <a:latin typeface="Calibri"/>
                <a:cs typeface="Calibri"/>
              </a:rPr>
              <a:t>Oxygen</a:t>
            </a:r>
          </a:p>
        </p:txBody>
      </p:sp>
      <p:sp>
        <p:nvSpPr>
          <p:cNvPr id="1583166" name="Rectangle 62"/>
          <p:cNvSpPr>
            <a:spLocks noChangeArrowheads="1"/>
          </p:cNvSpPr>
          <p:nvPr/>
        </p:nvSpPr>
        <p:spPr bwMode="auto">
          <a:xfrm>
            <a:off x="5076825" y="5229225"/>
            <a:ext cx="3325976" cy="643766"/>
          </a:xfrm>
          <a:prstGeom prst="rect">
            <a:avLst/>
          </a:prstGeom>
          <a:noFill/>
          <a:ln w="12700">
            <a:noFill/>
            <a:miter lim="800000"/>
            <a:headEnd/>
            <a:tailEnd/>
          </a:ln>
          <a:effectLst/>
        </p:spPr>
        <p:txBody>
          <a:bodyPr wrap="none" lIns="90488" tIns="44450" rIns="90488" bIns="44450">
            <a:spAutoFit/>
          </a:bodyPr>
          <a:lstStyle/>
          <a:p>
            <a:pPr>
              <a:buFont typeface="Arial" pitchFamily="34" charset="0"/>
              <a:buChar char="•"/>
            </a:pPr>
            <a:r>
              <a:rPr lang="en-US" sz="1800" baseline="0" dirty="0">
                <a:latin typeface="Calibri"/>
                <a:cs typeface="Calibri"/>
              </a:rPr>
              <a:t> Proton has non-zero spin I=1/2</a:t>
            </a:r>
          </a:p>
          <a:p>
            <a:pPr>
              <a:buFont typeface="Arial" pitchFamily="34" charset="0"/>
              <a:buChar char="•"/>
            </a:pPr>
            <a:r>
              <a:rPr lang="en-US" sz="1800" baseline="0" dirty="0">
                <a:latin typeface="Calibri"/>
                <a:cs typeface="Calibri"/>
              </a:rPr>
              <a:t> Oxygen has zero spin I=0</a:t>
            </a:r>
          </a:p>
        </p:txBody>
      </p:sp>
      <p:sp>
        <p:nvSpPr>
          <p:cNvPr id="47" name="Title 46"/>
          <p:cNvSpPr>
            <a:spLocks noGrp="1"/>
          </p:cNvSpPr>
          <p:nvPr>
            <p:ph type="title"/>
          </p:nvPr>
        </p:nvSpPr>
        <p:spPr/>
        <p:txBody>
          <a:bodyPr/>
          <a:lstStyle/>
          <a:p>
            <a:r>
              <a:rPr lang="de-CH" dirty="0">
                <a:latin typeface="Calibri"/>
                <a:cs typeface="Calibri"/>
              </a:rPr>
              <a:t>Signal source – Protons</a:t>
            </a:r>
            <a:endParaRPr lang="en-US" dirty="0">
              <a:latin typeface="Calibri"/>
              <a:cs typeface="Calibri"/>
            </a:endParaRPr>
          </a:p>
        </p:txBody>
      </p:sp>
      <p:sp>
        <p:nvSpPr>
          <p:cNvPr id="50" name="Text Box 43"/>
          <p:cNvSpPr txBox="1">
            <a:spLocks noChangeArrowheads="1"/>
          </p:cNvSpPr>
          <p:nvPr/>
        </p:nvSpPr>
        <p:spPr bwMode="auto">
          <a:xfrm>
            <a:off x="1357290" y="4714884"/>
            <a:ext cx="1119154" cy="369332"/>
          </a:xfrm>
          <a:prstGeom prst="rect">
            <a:avLst/>
          </a:prstGeom>
          <a:noFill/>
          <a:ln w="9525">
            <a:noFill/>
            <a:miter lim="800000"/>
            <a:headEnd/>
            <a:tailEnd/>
          </a:ln>
          <a:effectLst/>
        </p:spPr>
        <p:txBody>
          <a:bodyPr wrap="none">
            <a:spAutoFit/>
          </a:bodyPr>
          <a:lstStyle/>
          <a:p>
            <a:pPr eaLnBrk="1" hangingPunct="1"/>
            <a:r>
              <a:rPr lang="en-US" sz="1800" baseline="0">
                <a:effectLst/>
                <a:latin typeface="Calibri"/>
                <a:cs typeface="Calibri"/>
              </a:rPr>
              <a:t>Hydrogen</a:t>
            </a:r>
          </a:p>
        </p:txBody>
      </p:sp>
      <p:sp>
        <p:nvSpPr>
          <p:cNvPr id="5" name="Slide Number Placeholder 4">
            <a:extLst>
              <a:ext uri="{FF2B5EF4-FFF2-40B4-BE49-F238E27FC236}">
                <a16:creationId xmlns:a16="http://schemas.microsoft.com/office/drawing/2014/main" id="{76B2F798-55CF-FE49-AF23-CBA9E1CFEACF}"/>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59</a:t>
            </a:fld>
            <a:endParaRPr lang="en-US"/>
          </a:p>
        </p:txBody>
      </p:sp>
    </p:spTree>
    <p:extLst>
      <p:ext uri="{BB962C8B-B14F-4D97-AF65-F5344CB8AC3E}">
        <p14:creationId xmlns:p14="http://schemas.microsoft.com/office/powerpoint/2010/main" val="23056896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remove" nodeType="withEffect">
                                  <p:stCondLst>
                                    <p:cond delay="0"/>
                                  </p:stCondLst>
                                  <p:childTnLst>
                                    <p:animClr clrSpc="rgb" dir="cw">
                                      <p:cBhvr override="childStyle">
                                        <p:cTn id="6" dur="50" fill="hold"/>
                                        <p:tgtEl>
                                          <p:spTgt spid="3"/>
                                        </p:tgtEl>
                                        <p:attrNameLst>
                                          <p:attrName>style.color</p:attrName>
                                        </p:attrNameLst>
                                      </p:cBhvr>
                                      <p:to>
                                        <a:schemeClr val="accent2"/>
                                      </p:to>
                                    </p:animClr>
                                    <p:animClr clrSpc="rgb" dir="cw">
                                      <p:cBhvr>
                                        <p:cTn id="7" dur="50" fill="hold"/>
                                        <p:tgtEl>
                                          <p:spTgt spid="3"/>
                                        </p:tgtEl>
                                        <p:attrNameLst>
                                          <p:attrName>fillcolor</p:attrName>
                                        </p:attrNameLst>
                                      </p:cBhvr>
                                      <p:to>
                                        <a:schemeClr val="accent2"/>
                                      </p:to>
                                    </p:animClr>
                                    <p:set>
                                      <p:cBhvr>
                                        <p:cTn id="8" dur="50" fill="hold"/>
                                        <p:tgtEl>
                                          <p:spTgt spid="3"/>
                                        </p:tgtEl>
                                        <p:attrNameLst>
                                          <p:attrName>fill.type</p:attrName>
                                        </p:attrNameLst>
                                      </p:cBhvr>
                                      <p:to>
                                        <p:strVal val="solid"/>
                                      </p:to>
                                    </p:set>
                                    <p:set>
                                      <p:cBhvr>
                                        <p:cTn id="9" dur="50" fill="hold"/>
                                        <p:tgtEl>
                                          <p:spTgt spid="3"/>
                                        </p:tgtEl>
                                        <p:attrNameLst>
                                          <p:attrName>fill.on</p:attrName>
                                        </p:attrNameLst>
                                      </p:cBhvr>
                                      <p:to>
                                        <p:strVal val="true"/>
                                      </p:to>
                                    </p:set>
                                    <p:animRot by="120000">
                                      <p:cBhvr>
                                        <p:cTn id="10" dur="50" fill="hold">
                                          <p:stCondLst>
                                            <p:cond delay="0"/>
                                          </p:stCondLst>
                                        </p:cTn>
                                        <p:tgtEl>
                                          <p:spTgt spid="3"/>
                                        </p:tgtEl>
                                        <p:attrNameLst>
                                          <p:attrName>r</p:attrName>
                                        </p:attrNameLst>
                                      </p:cBhvr>
                                    </p:animRot>
                                    <p:animRot by="-240000">
                                      <p:cBhvr>
                                        <p:cTn id="11" dur="100" fill="hold">
                                          <p:stCondLst>
                                            <p:cond delay="100"/>
                                          </p:stCondLst>
                                        </p:cTn>
                                        <p:tgtEl>
                                          <p:spTgt spid="3"/>
                                        </p:tgtEl>
                                        <p:attrNameLst>
                                          <p:attrName>r</p:attrName>
                                        </p:attrNameLst>
                                      </p:cBhvr>
                                    </p:animRot>
                                    <p:animRot by="240000">
                                      <p:cBhvr>
                                        <p:cTn id="12" dur="100" fill="hold">
                                          <p:stCondLst>
                                            <p:cond delay="200"/>
                                          </p:stCondLst>
                                        </p:cTn>
                                        <p:tgtEl>
                                          <p:spTgt spid="3"/>
                                        </p:tgtEl>
                                        <p:attrNameLst>
                                          <p:attrName>r</p:attrName>
                                        </p:attrNameLst>
                                      </p:cBhvr>
                                    </p:animRot>
                                    <p:animRot by="-240000">
                                      <p:cBhvr>
                                        <p:cTn id="13" dur="100" fill="hold">
                                          <p:stCondLst>
                                            <p:cond delay="300"/>
                                          </p:stCondLst>
                                        </p:cTn>
                                        <p:tgtEl>
                                          <p:spTgt spid="3"/>
                                        </p:tgtEl>
                                        <p:attrNameLst>
                                          <p:attrName>r</p:attrName>
                                        </p:attrNameLst>
                                      </p:cBhvr>
                                    </p:animRot>
                                    <p:animRot by="120000">
                                      <p:cBhvr>
                                        <p:cTn id="14" dur="100" fill="hold">
                                          <p:stCondLst>
                                            <p:cond delay="400"/>
                                          </p:stCondLst>
                                        </p:cTn>
                                        <p:tgtEl>
                                          <p:spTgt spid="3"/>
                                        </p:tgtEl>
                                        <p:attrNameLst>
                                          <p:attrName>r</p:attrName>
                                        </p:attrNameLst>
                                      </p:cBhvr>
                                    </p:animRot>
                                  </p:childTnLst>
                                </p:cTn>
                              </p:par>
                              <p:par>
                                <p:cTn id="15" presetID="32" presetClass="emph" presetSubtype="0" repeatCount="indefinite" fill="hold" nodeType="withEffect">
                                  <p:stCondLst>
                                    <p:cond delay="0"/>
                                  </p:stCondLst>
                                  <p:childTnLst>
                                    <p:animClr clrSpc="rgb" dir="cw">
                                      <p:cBhvr override="childStyle">
                                        <p:cTn id="16" dur="50" fill="hold"/>
                                        <p:tgtEl>
                                          <p:spTgt spid="2"/>
                                        </p:tgtEl>
                                        <p:attrNameLst>
                                          <p:attrName>style.color</p:attrName>
                                        </p:attrNameLst>
                                      </p:cBhvr>
                                      <p:to>
                                        <a:schemeClr val="accent2"/>
                                      </p:to>
                                    </p:animClr>
                                    <p:animClr clrSpc="rgb" dir="cw">
                                      <p:cBhvr>
                                        <p:cTn id="17" dur="50" fill="hold"/>
                                        <p:tgtEl>
                                          <p:spTgt spid="2"/>
                                        </p:tgtEl>
                                        <p:attrNameLst>
                                          <p:attrName>fillcolor</p:attrName>
                                        </p:attrNameLst>
                                      </p:cBhvr>
                                      <p:to>
                                        <a:schemeClr val="accent2"/>
                                      </p:to>
                                    </p:animClr>
                                    <p:set>
                                      <p:cBhvr>
                                        <p:cTn id="18" dur="50" fill="hold"/>
                                        <p:tgtEl>
                                          <p:spTgt spid="2"/>
                                        </p:tgtEl>
                                        <p:attrNameLst>
                                          <p:attrName>fill.type</p:attrName>
                                        </p:attrNameLst>
                                      </p:cBhvr>
                                      <p:to>
                                        <p:strVal val="solid"/>
                                      </p:to>
                                    </p:set>
                                    <p:set>
                                      <p:cBhvr>
                                        <p:cTn id="19" dur="50" fill="hold"/>
                                        <p:tgtEl>
                                          <p:spTgt spid="2"/>
                                        </p:tgtEl>
                                        <p:attrNameLst>
                                          <p:attrName>fill.on</p:attrName>
                                        </p:attrNameLst>
                                      </p:cBhvr>
                                      <p:to>
                                        <p:strVal val="true"/>
                                      </p:to>
                                    </p:set>
                                    <p:animRot by="120000">
                                      <p:cBhvr>
                                        <p:cTn id="20" dur="50" fill="hold">
                                          <p:stCondLst>
                                            <p:cond delay="0"/>
                                          </p:stCondLst>
                                        </p:cTn>
                                        <p:tgtEl>
                                          <p:spTgt spid="2"/>
                                        </p:tgtEl>
                                        <p:attrNameLst>
                                          <p:attrName>r</p:attrName>
                                        </p:attrNameLst>
                                      </p:cBhvr>
                                    </p:animRot>
                                    <p:animRot by="-240000">
                                      <p:cBhvr>
                                        <p:cTn id="21" dur="100" fill="hold">
                                          <p:stCondLst>
                                            <p:cond delay="100"/>
                                          </p:stCondLst>
                                        </p:cTn>
                                        <p:tgtEl>
                                          <p:spTgt spid="2"/>
                                        </p:tgtEl>
                                        <p:attrNameLst>
                                          <p:attrName>r</p:attrName>
                                        </p:attrNameLst>
                                      </p:cBhvr>
                                    </p:animRot>
                                    <p:animRot by="240000">
                                      <p:cBhvr>
                                        <p:cTn id="22" dur="100" fill="hold">
                                          <p:stCondLst>
                                            <p:cond delay="200"/>
                                          </p:stCondLst>
                                        </p:cTn>
                                        <p:tgtEl>
                                          <p:spTgt spid="2"/>
                                        </p:tgtEl>
                                        <p:attrNameLst>
                                          <p:attrName>r</p:attrName>
                                        </p:attrNameLst>
                                      </p:cBhvr>
                                    </p:animRot>
                                    <p:animRot by="-240000">
                                      <p:cBhvr>
                                        <p:cTn id="23" dur="100" fill="hold">
                                          <p:stCondLst>
                                            <p:cond delay="300"/>
                                          </p:stCondLst>
                                        </p:cTn>
                                        <p:tgtEl>
                                          <p:spTgt spid="2"/>
                                        </p:tgtEl>
                                        <p:attrNameLst>
                                          <p:attrName>r</p:attrName>
                                        </p:attrNameLst>
                                      </p:cBhvr>
                                    </p:animRot>
                                    <p:animRot by="120000">
                                      <p:cBhvr>
                                        <p:cTn id="24" dur="100" fill="hold">
                                          <p:stCondLst>
                                            <p:cond delay="4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Calibri" charset="0"/>
                <a:cs typeface="Calibri" charset="0"/>
              </a:rPr>
              <a:t>Learning objectives</a:t>
            </a:r>
          </a:p>
        </p:txBody>
      </p:sp>
      <p:sp>
        <p:nvSpPr>
          <p:cNvPr id="3" name="Rounded Rectangle 2"/>
          <p:cNvSpPr/>
          <p:nvPr/>
        </p:nvSpPr>
        <p:spPr>
          <a:xfrm>
            <a:off x="323528" y="2060845"/>
            <a:ext cx="1856983" cy="886691"/>
          </a:xfrm>
          <a:prstGeom prst="roundRect">
            <a:avLst/>
          </a:prstGeom>
          <a:solidFill>
            <a:srgbClr val="1269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aseline="0" dirty="0">
                <a:solidFill>
                  <a:schemeClr val="bg1"/>
                </a:solidFill>
                <a:latin typeface="Calibri" charset="0"/>
                <a:ea typeface="Calibri" charset="0"/>
                <a:cs typeface="Calibri" charset="0"/>
              </a:rPr>
              <a:t>Explain physical and </a:t>
            </a:r>
            <a:br>
              <a:rPr lang="en-US" sz="1400" baseline="0" dirty="0">
                <a:solidFill>
                  <a:schemeClr val="bg1"/>
                </a:solidFill>
                <a:latin typeface="Calibri" charset="0"/>
                <a:ea typeface="Calibri" charset="0"/>
                <a:cs typeface="Calibri" charset="0"/>
              </a:rPr>
            </a:br>
            <a:r>
              <a:rPr lang="en-US" sz="1400" baseline="0" dirty="0">
                <a:solidFill>
                  <a:schemeClr val="bg1"/>
                </a:solidFill>
                <a:latin typeface="Calibri" charset="0"/>
                <a:ea typeface="Calibri" charset="0"/>
                <a:cs typeface="Calibri" charset="0"/>
              </a:rPr>
              <a:t>mathematical foundations</a:t>
            </a:r>
          </a:p>
        </p:txBody>
      </p:sp>
      <p:sp>
        <p:nvSpPr>
          <p:cNvPr id="4" name="Rounded Rectangle 3"/>
          <p:cNvSpPr/>
          <p:nvPr/>
        </p:nvSpPr>
        <p:spPr>
          <a:xfrm>
            <a:off x="2281195" y="2060845"/>
            <a:ext cx="2069266" cy="886691"/>
          </a:xfrm>
          <a:prstGeom prst="roundRect">
            <a:avLst/>
          </a:prstGeom>
          <a:solidFill>
            <a:srgbClr val="1269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aseline="0" dirty="0">
                <a:solidFill>
                  <a:schemeClr val="bg1"/>
                </a:solidFill>
                <a:latin typeface="Calibri" charset="0"/>
                <a:ea typeface="Calibri" charset="0"/>
                <a:cs typeface="Calibri" charset="0"/>
              </a:rPr>
              <a:t>Characterize system performance using linear system theory</a:t>
            </a:r>
          </a:p>
        </p:txBody>
      </p:sp>
      <p:sp>
        <p:nvSpPr>
          <p:cNvPr id="5" name="Rounded Rectangle 4"/>
          <p:cNvSpPr/>
          <p:nvPr/>
        </p:nvSpPr>
        <p:spPr>
          <a:xfrm>
            <a:off x="4451145" y="2060845"/>
            <a:ext cx="2105893" cy="886691"/>
          </a:xfrm>
          <a:prstGeom prst="roundRect">
            <a:avLst/>
          </a:prstGeom>
          <a:solidFill>
            <a:srgbClr val="1269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aseline="0" dirty="0">
                <a:solidFill>
                  <a:schemeClr val="bg1"/>
                </a:solidFill>
                <a:latin typeface="Calibri" charset="0"/>
                <a:ea typeface="Calibri" charset="0"/>
                <a:cs typeface="Calibri" charset="0"/>
              </a:rPr>
              <a:t>Define requirements and design basic diagnostic imaging system chain</a:t>
            </a:r>
          </a:p>
        </p:txBody>
      </p:sp>
      <p:sp>
        <p:nvSpPr>
          <p:cNvPr id="6" name="Rounded Rectangle 5"/>
          <p:cNvSpPr/>
          <p:nvPr/>
        </p:nvSpPr>
        <p:spPr>
          <a:xfrm>
            <a:off x="6657721" y="2060845"/>
            <a:ext cx="2090744" cy="886691"/>
          </a:xfrm>
          <a:prstGeom prst="roundRect">
            <a:avLst/>
          </a:prstGeom>
          <a:solidFill>
            <a:srgbClr val="1269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aseline="0" dirty="0">
                <a:solidFill>
                  <a:schemeClr val="bg1"/>
                </a:solidFill>
                <a:latin typeface="Calibri" charset="0"/>
                <a:ea typeface="Calibri" charset="0"/>
                <a:cs typeface="Calibri" charset="0"/>
              </a:rPr>
              <a:t>Identify advantages and limitations of different imaging methods </a:t>
            </a:r>
          </a:p>
        </p:txBody>
      </p:sp>
      <p:sp>
        <p:nvSpPr>
          <p:cNvPr id="7" name="Rounded Rectangle 6"/>
          <p:cNvSpPr/>
          <p:nvPr/>
        </p:nvSpPr>
        <p:spPr>
          <a:xfrm>
            <a:off x="323528" y="3120591"/>
            <a:ext cx="1856983" cy="397860"/>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aseline="0" dirty="0">
                <a:solidFill>
                  <a:schemeClr val="tx1">
                    <a:lumMod val="75000"/>
                    <a:lumOff val="25000"/>
                  </a:schemeClr>
                </a:solidFill>
                <a:latin typeface="Calibri" charset="0"/>
                <a:ea typeface="Calibri" charset="0"/>
                <a:cs typeface="Calibri" charset="0"/>
              </a:rPr>
              <a:t>Signal generation</a:t>
            </a:r>
          </a:p>
        </p:txBody>
      </p:sp>
      <p:sp>
        <p:nvSpPr>
          <p:cNvPr id="8" name="Rounded Rectangle 7"/>
          <p:cNvSpPr/>
          <p:nvPr/>
        </p:nvSpPr>
        <p:spPr>
          <a:xfrm>
            <a:off x="323528" y="3707537"/>
            <a:ext cx="1856983" cy="397860"/>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aseline="0" dirty="0">
                <a:solidFill>
                  <a:schemeClr val="tx1">
                    <a:lumMod val="75000"/>
                    <a:lumOff val="25000"/>
                  </a:schemeClr>
                </a:solidFill>
                <a:latin typeface="Calibri" charset="0"/>
                <a:ea typeface="Calibri" charset="0"/>
                <a:cs typeface="Calibri" charset="0"/>
              </a:rPr>
              <a:t>Matter interaction</a:t>
            </a:r>
          </a:p>
        </p:txBody>
      </p:sp>
      <p:sp>
        <p:nvSpPr>
          <p:cNvPr id="9" name="Rounded Rectangle 8"/>
          <p:cNvSpPr/>
          <p:nvPr/>
        </p:nvSpPr>
        <p:spPr>
          <a:xfrm>
            <a:off x="323528" y="4294483"/>
            <a:ext cx="1856983" cy="397860"/>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aseline="0" dirty="0">
                <a:solidFill>
                  <a:schemeClr val="tx1">
                    <a:lumMod val="75000"/>
                    <a:lumOff val="25000"/>
                  </a:schemeClr>
                </a:solidFill>
                <a:latin typeface="Calibri" charset="0"/>
                <a:ea typeface="Calibri" charset="0"/>
                <a:cs typeface="Calibri" charset="0"/>
              </a:rPr>
              <a:t>Signal detection</a:t>
            </a:r>
          </a:p>
        </p:txBody>
      </p:sp>
      <p:sp>
        <p:nvSpPr>
          <p:cNvPr id="10" name="Rounded Rectangle 9"/>
          <p:cNvSpPr/>
          <p:nvPr/>
        </p:nvSpPr>
        <p:spPr>
          <a:xfrm>
            <a:off x="323528" y="4881428"/>
            <a:ext cx="1856983" cy="397860"/>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aseline="0" dirty="0">
                <a:solidFill>
                  <a:schemeClr val="tx1">
                    <a:lumMod val="75000"/>
                    <a:lumOff val="25000"/>
                  </a:schemeClr>
                </a:solidFill>
                <a:latin typeface="Calibri" charset="0"/>
                <a:ea typeface="Calibri" charset="0"/>
                <a:cs typeface="Calibri" charset="0"/>
              </a:rPr>
              <a:t>Image reconstruction</a:t>
            </a:r>
          </a:p>
        </p:txBody>
      </p:sp>
      <p:grpSp>
        <p:nvGrpSpPr>
          <p:cNvPr id="11" name="Group 10"/>
          <p:cNvGrpSpPr/>
          <p:nvPr/>
        </p:nvGrpSpPr>
        <p:grpSpPr>
          <a:xfrm>
            <a:off x="2294615" y="3137844"/>
            <a:ext cx="2055846" cy="2158697"/>
            <a:chOff x="4105587" y="3389394"/>
            <a:chExt cx="2522901" cy="2158697"/>
          </a:xfrm>
        </p:grpSpPr>
        <p:sp>
          <p:nvSpPr>
            <p:cNvPr id="12" name="Rounded Rectangle 11"/>
            <p:cNvSpPr/>
            <p:nvPr/>
          </p:nvSpPr>
          <p:spPr>
            <a:xfrm>
              <a:off x="4105587" y="3389394"/>
              <a:ext cx="2522901" cy="397860"/>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aseline="0" dirty="0">
                  <a:solidFill>
                    <a:schemeClr val="tx1">
                      <a:lumMod val="75000"/>
                      <a:lumOff val="25000"/>
                    </a:schemeClr>
                  </a:solidFill>
                  <a:latin typeface="Calibri" charset="0"/>
                  <a:ea typeface="Calibri" charset="0"/>
                  <a:cs typeface="Calibri" charset="0"/>
                </a:rPr>
                <a:t>Transfer function</a:t>
              </a:r>
            </a:p>
          </p:txBody>
        </p:sp>
        <p:sp>
          <p:nvSpPr>
            <p:cNvPr id="13" name="Rounded Rectangle 12"/>
            <p:cNvSpPr/>
            <p:nvPr/>
          </p:nvSpPr>
          <p:spPr>
            <a:xfrm>
              <a:off x="4105587" y="3976340"/>
              <a:ext cx="2522901" cy="397860"/>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aseline="0" dirty="0">
                  <a:solidFill>
                    <a:schemeClr val="tx1">
                      <a:lumMod val="75000"/>
                      <a:lumOff val="25000"/>
                    </a:schemeClr>
                  </a:solidFill>
                  <a:latin typeface="Calibri" charset="0"/>
                  <a:ea typeface="Calibri" charset="0"/>
                  <a:cs typeface="Calibri" charset="0"/>
                </a:rPr>
                <a:t>Depiction fidelity</a:t>
              </a:r>
            </a:p>
          </p:txBody>
        </p:sp>
        <p:sp>
          <p:nvSpPr>
            <p:cNvPr id="14" name="Rounded Rectangle 13"/>
            <p:cNvSpPr/>
            <p:nvPr/>
          </p:nvSpPr>
          <p:spPr>
            <a:xfrm>
              <a:off x="4105587" y="4563286"/>
              <a:ext cx="2522901" cy="397860"/>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aseline="0" dirty="0">
                  <a:solidFill>
                    <a:schemeClr val="tx1">
                      <a:lumMod val="75000"/>
                      <a:lumOff val="25000"/>
                    </a:schemeClr>
                  </a:solidFill>
                  <a:latin typeface="Calibri" charset="0"/>
                  <a:ea typeface="Calibri" charset="0"/>
                  <a:cs typeface="Calibri" charset="0"/>
                </a:rPr>
                <a:t>Noise propagation</a:t>
              </a:r>
            </a:p>
          </p:txBody>
        </p:sp>
        <p:sp>
          <p:nvSpPr>
            <p:cNvPr id="15" name="Rounded Rectangle 14"/>
            <p:cNvSpPr/>
            <p:nvPr/>
          </p:nvSpPr>
          <p:spPr>
            <a:xfrm>
              <a:off x="4105587" y="5150231"/>
              <a:ext cx="2522901" cy="397860"/>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aseline="0" dirty="0">
                  <a:solidFill>
                    <a:schemeClr val="tx1">
                      <a:lumMod val="75000"/>
                      <a:lumOff val="25000"/>
                    </a:schemeClr>
                  </a:solidFill>
                  <a:latin typeface="Calibri" charset="0"/>
                  <a:ea typeface="Calibri" charset="0"/>
                  <a:cs typeface="Calibri" charset="0"/>
                </a:rPr>
                <a:t>Performance metrics</a:t>
              </a:r>
            </a:p>
          </p:txBody>
        </p:sp>
      </p:grpSp>
      <p:grpSp>
        <p:nvGrpSpPr>
          <p:cNvPr id="16" name="Group 15"/>
          <p:cNvGrpSpPr/>
          <p:nvPr/>
        </p:nvGrpSpPr>
        <p:grpSpPr>
          <a:xfrm>
            <a:off x="4451144" y="3137844"/>
            <a:ext cx="2105893" cy="2158697"/>
            <a:chOff x="4105587" y="3389394"/>
            <a:chExt cx="2522901" cy="2158697"/>
          </a:xfrm>
        </p:grpSpPr>
        <p:sp>
          <p:nvSpPr>
            <p:cNvPr id="17" name="Rounded Rectangle 16"/>
            <p:cNvSpPr/>
            <p:nvPr/>
          </p:nvSpPr>
          <p:spPr>
            <a:xfrm>
              <a:off x="4105587" y="3389394"/>
              <a:ext cx="2522901" cy="397860"/>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aseline="0" dirty="0">
                  <a:solidFill>
                    <a:schemeClr val="tx1">
                      <a:lumMod val="75000"/>
                      <a:lumOff val="25000"/>
                    </a:schemeClr>
                  </a:solidFill>
                  <a:latin typeface="Calibri" charset="0"/>
                  <a:ea typeface="Calibri" charset="0"/>
                  <a:cs typeface="Calibri" charset="0"/>
                </a:rPr>
                <a:t>Data acquisition</a:t>
              </a:r>
            </a:p>
          </p:txBody>
        </p:sp>
        <p:sp>
          <p:nvSpPr>
            <p:cNvPr id="18" name="Rounded Rectangle 17"/>
            <p:cNvSpPr/>
            <p:nvPr/>
          </p:nvSpPr>
          <p:spPr>
            <a:xfrm>
              <a:off x="4105587" y="3976340"/>
              <a:ext cx="2522901" cy="397860"/>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aseline="0" dirty="0">
                  <a:solidFill>
                    <a:schemeClr val="tx1">
                      <a:lumMod val="75000"/>
                      <a:lumOff val="25000"/>
                    </a:schemeClr>
                  </a:solidFill>
                  <a:latin typeface="Calibri" charset="0"/>
                  <a:ea typeface="Calibri" charset="0"/>
                  <a:cs typeface="Calibri" charset="0"/>
                </a:rPr>
                <a:t>Data pre-processing</a:t>
              </a:r>
            </a:p>
          </p:txBody>
        </p:sp>
        <p:sp>
          <p:nvSpPr>
            <p:cNvPr id="19" name="Rounded Rectangle 18"/>
            <p:cNvSpPr/>
            <p:nvPr/>
          </p:nvSpPr>
          <p:spPr>
            <a:xfrm>
              <a:off x="4105587" y="4563286"/>
              <a:ext cx="2522901" cy="397860"/>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aseline="0" dirty="0">
                  <a:solidFill>
                    <a:schemeClr val="tx1">
                      <a:lumMod val="75000"/>
                      <a:lumOff val="25000"/>
                    </a:schemeClr>
                  </a:solidFill>
                  <a:latin typeface="Calibri" charset="0"/>
                  <a:ea typeface="Calibri" charset="0"/>
                  <a:cs typeface="Calibri" charset="0"/>
                </a:rPr>
                <a:t>Data reconstruction</a:t>
              </a:r>
            </a:p>
          </p:txBody>
        </p:sp>
        <p:sp>
          <p:nvSpPr>
            <p:cNvPr id="20" name="Rounded Rectangle 19"/>
            <p:cNvSpPr/>
            <p:nvPr/>
          </p:nvSpPr>
          <p:spPr>
            <a:xfrm>
              <a:off x="4105587" y="5150231"/>
              <a:ext cx="2522901" cy="397860"/>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aseline="0" dirty="0">
                  <a:solidFill>
                    <a:schemeClr val="tx1">
                      <a:lumMod val="75000"/>
                      <a:lumOff val="25000"/>
                    </a:schemeClr>
                  </a:solidFill>
                  <a:latin typeface="Calibri" charset="0"/>
                  <a:ea typeface="Calibri" charset="0"/>
                  <a:cs typeface="Calibri" charset="0"/>
                </a:rPr>
                <a:t>Data post-processing</a:t>
              </a:r>
            </a:p>
          </p:txBody>
        </p:sp>
      </p:grpSp>
      <p:grpSp>
        <p:nvGrpSpPr>
          <p:cNvPr id="21" name="Group 20"/>
          <p:cNvGrpSpPr/>
          <p:nvPr/>
        </p:nvGrpSpPr>
        <p:grpSpPr>
          <a:xfrm>
            <a:off x="6657719" y="3137844"/>
            <a:ext cx="2090745" cy="2158697"/>
            <a:chOff x="4105587" y="3389394"/>
            <a:chExt cx="2522901" cy="2158697"/>
          </a:xfrm>
        </p:grpSpPr>
        <p:sp>
          <p:nvSpPr>
            <p:cNvPr id="22" name="Rounded Rectangle 21"/>
            <p:cNvSpPr/>
            <p:nvPr/>
          </p:nvSpPr>
          <p:spPr>
            <a:xfrm>
              <a:off x="4105587" y="3389394"/>
              <a:ext cx="2522901" cy="397860"/>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aseline="0" dirty="0">
                  <a:solidFill>
                    <a:schemeClr val="tx1">
                      <a:lumMod val="75000"/>
                      <a:lumOff val="25000"/>
                    </a:schemeClr>
                  </a:solidFill>
                  <a:latin typeface="Calibri" charset="0"/>
                  <a:ea typeface="Calibri" charset="0"/>
                  <a:cs typeface="Calibri" charset="0"/>
                </a:rPr>
                <a:t>Resolution power</a:t>
              </a:r>
            </a:p>
          </p:txBody>
        </p:sp>
        <p:sp>
          <p:nvSpPr>
            <p:cNvPr id="23" name="Rounded Rectangle 22"/>
            <p:cNvSpPr/>
            <p:nvPr/>
          </p:nvSpPr>
          <p:spPr>
            <a:xfrm>
              <a:off x="4105587" y="3976340"/>
              <a:ext cx="2522901" cy="397860"/>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aseline="0" dirty="0">
                  <a:solidFill>
                    <a:schemeClr val="tx1">
                      <a:lumMod val="75000"/>
                      <a:lumOff val="25000"/>
                    </a:schemeClr>
                  </a:solidFill>
                  <a:latin typeface="Calibri" charset="0"/>
                  <a:ea typeface="Calibri" charset="0"/>
                  <a:cs typeface="Calibri" charset="0"/>
                </a:rPr>
                <a:t>Dose, Safety</a:t>
              </a:r>
            </a:p>
          </p:txBody>
        </p:sp>
        <p:sp>
          <p:nvSpPr>
            <p:cNvPr id="24" name="Rounded Rectangle 23"/>
            <p:cNvSpPr/>
            <p:nvPr/>
          </p:nvSpPr>
          <p:spPr>
            <a:xfrm>
              <a:off x="4105587" y="4563286"/>
              <a:ext cx="2522901" cy="397860"/>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aseline="0" dirty="0">
                  <a:solidFill>
                    <a:schemeClr val="tx1">
                      <a:lumMod val="75000"/>
                      <a:lumOff val="25000"/>
                    </a:schemeClr>
                  </a:solidFill>
                  <a:latin typeface="Calibri" charset="0"/>
                  <a:ea typeface="Calibri" charset="0"/>
                  <a:cs typeface="Calibri" charset="0"/>
                </a:rPr>
                <a:t>Experimental use</a:t>
              </a:r>
            </a:p>
          </p:txBody>
        </p:sp>
        <p:sp>
          <p:nvSpPr>
            <p:cNvPr id="25" name="Rounded Rectangle 24"/>
            <p:cNvSpPr/>
            <p:nvPr/>
          </p:nvSpPr>
          <p:spPr>
            <a:xfrm>
              <a:off x="4105587" y="5150231"/>
              <a:ext cx="2522901" cy="397860"/>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aseline="0" dirty="0">
                  <a:solidFill>
                    <a:schemeClr val="tx1">
                      <a:lumMod val="75000"/>
                      <a:lumOff val="25000"/>
                    </a:schemeClr>
                  </a:solidFill>
                  <a:latin typeface="Calibri" charset="0"/>
                  <a:ea typeface="Calibri" charset="0"/>
                  <a:cs typeface="Calibri" charset="0"/>
                </a:rPr>
                <a:t>Clinical use</a:t>
              </a:r>
            </a:p>
          </p:txBody>
        </p:sp>
      </p:grpSp>
      <p:sp>
        <p:nvSpPr>
          <p:cNvPr id="26" name="Oval 25"/>
          <p:cNvSpPr/>
          <p:nvPr/>
        </p:nvSpPr>
        <p:spPr bwMode="auto">
          <a:xfrm>
            <a:off x="1002203" y="1586415"/>
            <a:ext cx="504056" cy="504056"/>
          </a:xfrm>
          <a:prstGeom prst="ellipse">
            <a:avLst/>
          </a:prstGeom>
          <a:solidFill>
            <a:srgbClr val="CC0000"/>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36000" tIns="45720" rIns="3600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bg1"/>
                </a:solidFill>
                <a:effectLst/>
                <a:latin typeface="Calibri"/>
                <a:cs typeface="Calibri"/>
              </a:rPr>
              <a:t>1</a:t>
            </a:r>
          </a:p>
        </p:txBody>
      </p:sp>
      <p:sp>
        <p:nvSpPr>
          <p:cNvPr id="27" name="Oval 26"/>
          <p:cNvSpPr/>
          <p:nvPr/>
        </p:nvSpPr>
        <p:spPr bwMode="auto">
          <a:xfrm>
            <a:off x="3112126" y="1586415"/>
            <a:ext cx="504056" cy="504056"/>
          </a:xfrm>
          <a:prstGeom prst="ellipse">
            <a:avLst/>
          </a:prstGeom>
          <a:solidFill>
            <a:srgbClr val="CC0000"/>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36000" tIns="45720" rIns="3600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baseline="0" dirty="0">
                <a:solidFill>
                  <a:schemeClr val="bg1"/>
                </a:solidFill>
                <a:latin typeface="Calibri"/>
                <a:cs typeface="Calibri"/>
              </a:rPr>
              <a:t>2</a:t>
            </a:r>
            <a:endParaRPr kumimoji="0" lang="en-US" sz="2000" b="1" i="0" u="none" strike="noStrike" cap="none" normalizeH="0" baseline="0" dirty="0">
              <a:ln>
                <a:noFill/>
              </a:ln>
              <a:solidFill>
                <a:schemeClr val="bg1"/>
              </a:solidFill>
              <a:effectLst/>
              <a:latin typeface="Calibri"/>
              <a:cs typeface="Calibri"/>
            </a:endParaRPr>
          </a:p>
        </p:txBody>
      </p:sp>
      <p:sp>
        <p:nvSpPr>
          <p:cNvPr id="28" name="Oval 27"/>
          <p:cNvSpPr/>
          <p:nvPr/>
        </p:nvSpPr>
        <p:spPr bwMode="auto">
          <a:xfrm>
            <a:off x="5222049" y="1586415"/>
            <a:ext cx="504056" cy="504056"/>
          </a:xfrm>
          <a:prstGeom prst="ellipse">
            <a:avLst/>
          </a:prstGeom>
          <a:solidFill>
            <a:srgbClr val="CC0000"/>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36000" tIns="45720" rIns="3600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baseline="0" dirty="0">
                <a:solidFill>
                  <a:schemeClr val="bg1"/>
                </a:solidFill>
                <a:latin typeface="Calibri"/>
                <a:cs typeface="Calibri"/>
              </a:rPr>
              <a:t>3</a:t>
            </a:r>
            <a:endParaRPr kumimoji="0" lang="en-US" sz="2000" b="1" i="0" u="none" strike="noStrike" cap="none" normalizeH="0" baseline="0" dirty="0">
              <a:ln>
                <a:noFill/>
              </a:ln>
              <a:solidFill>
                <a:schemeClr val="bg1"/>
              </a:solidFill>
              <a:effectLst/>
              <a:latin typeface="Calibri"/>
              <a:cs typeface="Calibri"/>
            </a:endParaRPr>
          </a:p>
        </p:txBody>
      </p:sp>
      <p:sp>
        <p:nvSpPr>
          <p:cNvPr id="29" name="Oval 28"/>
          <p:cNvSpPr/>
          <p:nvPr/>
        </p:nvSpPr>
        <p:spPr bwMode="auto">
          <a:xfrm>
            <a:off x="7452320" y="1586415"/>
            <a:ext cx="504056" cy="504056"/>
          </a:xfrm>
          <a:prstGeom prst="ellipse">
            <a:avLst/>
          </a:prstGeom>
          <a:solidFill>
            <a:srgbClr val="CC0000"/>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36000" tIns="45720" rIns="3600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baseline="0" dirty="0">
                <a:solidFill>
                  <a:schemeClr val="bg1"/>
                </a:solidFill>
                <a:latin typeface="Calibri"/>
                <a:cs typeface="Calibri"/>
              </a:rPr>
              <a:t>4</a:t>
            </a:r>
            <a:endParaRPr kumimoji="0" lang="en-US" sz="2000" b="1" i="0" u="none" strike="noStrike" cap="none" normalizeH="0" baseline="0" dirty="0">
              <a:ln>
                <a:noFill/>
              </a:ln>
              <a:solidFill>
                <a:schemeClr val="bg1"/>
              </a:solidFill>
              <a:effectLst/>
              <a:latin typeface="Calibri"/>
              <a:cs typeface="Calibri"/>
            </a:endParaRPr>
          </a:p>
        </p:txBody>
      </p:sp>
      <p:sp>
        <p:nvSpPr>
          <p:cNvPr id="31" name="Slide Number Placeholder 30">
            <a:extLst>
              <a:ext uri="{FF2B5EF4-FFF2-40B4-BE49-F238E27FC236}">
                <a16:creationId xmlns:a16="http://schemas.microsoft.com/office/drawing/2014/main" id="{3E9C4963-1DF5-FC40-84B8-61B62F0FBD63}"/>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6</a:t>
            </a:fld>
            <a:endParaRPr lang="en-US"/>
          </a:p>
        </p:txBody>
      </p:sp>
    </p:spTree>
    <p:extLst>
      <p:ext uri="{BB962C8B-B14F-4D97-AF65-F5344CB8AC3E}">
        <p14:creationId xmlns:p14="http://schemas.microsoft.com/office/powerpoint/2010/main" val="39115374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500"/>
                                        <p:tgtEl>
                                          <p:spTgt spid="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500"/>
                                        <p:tgtEl>
                                          <p:spTgt spid="2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500"/>
                                        <p:tgtEl>
                                          <p:spTgt spid="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fade">
                                      <p:cBhvr>
                                        <p:cTn id="64" dur="500"/>
                                        <p:tgtEl>
                                          <p:spTgt spid="29"/>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26" grpId="0" animBg="1"/>
      <p:bldP spid="27" grpId="0" animBg="1"/>
      <p:bldP spid="28" grpId="0" animBg="1"/>
      <p:bldP spid="2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Oval 3"/>
          <p:cNvSpPr>
            <a:spLocks noChangeAspect="1" noChangeArrowheads="1"/>
          </p:cNvSpPr>
          <p:nvPr/>
        </p:nvSpPr>
        <p:spPr bwMode="auto">
          <a:xfrm>
            <a:off x="3143240" y="1852605"/>
            <a:ext cx="2573025" cy="2576527"/>
          </a:xfrm>
          <a:prstGeom prst="ellipse">
            <a:avLst/>
          </a:prstGeom>
          <a:gradFill flip="none" rotWithShape="1">
            <a:gsLst>
              <a:gs pos="0">
                <a:schemeClr val="bg1">
                  <a:lumMod val="50000"/>
                </a:schemeClr>
              </a:gs>
              <a:gs pos="100000">
                <a:schemeClr val="bg1"/>
              </a:gs>
            </a:gsLst>
            <a:path path="shape">
              <a:fillToRect l="50000" t="50000" r="50000" b="50000"/>
            </a:path>
            <a:tileRect/>
          </a:gradFill>
          <a:ln w="28575">
            <a:noFill/>
            <a:round/>
            <a:headEnd/>
            <a:tailEnd/>
          </a:ln>
          <a:effectLst/>
        </p:spPr>
        <p:txBody>
          <a:bodyPr wrap="none" anchor="ctr"/>
          <a:lstStyle/>
          <a:p>
            <a:endParaRPr lang="en-US" sz="1800" baseline="0">
              <a:latin typeface="Calibri"/>
              <a:cs typeface="Calibri"/>
            </a:endParaRPr>
          </a:p>
        </p:txBody>
      </p:sp>
      <p:sp>
        <p:nvSpPr>
          <p:cNvPr id="48" name="Oval 3"/>
          <p:cNvSpPr>
            <a:spLocks noChangeAspect="1" noChangeArrowheads="1"/>
          </p:cNvSpPr>
          <p:nvPr/>
        </p:nvSpPr>
        <p:spPr bwMode="auto">
          <a:xfrm>
            <a:off x="5976956" y="2832104"/>
            <a:ext cx="1166812" cy="1168400"/>
          </a:xfrm>
          <a:prstGeom prst="ellipse">
            <a:avLst/>
          </a:prstGeom>
          <a:gradFill flip="none" rotWithShape="1">
            <a:gsLst>
              <a:gs pos="0">
                <a:schemeClr val="bg1">
                  <a:lumMod val="50000"/>
                </a:schemeClr>
              </a:gs>
              <a:gs pos="100000">
                <a:schemeClr val="bg1"/>
              </a:gs>
            </a:gsLst>
            <a:path path="shape">
              <a:fillToRect l="50000" t="50000" r="50000" b="50000"/>
            </a:path>
            <a:tileRect/>
          </a:gradFill>
          <a:ln w="28575">
            <a:noFill/>
            <a:round/>
            <a:headEnd/>
            <a:tailEnd/>
          </a:ln>
          <a:effectLst/>
        </p:spPr>
        <p:txBody>
          <a:bodyPr wrap="none" anchor="ctr"/>
          <a:lstStyle/>
          <a:p>
            <a:endParaRPr lang="en-US" sz="1800" baseline="0">
              <a:latin typeface="Calibri"/>
              <a:cs typeface="Calibri"/>
            </a:endParaRPr>
          </a:p>
        </p:txBody>
      </p:sp>
      <p:sp>
        <p:nvSpPr>
          <p:cNvPr id="1583107" name="Oval 3"/>
          <p:cNvSpPr>
            <a:spLocks noChangeAspect="1" noChangeArrowheads="1"/>
          </p:cNvSpPr>
          <p:nvPr/>
        </p:nvSpPr>
        <p:spPr bwMode="auto">
          <a:xfrm>
            <a:off x="2655888" y="4200525"/>
            <a:ext cx="1166812" cy="1168400"/>
          </a:xfrm>
          <a:prstGeom prst="ellipse">
            <a:avLst/>
          </a:prstGeom>
          <a:gradFill flip="none" rotWithShape="1">
            <a:gsLst>
              <a:gs pos="0">
                <a:schemeClr val="bg1">
                  <a:lumMod val="50000"/>
                </a:schemeClr>
              </a:gs>
              <a:gs pos="100000">
                <a:schemeClr val="bg1"/>
              </a:gs>
            </a:gsLst>
            <a:path path="shape">
              <a:fillToRect l="50000" t="50000" r="50000" b="50000"/>
            </a:path>
            <a:tileRect/>
          </a:gradFill>
          <a:ln w="28575">
            <a:noFill/>
            <a:round/>
            <a:headEnd/>
            <a:tailEnd/>
          </a:ln>
          <a:effectLst/>
        </p:spPr>
        <p:txBody>
          <a:bodyPr wrap="none" anchor="ctr"/>
          <a:lstStyle/>
          <a:p>
            <a:endParaRPr lang="en-US" sz="1800" baseline="0">
              <a:latin typeface="Calibri"/>
              <a:cs typeface="Calibri"/>
            </a:endParaRPr>
          </a:p>
        </p:txBody>
      </p:sp>
      <p:sp>
        <p:nvSpPr>
          <p:cNvPr id="1583111" name="Oval 7"/>
          <p:cNvSpPr>
            <a:spLocks noChangeArrowheads="1"/>
          </p:cNvSpPr>
          <p:nvPr/>
        </p:nvSpPr>
        <p:spPr bwMode="auto">
          <a:xfrm rot="6062979">
            <a:off x="4516438" y="1111250"/>
            <a:ext cx="1582738" cy="4141787"/>
          </a:xfrm>
          <a:prstGeom prst="ellipse">
            <a:avLst/>
          </a:prstGeom>
          <a:noFill/>
          <a:ln w="28575">
            <a:solidFill>
              <a:schemeClr val="tx1">
                <a:lumMod val="50000"/>
                <a:lumOff val="50000"/>
              </a:schemeClr>
            </a:solidFill>
            <a:round/>
            <a:headEnd/>
            <a:tailEnd/>
          </a:ln>
          <a:effectLst/>
        </p:spPr>
        <p:txBody>
          <a:bodyPr wrap="none" anchor="ctr"/>
          <a:lstStyle/>
          <a:p>
            <a:endParaRPr lang="en-US" sz="1800" baseline="0">
              <a:latin typeface="Calibri"/>
              <a:cs typeface="Calibri"/>
            </a:endParaRPr>
          </a:p>
        </p:txBody>
      </p:sp>
      <p:sp>
        <p:nvSpPr>
          <p:cNvPr id="1583112" name="Oval 8"/>
          <p:cNvSpPr>
            <a:spLocks noChangeArrowheads="1"/>
          </p:cNvSpPr>
          <p:nvPr/>
        </p:nvSpPr>
        <p:spPr bwMode="auto">
          <a:xfrm rot="9471529">
            <a:off x="3622675" y="1927225"/>
            <a:ext cx="1582738" cy="2297113"/>
          </a:xfrm>
          <a:prstGeom prst="ellipse">
            <a:avLst/>
          </a:prstGeom>
          <a:noFill/>
          <a:ln w="28575">
            <a:solidFill>
              <a:schemeClr val="tx1">
                <a:lumMod val="50000"/>
                <a:lumOff val="50000"/>
              </a:schemeClr>
            </a:solidFill>
            <a:round/>
            <a:headEnd/>
            <a:tailEnd/>
          </a:ln>
          <a:effectLst/>
        </p:spPr>
        <p:txBody>
          <a:bodyPr wrap="none" anchor="ctr"/>
          <a:lstStyle/>
          <a:p>
            <a:endParaRPr lang="en-US" sz="1800" baseline="0">
              <a:latin typeface="Calibri"/>
              <a:cs typeface="Calibri"/>
            </a:endParaRPr>
          </a:p>
        </p:txBody>
      </p:sp>
      <p:sp>
        <p:nvSpPr>
          <p:cNvPr id="1583113" name="Oval 9"/>
          <p:cNvSpPr>
            <a:spLocks noChangeAspect="1" noChangeArrowheads="1"/>
          </p:cNvSpPr>
          <p:nvPr/>
        </p:nvSpPr>
        <p:spPr bwMode="auto">
          <a:xfrm>
            <a:off x="3219450" y="2759075"/>
            <a:ext cx="125413" cy="125413"/>
          </a:xfrm>
          <a:prstGeom prst="ellipse">
            <a:avLst/>
          </a:prstGeom>
          <a:gradFill rotWithShape="1">
            <a:gsLst>
              <a:gs pos="0">
                <a:srgbClr val="CACACA"/>
              </a:gs>
              <a:gs pos="100000">
                <a:srgbClr val="CACACA">
                  <a:gamma/>
                  <a:shade val="57255"/>
                  <a:invGamma/>
                </a:srgbClr>
              </a:gs>
            </a:gsLst>
            <a:lin ang="5400000" scaled="1"/>
          </a:gradFill>
          <a:ln w="28575">
            <a:solidFill>
              <a:schemeClr val="tx1">
                <a:lumMod val="50000"/>
                <a:lumOff val="50000"/>
              </a:schemeClr>
            </a:solidFill>
            <a:round/>
            <a:headEnd/>
            <a:tailEnd/>
          </a:ln>
          <a:effectLst/>
        </p:spPr>
        <p:txBody>
          <a:bodyPr wrap="none" anchor="ctr"/>
          <a:lstStyle/>
          <a:p>
            <a:endParaRPr lang="en-US" sz="1800" baseline="0">
              <a:latin typeface="Calibri"/>
              <a:cs typeface="Calibri"/>
            </a:endParaRPr>
          </a:p>
        </p:txBody>
      </p:sp>
      <p:sp>
        <p:nvSpPr>
          <p:cNvPr id="1583114" name="Oval 10"/>
          <p:cNvSpPr>
            <a:spLocks noChangeAspect="1" noChangeArrowheads="1"/>
          </p:cNvSpPr>
          <p:nvPr/>
        </p:nvSpPr>
        <p:spPr bwMode="auto">
          <a:xfrm>
            <a:off x="7267575" y="3413125"/>
            <a:ext cx="125413" cy="125413"/>
          </a:xfrm>
          <a:prstGeom prst="ellipse">
            <a:avLst/>
          </a:prstGeom>
          <a:gradFill rotWithShape="1">
            <a:gsLst>
              <a:gs pos="0">
                <a:srgbClr val="CACACA">
                  <a:gamma/>
                  <a:shade val="57255"/>
                  <a:invGamma/>
                </a:srgbClr>
              </a:gs>
              <a:gs pos="100000">
                <a:srgbClr val="CACACA"/>
              </a:gs>
            </a:gsLst>
            <a:lin ang="5400000" scaled="1"/>
          </a:gradFill>
          <a:ln w="28575">
            <a:solidFill>
              <a:schemeClr val="tx1">
                <a:lumMod val="50000"/>
                <a:lumOff val="50000"/>
              </a:schemeClr>
            </a:solidFill>
            <a:round/>
            <a:headEnd/>
            <a:tailEnd/>
          </a:ln>
          <a:effectLst/>
        </p:spPr>
        <p:txBody>
          <a:bodyPr wrap="none" anchor="ctr"/>
          <a:lstStyle/>
          <a:p>
            <a:endParaRPr lang="en-US" sz="1800" baseline="0">
              <a:latin typeface="Calibri"/>
              <a:cs typeface="Calibri"/>
            </a:endParaRPr>
          </a:p>
        </p:txBody>
      </p:sp>
      <p:sp>
        <p:nvSpPr>
          <p:cNvPr id="1583115" name="Oval 11"/>
          <p:cNvSpPr>
            <a:spLocks noChangeAspect="1" noChangeArrowheads="1"/>
          </p:cNvSpPr>
          <p:nvPr/>
        </p:nvSpPr>
        <p:spPr bwMode="auto">
          <a:xfrm>
            <a:off x="3835400" y="2449513"/>
            <a:ext cx="1116013" cy="1131887"/>
          </a:xfrm>
          <a:prstGeom prst="ellipse">
            <a:avLst/>
          </a:prstGeom>
          <a:noFill/>
          <a:ln w="28575">
            <a:solidFill>
              <a:schemeClr val="tx1">
                <a:lumMod val="50000"/>
                <a:lumOff val="50000"/>
              </a:schemeClr>
            </a:solidFill>
            <a:round/>
            <a:headEnd/>
            <a:tailEnd/>
          </a:ln>
          <a:effectLst/>
        </p:spPr>
        <p:txBody>
          <a:bodyPr wrap="none" anchor="ctr"/>
          <a:lstStyle/>
          <a:p>
            <a:endParaRPr lang="en-US" sz="1800" baseline="0">
              <a:latin typeface="Calibri"/>
              <a:cs typeface="Calibri"/>
            </a:endParaRPr>
          </a:p>
        </p:txBody>
      </p:sp>
      <p:sp>
        <p:nvSpPr>
          <p:cNvPr id="1583116" name="Oval 12"/>
          <p:cNvSpPr>
            <a:spLocks noChangeArrowheads="1"/>
          </p:cNvSpPr>
          <p:nvPr/>
        </p:nvSpPr>
        <p:spPr bwMode="auto">
          <a:xfrm rot="12865975">
            <a:off x="3146425" y="1700213"/>
            <a:ext cx="1582738" cy="4111625"/>
          </a:xfrm>
          <a:prstGeom prst="ellipse">
            <a:avLst/>
          </a:prstGeom>
          <a:noFill/>
          <a:ln w="28575">
            <a:solidFill>
              <a:schemeClr val="tx1">
                <a:lumMod val="50000"/>
                <a:lumOff val="50000"/>
              </a:schemeClr>
            </a:solidFill>
            <a:round/>
            <a:headEnd/>
            <a:tailEnd/>
          </a:ln>
          <a:effectLst/>
        </p:spPr>
        <p:txBody>
          <a:bodyPr wrap="none" anchor="ctr"/>
          <a:lstStyle/>
          <a:p>
            <a:endParaRPr lang="en-US" sz="1800" baseline="0">
              <a:latin typeface="Calibri"/>
              <a:cs typeface="Calibri"/>
            </a:endParaRPr>
          </a:p>
        </p:txBody>
      </p:sp>
      <p:sp>
        <p:nvSpPr>
          <p:cNvPr id="1583117" name="Oval 13"/>
          <p:cNvSpPr>
            <a:spLocks noChangeAspect="1" noChangeArrowheads="1"/>
          </p:cNvSpPr>
          <p:nvPr/>
        </p:nvSpPr>
        <p:spPr bwMode="auto">
          <a:xfrm>
            <a:off x="5029200" y="2006600"/>
            <a:ext cx="125413" cy="125413"/>
          </a:xfrm>
          <a:prstGeom prst="ellipse">
            <a:avLst/>
          </a:prstGeom>
          <a:gradFill rotWithShape="1">
            <a:gsLst>
              <a:gs pos="0">
                <a:srgbClr val="CACACA"/>
              </a:gs>
              <a:gs pos="100000">
                <a:srgbClr val="CACACA">
                  <a:gamma/>
                  <a:shade val="57255"/>
                  <a:invGamma/>
                </a:srgbClr>
              </a:gs>
            </a:gsLst>
            <a:lin ang="5400000" scaled="1"/>
          </a:gradFill>
          <a:ln w="28575">
            <a:solidFill>
              <a:schemeClr val="tx1">
                <a:lumMod val="50000"/>
                <a:lumOff val="50000"/>
              </a:schemeClr>
            </a:solidFill>
            <a:round/>
            <a:headEnd/>
            <a:tailEnd/>
          </a:ln>
          <a:effectLst/>
        </p:spPr>
        <p:txBody>
          <a:bodyPr wrap="none" anchor="ctr"/>
          <a:lstStyle/>
          <a:p>
            <a:endParaRPr lang="en-US" sz="1800" baseline="0">
              <a:latin typeface="Calibri"/>
              <a:cs typeface="Calibri"/>
            </a:endParaRPr>
          </a:p>
        </p:txBody>
      </p:sp>
      <p:sp>
        <p:nvSpPr>
          <p:cNvPr id="1583118" name="Oval 14"/>
          <p:cNvSpPr>
            <a:spLocks noChangeAspect="1" noChangeArrowheads="1"/>
          </p:cNvSpPr>
          <p:nvPr/>
        </p:nvSpPr>
        <p:spPr bwMode="auto">
          <a:xfrm>
            <a:off x="3730625" y="2070100"/>
            <a:ext cx="125413" cy="125413"/>
          </a:xfrm>
          <a:prstGeom prst="ellipse">
            <a:avLst/>
          </a:prstGeom>
          <a:gradFill rotWithShape="1">
            <a:gsLst>
              <a:gs pos="0">
                <a:srgbClr val="CACACA"/>
              </a:gs>
              <a:gs pos="100000">
                <a:srgbClr val="CACACA">
                  <a:gamma/>
                  <a:shade val="57255"/>
                  <a:invGamma/>
                </a:srgbClr>
              </a:gs>
            </a:gsLst>
            <a:lin ang="5400000" scaled="1"/>
          </a:gradFill>
          <a:ln w="28575">
            <a:solidFill>
              <a:schemeClr val="tx1">
                <a:lumMod val="50000"/>
                <a:lumOff val="50000"/>
              </a:schemeClr>
            </a:solidFill>
            <a:round/>
            <a:headEnd/>
            <a:tailEnd/>
          </a:ln>
          <a:effectLst/>
        </p:spPr>
        <p:txBody>
          <a:bodyPr wrap="none" anchor="ctr"/>
          <a:lstStyle/>
          <a:p>
            <a:endParaRPr lang="en-US" sz="1800" baseline="0">
              <a:latin typeface="Calibri"/>
              <a:cs typeface="Calibri"/>
            </a:endParaRPr>
          </a:p>
        </p:txBody>
      </p:sp>
      <p:sp>
        <p:nvSpPr>
          <p:cNvPr id="1583119" name="Oval 15"/>
          <p:cNvSpPr>
            <a:spLocks noChangeAspect="1" noChangeArrowheads="1"/>
          </p:cNvSpPr>
          <p:nvPr/>
        </p:nvSpPr>
        <p:spPr bwMode="auto">
          <a:xfrm>
            <a:off x="5114925" y="3771900"/>
            <a:ext cx="125413" cy="125413"/>
          </a:xfrm>
          <a:prstGeom prst="ellipse">
            <a:avLst/>
          </a:prstGeom>
          <a:gradFill rotWithShape="1">
            <a:gsLst>
              <a:gs pos="0">
                <a:srgbClr val="CACACA"/>
              </a:gs>
              <a:gs pos="100000">
                <a:srgbClr val="CACACA">
                  <a:gamma/>
                  <a:shade val="57255"/>
                  <a:invGamma/>
                </a:srgbClr>
              </a:gs>
            </a:gsLst>
            <a:lin ang="5400000" scaled="1"/>
          </a:gradFill>
          <a:ln w="28575">
            <a:solidFill>
              <a:schemeClr val="tx1">
                <a:lumMod val="50000"/>
                <a:lumOff val="50000"/>
              </a:schemeClr>
            </a:solidFill>
            <a:round/>
            <a:headEnd/>
            <a:tailEnd/>
          </a:ln>
          <a:effectLst/>
        </p:spPr>
        <p:txBody>
          <a:bodyPr wrap="none" anchor="ctr"/>
          <a:lstStyle/>
          <a:p>
            <a:endParaRPr lang="en-US" sz="1800" baseline="0">
              <a:latin typeface="Calibri"/>
              <a:cs typeface="Calibri"/>
            </a:endParaRPr>
          </a:p>
        </p:txBody>
      </p:sp>
      <p:sp>
        <p:nvSpPr>
          <p:cNvPr id="1583120" name="Oval 16"/>
          <p:cNvSpPr>
            <a:spLocks noChangeAspect="1" noChangeArrowheads="1"/>
          </p:cNvSpPr>
          <p:nvPr/>
        </p:nvSpPr>
        <p:spPr bwMode="auto">
          <a:xfrm>
            <a:off x="4870450" y="3041650"/>
            <a:ext cx="125413" cy="125413"/>
          </a:xfrm>
          <a:prstGeom prst="ellipse">
            <a:avLst/>
          </a:prstGeom>
          <a:gradFill rotWithShape="1">
            <a:gsLst>
              <a:gs pos="0">
                <a:srgbClr val="CACACA"/>
              </a:gs>
              <a:gs pos="100000">
                <a:srgbClr val="CACACA">
                  <a:gamma/>
                  <a:shade val="57255"/>
                  <a:invGamma/>
                </a:srgbClr>
              </a:gs>
            </a:gsLst>
            <a:lin ang="5400000" scaled="1"/>
          </a:gradFill>
          <a:ln w="28575">
            <a:solidFill>
              <a:schemeClr val="tx1">
                <a:lumMod val="50000"/>
                <a:lumOff val="50000"/>
              </a:schemeClr>
            </a:solidFill>
            <a:round/>
            <a:headEnd/>
            <a:tailEnd/>
          </a:ln>
          <a:effectLst/>
        </p:spPr>
        <p:txBody>
          <a:bodyPr wrap="none" anchor="ctr"/>
          <a:lstStyle/>
          <a:p>
            <a:endParaRPr lang="en-US" sz="1800" baseline="0">
              <a:latin typeface="Calibri"/>
              <a:cs typeface="Calibri"/>
            </a:endParaRPr>
          </a:p>
        </p:txBody>
      </p:sp>
      <p:sp>
        <p:nvSpPr>
          <p:cNvPr id="1583121" name="Oval 17"/>
          <p:cNvSpPr>
            <a:spLocks noChangeAspect="1" noChangeArrowheads="1"/>
          </p:cNvSpPr>
          <p:nvPr/>
        </p:nvSpPr>
        <p:spPr bwMode="auto">
          <a:xfrm>
            <a:off x="3787775" y="2895600"/>
            <a:ext cx="125413" cy="125413"/>
          </a:xfrm>
          <a:prstGeom prst="ellipse">
            <a:avLst/>
          </a:prstGeom>
          <a:gradFill rotWithShape="1">
            <a:gsLst>
              <a:gs pos="0">
                <a:srgbClr val="CACACA"/>
              </a:gs>
              <a:gs pos="100000">
                <a:srgbClr val="CACACA">
                  <a:gamma/>
                  <a:shade val="57255"/>
                  <a:invGamma/>
                </a:srgbClr>
              </a:gs>
            </a:gsLst>
            <a:lin ang="5400000" scaled="1"/>
          </a:gradFill>
          <a:ln w="28575">
            <a:solidFill>
              <a:schemeClr val="tx1">
                <a:lumMod val="50000"/>
                <a:lumOff val="50000"/>
              </a:schemeClr>
            </a:solidFill>
            <a:round/>
            <a:headEnd/>
            <a:tailEnd/>
          </a:ln>
          <a:effectLst/>
        </p:spPr>
        <p:txBody>
          <a:bodyPr wrap="none" anchor="ctr"/>
          <a:lstStyle/>
          <a:p>
            <a:endParaRPr lang="en-US" sz="1800" baseline="0">
              <a:latin typeface="Calibri"/>
              <a:cs typeface="Calibri"/>
            </a:endParaRPr>
          </a:p>
        </p:txBody>
      </p:sp>
      <p:sp>
        <p:nvSpPr>
          <p:cNvPr id="1583122" name="Oval 18"/>
          <p:cNvSpPr>
            <a:spLocks noChangeAspect="1" noChangeArrowheads="1"/>
          </p:cNvSpPr>
          <p:nvPr/>
        </p:nvSpPr>
        <p:spPr bwMode="auto">
          <a:xfrm rot="2865005">
            <a:off x="4308476" y="2927350"/>
            <a:ext cx="177800" cy="174625"/>
          </a:xfrm>
          <a:prstGeom prst="ellipse">
            <a:avLst/>
          </a:prstGeom>
          <a:solidFill>
            <a:srgbClr val="F8F8F8"/>
          </a:solidFill>
          <a:ln w="28575">
            <a:solidFill>
              <a:schemeClr val="tx1">
                <a:lumMod val="50000"/>
                <a:lumOff val="50000"/>
              </a:schemeClr>
            </a:solidFill>
            <a:round/>
            <a:headEnd/>
            <a:tailEnd/>
          </a:ln>
          <a:effectLst/>
        </p:spPr>
        <p:txBody>
          <a:bodyPr wrap="none" anchor="ctr"/>
          <a:lstStyle/>
          <a:p>
            <a:endParaRPr lang="en-US" sz="1800" baseline="0">
              <a:latin typeface="Calibri"/>
              <a:cs typeface="Calibri"/>
            </a:endParaRPr>
          </a:p>
        </p:txBody>
      </p:sp>
      <p:sp>
        <p:nvSpPr>
          <p:cNvPr id="1583123" name="Oval 19"/>
          <p:cNvSpPr>
            <a:spLocks noChangeAspect="1" noChangeArrowheads="1"/>
          </p:cNvSpPr>
          <p:nvPr/>
        </p:nvSpPr>
        <p:spPr bwMode="auto">
          <a:xfrm rot="2865005">
            <a:off x="4487863" y="2890838"/>
            <a:ext cx="174625" cy="174625"/>
          </a:xfrm>
          <a:prstGeom prst="ellipse">
            <a:avLst/>
          </a:prstGeom>
          <a:gradFill rotWithShape="1">
            <a:gsLst>
              <a:gs pos="0">
                <a:srgbClr val="C0C0C0">
                  <a:gamma/>
                  <a:shade val="72941"/>
                  <a:invGamma/>
                </a:srgbClr>
              </a:gs>
              <a:gs pos="100000">
                <a:srgbClr val="C0C0C0"/>
              </a:gs>
            </a:gsLst>
            <a:lin ang="5400000" scaled="1"/>
          </a:gradFill>
          <a:ln w="28575">
            <a:solidFill>
              <a:schemeClr val="tx1">
                <a:lumMod val="50000"/>
                <a:lumOff val="50000"/>
              </a:schemeClr>
            </a:solidFill>
            <a:round/>
            <a:headEnd/>
            <a:tailEnd/>
          </a:ln>
          <a:effectLst/>
        </p:spPr>
        <p:txBody>
          <a:bodyPr wrap="none" anchor="ctr"/>
          <a:lstStyle/>
          <a:p>
            <a:endParaRPr lang="en-US" sz="1800" baseline="0">
              <a:latin typeface="Calibri"/>
              <a:cs typeface="Calibri"/>
            </a:endParaRPr>
          </a:p>
        </p:txBody>
      </p:sp>
      <p:sp>
        <p:nvSpPr>
          <p:cNvPr id="1583124" name="Oval 20"/>
          <p:cNvSpPr>
            <a:spLocks noChangeAspect="1" noChangeArrowheads="1"/>
          </p:cNvSpPr>
          <p:nvPr/>
        </p:nvSpPr>
        <p:spPr bwMode="auto">
          <a:xfrm rot="2865005">
            <a:off x="4228306" y="3083719"/>
            <a:ext cx="176213" cy="174625"/>
          </a:xfrm>
          <a:prstGeom prst="ellipse">
            <a:avLst/>
          </a:prstGeom>
          <a:gradFill rotWithShape="1">
            <a:gsLst>
              <a:gs pos="0">
                <a:srgbClr val="C0C0C0">
                  <a:gamma/>
                  <a:shade val="72941"/>
                  <a:invGamma/>
                </a:srgbClr>
              </a:gs>
              <a:gs pos="100000">
                <a:srgbClr val="C0C0C0"/>
              </a:gs>
            </a:gsLst>
            <a:lin ang="5400000" scaled="1"/>
          </a:gradFill>
          <a:ln w="28575">
            <a:solidFill>
              <a:schemeClr val="tx1">
                <a:lumMod val="50000"/>
                <a:lumOff val="50000"/>
              </a:schemeClr>
            </a:solidFill>
            <a:round/>
            <a:headEnd/>
            <a:tailEnd/>
          </a:ln>
          <a:effectLst/>
        </p:spPr>
        <p:txBody>
          <a:bodyPr wrap="none" anchor="ctr"/>
          <a:lstStyle/>
          <a:p>
            <a:endParaRPr lang="en-US" sz="1800" baseline="0">
              <a:latin typeface="Calibri"/>
              <a:cs typeface="Calibri"/>
            </a:endParaRPr>
          </a:p>
        </p:txBody>
      </p:sp>
      <p:sp>
        <p:nvSpPr>
          <p:cNvPr id="1583125" name="Oval 21"/>
          <p:cNvSpPr>
            <a:spLocks noChangeAspect="1" noChangeArrowheads="1"/>
          </p:cNvSpPr>
          <p:nvPr/>
        </p:nvSpPr>
        <p:spPr bwMode="auto">
          <a:xfrm rot="2865005">
            <a:off x="4133850" y="2938463"/>
            <a:ext cx="176213" cy="173037"/>
          </a:xfrm>
          <a:prstGeom prst="ellipse">
            <a:avLst/>
          </a:prstGeom>
          <a:gradFill rotWithShape="1">
            <a:gsLst>
              <a:gs pos="0">
                <a:srgbClr val="C0C0C0">
                  <a:gamma/>
                  <a:tint val="0"/>
                  <a:invGamma/>
                </a:srgbClr>
              </a:gs>
              <a:gs pos="100000">
                <a:srgbClr val="C0C0C0"/>
              </a:gs>
            </a:gsLst>
            <a:lin ang="5400000" scaled="1"/>
          </a:gradFill>
          <a:ln w="28575">
            <a:solidFill>
              <a:schemeClr val="tx1">
                <a:lumMod val="50000"/>
                <a:lumOff val="50000"/>
              </a:schemeClr>
            </a:solidFill>
            <a:round/>
            <a:headEnd/>
            <a:tailEnd/>
          </a:ln>
          <a:effectLst/>
        </p:spPr>
        <p:txBody>
          <a:bodyPr wrap="none" anchor="ctr"/>
          <a:lstStyle/>
          <a:p>
            <a:endParaRPr lang="en-US" sz="1800" baseline="0">
              <a:latin typeface="Calibri"/>
              <a:cs typeface="Calibri"/>
            </a:endParaRPr>
          </a:p>
        </p:txBody>
      </p:sp>
      <p:sp>
        <p:nvSpPr>
          <p:cNvPr id="1583126" name="Oval 22"/>
          <p:cNvSpPr>
            <a:spLocks noChangeAspect="1" noChangeArrowheads="1"/>
          </p:cNvSpPr>
          <p:nvPr/>
        </p:nvSpPr>
        <p:spPr bwMode="auto">
          <a:xfrm rot="2865005">
            <a:off x="4398963" y="3065462"/>
            <a:ext cx="177800" cy="174625"/>
          </a:xfrm>
          <a:prstGeom prst="ellipse">
            <a:avLst/>
          </a:prstGeom>
          <a:gradFill rotWithShape="1">
            <a:gsLst>
              <a:gs pos="0">
                <a:srgbClr val="C0C0C0">
                  <a:gamma/>
                  <a:tint val="0"/>
                  <a:invGamma/>
                </a:srgbClr>
              </a:gs>
              <a:gs pos="100000">
                <a:srgbClr val="C0C0C0"/>
              </a:gs>
            </a:gsLst>
            <a:lin ang="5400000" scaled="1"/>
          </a:gradFill>
          <a:ln w="28575">
            <a:solidFill>
              <a:schemeClr val="tx1">
                <a:lumMod val="50000"/>
                <a:lumOff val="50000"/>
              </a:schemeClr>
            </a:solidFill>
            <a:round/>
            <a:headEnd/>
            <a:tailEnd/>
          </a:ln>
          <a:effectLst/>
        </p:spPr>
        <p:txBody>
          <a:bodyPr wrap="none" anchor="ctr"/>
          <a:lstStyle/>
          <a:p>
            <a:endParaRPr lang="en-US" sz="1800" baseline="0">
              <a:latin typeface="Calibri"/>
              <a:cs typeface="Calibri"/>
            </a:endParaRPr>
          </a:p>
        </p:txBody>
      </p:sp>
      <p:sp>
        <p:nvSpPr>
          <p:cNvPr id="1583127" name="Oval 23"/>
          <p:cNvSpPr>
            <a:spLocks noChangeAspect="1" noChangeArrowheads="1"/>
          </p:cNvSpPr>
          <p:nvPr/>
        </p:nvSpPr>
        <p:spPr bwMode="auto">
          <a:xfrm rot="2865005">
            <a:off x="4406901" y="2774950"/>
            <a:ext cx="177800" cy="174625"/>
          </a:xfrm>
          <a:prstGeom prst="ellipse">
            <a:avLst/>
          </a:prstGeom>
          <a:gradFill rotWithShape="1">
            <a:gsLst>
              <a:gs pos="0">
                <a:srgbClr val="C0C0C0">
                  <a:gamma/>
                  <a:tint val="0"/>
                  <a:invGamma/>
                </a:srgbClr>
              </a:gs>
              <a:gs pos="100000">
                <a:srgbClr val="C0C0C0"/>
              </a:gs>
            </a:gsLst>
            <a:lin ang="5400000" scaled="1"/>
          </a:gradFill>
          <a:ln w="28575">
            <a:solidFill>
              <a:schemeClr val="tx1">
                <a:lumMod val="50000"/>
                <a:lumOff val="50000"/>
              </a:schemeClr>
            </a:solidFill>
            <a:round/>
            <a:headEnd/>
            <a:tailEnd/>
          </a:ln>
          <a:effectLst/>
        </p:spPr>
        <p:txBody>
          <a:bodyPr wrap="none" anchor="ctr"/>
          <a:lstStyle/>
          <a:p>
            <a:endParaRPr lang="en-US" sz="1800" baseline="0">
              <a:latin typeface="Calibri"/>
              <a:cs typeface="Calibri"/>
            </a:endParaRPr>
          </a:p>
        </p:txBody>
      </p:sp>
      <p:sp>
        <p:nvSpPr>
          <p:cNvPr id="1583128" name="Oval 24"/>
          <p:cNvSpPr>
            <a:spLocks noChangeAspect="1" noChangeArrowheads="1"/>
          </p:cNvSpPr>
          <p:nvPr/>
        </p:nvSpPr>
        <p:spPr bwMode="auto">
          <a:xfrm rot="2865005">
            <a:off x="4208463" y="2792412"/>
            <a:ext cx="177800" cy="174625"/>
          </a:xfrm>
          <a:prstGeom prst="ellipse">
            <a:avLst/>
          </a:prstGeom>
          <a:gradFill rotWithShape="1">
            <a:gsLst>
              <a:gs pos="0">
                <a:srgbClr val="C0C0C0">
                  <a:gamma/>
                  <a:shade val="72941"/>
                  <a:invGamma/>
                </a:srgbClr>
              </a:gs>
              <a:gs pos="100000">
                <a:srgbClr val="C0C0C0"/>
              </a:gs>
            </a:gsLst>
            <a:lin ang="5400000" scaled="1"/>
          </a:gradFill>
          <a:ln w="28575">
            <a:solidFill>
              <a:schemeClr val="tx1">
                <a:lumMod val="50000"/>
                <a:lumOff val="50000"/>
              </a:schemeClr>
            </a:solidFill>
            <a:round/>
            <a:headEnd/>
            <a:tailEnd/>
          </a:ln>
          <a:effectLst/>
        </p:spPr>
        <p:txBody>
          <a:bodyPr wrap="none" anchor="ctr"/>
          <a:lstStyle/>
          <a:p>
            <a:endParaRPr lang="en-US" sz="1800" baseline="0">
              <a:latin typeface="Calibri"/>
              <a:cs typeface="Calibri"/>
            </a:endParaRPr>
          </a:p>
        </p:txBody>
      </p:sp>
      <p:sp>
        <p:nvSpPr>
          <p:cNvPr id="1583129" name="Oval 25"/>
          <p:cNvSpPr>
            <a:spLocks noChangeAspect="1" noChangeArrowheads="1"/>
          </p:cNvSpPr>
          <p:nvPr/>
        </p:nvSpPr>
        <p:spPr bwMode="auto">
          <a:xfrm rot="2865005">
            <a:off x="4318795" y="2742406"/>
            <a:ext cx="176212" cy="174625"/>
          </a:xfrm>
          <a:prstGeom prst="ellipse">
            <a:avLst/>
          </a:prstGeom>
          <a:gradFill rotWithShape="1">
            <a:gsLst>
              <a:gs pos="0">
                <a:srgbClr val="C0C0C0">
                  <a:gamma/>
                  <a:shade val="72941"/>
                  <a:invGamma/>
                </a:srgbClr>
              </a:gs>
              <a:gs pos="100000">
                <a:srgbClr val="C0C0C0"/>
              </a:gs>
            </a:gsLst>
            <a:lin ang="5400000" scaled="1"/>
          </a:gradFill>
          <a:ln w="28575">
            <a:solidFill>
              <a:schemeClr val="tx1">
                <a:lumMod val="50000"/>
                <a:lumOff val="50000"/>
              </a:schemeClr>
            </a:solidFill>
            <a:round/>
            <a:headEnd/>
            <a:tailEnd/>
          </a:ln>
          <a:effectLst/>
        </p:spPr>
        <p:txBody>
          <a:bodyPr wrap="none" anchor="ctr"/>
          <a:lstStyle/>
          <a:p>
            <a:endParaRPr lang="en-US" sz="1800" baseline="0">
              <a:latin typeface="Calibri"/>
              <a:cs typeface="Calibri"/>
            </a:endParaRPr>
          </a:p>
        </p:txBody>
      </p:sp>
      <p:sp>
        <p:nvSpPr>
          <p:cNvPr id="1583130" name="Oval 26"/>
          <p:cNvSpPr>
            <a:spLocks noChangeAspect="1" noChangeArrowheads="1"/>
          </p:cNvSpPr>
          <p:nvPr/>
        </p:nvSpPr>
        <p:spPr bwMode="auto">
          <a:xfrm rot="2865005">
            <a:off x="4167982" y="2853531"/>
            <a:ext cx="176212" cy="174625"/>
          </a:xfrm>
          <a:prstGeom prst="ellipse">
            <a:avLst/>
          </a:prstGeom>
          <a:gradFill rotWithShape="1">
            <a:gsLst>
              <a:gs pos="0">
                <a:srgbClr val="C0C0C0">
                  <a:gamma/>
                  <a:tint val="0"/>
                  <a:invGamma/>
                </a:srgbClr>
              </a:gs>
              <a:gs pos="100000">
                <a:srgbClr val="C0C0C0"/>
              </a:gs>
            </a:gsLst>
            <a:lin ang="5400000" scaled="1"/>
          </a:gradFill>
          <a:ln w="28575">
            <a:solidFill>
              <a:schemeClr val="tx1">
                <a:lumMod val="50000"/>
                <a:lumOff val="50000"/>
              </a:schemeClr>
            </a:solidFill>
            <a:round/>
            <a:headEnd/>
            <a:tailEnd/>
          </a:ln>
          <a:effectLst/>
        </p:spPr>
        <p:txBody>
          <a:bodyPr wrap="none" anchor="ctr"/>
          <a:lstStyle/>
          <a:p>
            <a:endParaRPr lang="en-US" sz="1800" baseline="0">
              <a:latin typeface="Calibri"/>
              <a:cs typeface="Calibri"/>
            </a:endParaRPr>
          </a:p>
        </p:txBody>
      </p:sp>
      <p:sp>
        <p:nvSpPr>
          <p:cNvPr id="1583131" name="Oval 27"/>
          <p:cNvSpPr>
            <a:spLocks noChangeAspect="1" noChangeArrowheads="1"/>
          </p:cNvSpPr>
          <p:nvPr/>
        </p:nvSpPr>
        <p:spPr bwMode="auto">
          <a:xfrm rot="2865005">
            <a:off x="4201319" y="3010694"/>
            <a:ext cx="176213" cy="174625"/>
          </a:xfrm>
          <a:prstGeom prst="ellipse">
            <a:avLst/>
          </a:prstGeom>
          <a:gradFill rotWithShape="1">
            <a:gsLst>
              <a:gs pos="0">
                <a:srgbClr val="C0C0C0">
                  <a:gamma/>
                  <a:shade val="72941"/>
                  <a:invGamma/>
                </a:srgbClr>
              </a:gs>
              <a:gs pos="100000">
                <a:srgbClr val="C0C0C0"/>
              </a:gs>
            </a:gsLst>
            <a:lin ang="5400000" scaled="1"/>
          </a:gradFill>
          <a:ln w="28575">
            <a:solidFill>
              <a:schemeClr val="tx1">
                <a:lumMod val="50000"/>
                <a:lumOff val="50000"/>
              </a:schemeClr>
            </a:solidFill>
            <a:round/>
            <a:headEnd/>
            <a:tailEnd/>
          </a:ln>
          <a:effectLst/>
        </p:spPr>
        <p:txBody>
          <a:bodyPr wrap="none" anchor="ctr"/>
          <a:lstStyle/>
          <a:p>
            <a:endParaRPr lang="en-US" sz="1800" baseline="0">
              <a:latin typeface="Calibri"/>
              <a:cs typeface="Calibri"/>
            </a:endParaRPr>
          </a:p>
        </p:txBody>
      </p:sp>
      <p:sp>
        <p:nvSpPr>
          <p:cNvPr id="1583132" name="Oval 28"/>
          <p:cNvSpPr>
            <a:spLocks noChangeAspect="1" noChangeArrowheads="1"/>
          </p:cNvSpPr>
          <p:nvPr/>
        </p:nvSpPr>
        <p:spPr bwMode="auto">
          <a:xfrm rot="2865005">
            <a:off x="4328320" y="3101181"/>
            <a:ext cx="176212" cy="174625"/>
          </a:xfrm>
          <a:prstGeom prst="ellipse">
            <a:avLst/>
          </a:prstGeom>
          <a:gradFill rotWithShape="1">
            <a:gsLst>
              <a:gs pos="0">
                <a:srgbClr val="C0C0C0">
                  <a:gamma/>
                  <a:tint val="0"/>
                  <a:invGamma/>
                </a:srgbClr>
              </a:gs>
              <a:gs pos="100000">
                <a:srgbClr val="C0C0C0"/>
              </a:gs>
            </a:gsLst>
            <a:lin ang="5400000" scaled="1"/>
          </a:gradFill>
          <a:ln w="28575">
            <a:solidFill>
              <a:schemeClr val="tx1">
                <a:lumMod val="50000"/>
                <a:lumOff val="50000"/>
              </a:schemeClr>
            </a:solidFill>
            <a:round/>
            <a:headEnd/>
            <a:tailEnd/>
          </a:ln>
          <a:effectLst/>
        </p:spPr>
        <p:txBody>
          <a:bodyPr wrap="none" anchor="ctr"/>
          <a:lstStyle/>
          <a:p>
            <a:endParaRPr lang="en-US" sz="1800" baseline="0">
              <a:latin typeface="Calibri"/>
              <a:cs typeface="Calibri"/>
            </a:endParaRPr>
          </a:p>
        </p:txBody>
      </p:sp>
      <p:sp>
        <p:nvSpPr>
          <p:cNvPr id="1583133" name="Oval 29"/>
          <p:cNvSpPr>
            <a:spLocks noChangeAspect="1" noChangeArrowheads="1"/>
          </p:cNvSpPr>
          <p:nvPr/>
        </p:nvSpPr>
        <p:spPr bwMode="auto">
          <a:xfrm rot="2865005">
            <a:off x="4472781" y="3001169"/>
            <a:ext cx="176213" cy="174625"/>
          </a:xfrm>
          <a:prstGeom prst="ellipse">
            <a:avLst/>
          </a:prstGeom>
          <a:gradFill rotWithShape="1">
            <a:gsLst>
              <a:gs pos="0">
                <a:srgbClr val="C0C0C0">
                  <a:gamma/>
                  <a:shade val="72941"/>
                  <a:invGamma/>
                </a:srgbClr>
              </a:gs>
              <a:gs pos="100000">
                <a:srgbClr val="C0C0C0"/>
              </a:gs>
            </a:gsLst>
            <a:lin ang="5400000" scaled="1"/>
          </a:gradFill>
          <a:ln w="28575">
            <a:solidFill>
              <a:schemeClr val="tx1">
                <a:lumMod val="50000"/>
                <a:lumOff val="50000"/>
              </a:schemeClr>
            </a:solidFill>
            <a:round/>
            <a:headEnd/>
            <a:tailEnd/>
          </a:ln>
          <a:effectLst/>
        </p:spPr>
        <p:txBody>
          <a:bodyPr wrap="none" anchor="ctr"/>
          <a:lstStyle/>
          <a:p>
            <a:endParaRPr lang="en-US" sz="1800" baseline="0">
              <a:latin typeface="Calibri"/>
              <a:cs typeface="Calibri"/>
            </a:endParaRPr>
          </a:p>
        </p:txBody>
      </p:sp>
      <p:sp>
        <p:nvSpPr>
          <p:cNvPr id="1583134" name="Oval 30"/>
          <p:cNvSpPr>
            <a:spLocks noChangeAspect="1" noChangeArrowheads="1"/>
          </p:cNvSpPr>
          <p:nvPr/>
        </p:nvSpPr>
        <p:spPr bwMode="auto">
          <a:xfrm rot="2865005">
            <a:off x="4415631" y="2832894"/>
            <a:ext cx="176213" cy="174625"/>
          </a:xfrm>
          <a:prstGeom prst="ellipse">
            <a:avLst/>
          </a:prstGeom>
          <a:gradFill rotWithShape="1">
            <a:gsLst>
              <a:gs pos="0">
                <a:srgbClr val="C0C0C0">
                  <a:gamma/>
                  <a:tint val="0"/>
                  <a:invGamma/>
                </a:srgbClr>
              </a:gs>
              <a:gs pos="100000">
                <a:srgbClr val="C0C0C0"/>
              </a:gs>
            </a:gsLst>
            <a:lin ang="5400000" scaled="1"/>
          </a:gradFill>
          <a:ln w="28575">
            <a:solidFill>
              <a:schemeClr val="tx1">
                <a:lumMod val="50000"/>
                <a:lumOff val="50000"/>
              </a:schemeClr>
            </a:solidFill>
            <a:round/>
            <a:headEnd/>
            <a:tailEnd/>
          </a:ln>
          <a:effectLst/>
        </p:spPr>
        <p:txBody>
          <a:bodyPr wrap="none" anchor="ctr"/>
          <a:lstStyle/>
          <a:p>
            <a:endParaRPr lang="en-US" sz="1800" baseline="0">
              <a:latin typeface="Calibri"/>
              <a:cs typeface="Calibri"/>
            </a:endParaRPr>
          </a:p>
        </p:txBody>
      </p:sp>
      <p:sp>
        <p:nvSpPr>
          <p:cNvPr id="1583135" name="Oval 31"/>
          <p:cNvSpPr>
            <a:spLocks noChangeAspect="1" noChangeArrowheads="1"/>
          </p:cNvSpPr>
          <p:nvPr/>
        </p:nvSpPr>
        <p:spPr bwMode="auto">
          <a:xfrm rot="2865005">
            <a:off x="4279106" y="2813844"/>
            <a:ext cx="176213" cy="174625"/>
          </a:xfrm>
          <a:prstGeom prst="ellipse">
            <a:avLst/>
          </a:prstGeom>
          <a:gradFill rotWithShape="1">
            <a:gsLst>
              <a:gs pos="0">
                <a:srgbClr val="C0C0C0">
                  <a:gamma/>
                  <a:tint val="0"/>
                  <a:invGamma/>
                </a:srgbClr>
              </a:gs>
              <a:gs pos="100000">
                <a:srgbClr val="C0C0C0"/>
              </a:gs>
            </a:gsLst>
            <a:lin ang="5400000" scaled="1"/>
          </a:gradFill>
          <a:ln w="28575">
            <a:solidFill>
              <a:schemeClr val="tx1">
                <a:lumMod val="50000"/>
                <a:lumOff val="50000"/>
              </a:schemeClr>
            </a:solidFill>
            <a:round/>
            <a:headEnd/>
            <a:tailEnd/>
          </a:ln>
          <a:effectLst/>
        </p:spPr>
        <p:txBody>
          <a:bodyPr wrap="none" anchor="ctr"/>
          <a:lstStyle/>
          <a:p>
            <a:endParaRPr lang="en-US" sz="1800" baseline="0">
              <a:latin typeface="Calibri"/>
              <a:cs typeface="Calibri"/>
            </a:endParaRPr>
          </a:p>
        </p:txBody>
      </p:sp>
      <p:sp>
        <p:nvSpPr>
          <p:cNvPr id="1583136" name="Oval 32"/>
          <p:cNvSpPr>
            <a:spLocks noChangeAspect="1" noChangeArrowheads="1"/>
          </p:cNvSpPr>
          <p:nvPr/>
        </p:nvSpPr>
        <p:spPr bwMode="auto">
          <a:xfrm rot="2865005">
            <a:off x="4318795" y="2951956"/>
            <a:ext cx="176212" cy="174625"/>
          </a:xfrm>
          <a:prstGeom prst="ellipse">
            <a:avLst/>
          </a:prstGeom>
          <a:gradFill rotWithShape="1">
            <a:gsLst>
              <a:gs pos="0">
                <a:srgbClr val="C0C0C0">
                  <a:gamma/>
                  <a:shade val="72941"/>
                  <a:invGamma/>
                </a:srgbClr>
              </a:gs>
              <a:gs pos="100000">
                <a:srgbClr val="C0C0C0"/>
              </a:gs>
            </a:gsLst>
            <a:lin ang="5400000" scaled="1"/>
          </a:gradFill>
          <a:ln w="28575">
            <a:solidFill>
              <a:schemeClr val="tx1">
                <a:lumMod val="50000"/>
                <a:lumOff val="50000"/>
              </a:schemeClr>
            </a:solidFill>
            <a:round/>
            <a:headEnd/>
            <a:tailEnd/>
          </a:ln>
          <a:effectLst/>
        </p:spPr>
        <p:txBody>
          <a:bodyPr wrap="none" anchor="ctr"/>
          <a:lstStyle/>
          <a:p>
            <a:endParaRPr lang="en-US" sz="1800" baseline="0">
              <a:latin typeface="Calibri"/>
              <a:cs typeface="Calibri"/>
            </a:endParaRPr>
          </a:p>
        </p:txBody>
      </p:sp>
      <p:grpSp>
        <p:nvGrpSpPr>
          <p:cNvPr id="2" name="Group 33"/>
          <p:cNvGrpSpPr>
            <a:grpSpLocks/>
          </p:cNvGrpSpPr>
          <p:nvPr/>
        </p:nvGrpSpPr>
        <p:grpSpPr bwMode="auto">
          <a:xfrm rot="7893792">
            <a:off x="6481763" y="3074987"/>
            <a:ext cx="279400" cy="847725"/>
            <a:chOff x="4078" y="3345"/>
            <a:chExt cx="131" cy="370"/>
          </a:xfrm>
        </p:grpSpPr>
        <p:sp>
          <p:nvSpPr>
            <p:cNvPr id="1583138" name="AutoShape 34"/>
            <p:cNvSpPr>
              <a:spLocks noChangeArrowheads="1"/>
            </p:cNvSpPr>
            <p:nvPr/>
          </p:nvSpPr>
          <p:spPr bwMode="auto">
            <a:xfrm>
              <a:off x="4078" y="3345"/>
              <a:ext cx="131" cy="275"/>
            </a:xfrm>
            <a:prstGeom prst="upArrow">
              <a:avLst>
                <a:gd name="adj1" fmla="val 56046"/>
                <a:gd name="adj2" fmla="val 80267"/>
              </a:avLst>
            </a:prstGeom>
            <a:solidFill>
              <a:srgbClr val="33CC33"/>
            </a:solidFill>
            <a:ln w="28575">
              <a:solidFill>
                <a:schemeClr val="tx1">
                  <a:lumMod val="50000"/>
                  <a:lumOff val="50000"/>
                </a:schemeClr>
              </a:solidFill>
              <a:miter lim="800000"/>
              <a:headEnd/>
              <a:tailEnd/>
            </a:ln>
            <a:effectLst/>
          </p:spPr>
          <p:txBody>
            <a:bodyPr vert="eaVert" wrap="none" anchor="ctr"/>
            <a:lstStyle/>
            <a:p>
              <a:endParaRPr lang="en-US" sz="1800" baseline="0">
                <a:latin typeface="Calibri"/>
                <a:cs typeface="Calibri"/>
              </a:endParaRPr>
            </a:p>
          </p:txBody>
        </p:sp>
        <p:sp>
          <p:nvSpPr>
            <p:cNvPr id="1583139" name="Rectangle 35"/>
            <p:cNvSpPr>
              <a:spLocks noChangeArrowheads="1"/>
            </p:cNvSpPr>
            <p:nvPr/>
          </p:nvSpPr>
          <p:spPr bwMode="auto">
            <a:xfrm>
              <a:off x="4106" y="3543"/>
              <a:ext cx="75" cy="172"/>
            </a:xfrm>
            <a:prstGeom prst="rect">
              <a:avLst/>
            </a:prstGeom>
            <a:solidFill>
              <a:srgbClr val="FF0000"/>
            </a:solidFill>
            <a:ln w="28575">
              <a:solidFill>
                <a:schemeClr val="tx1">
                  <a:lumMod val="50000"/>
                  <a:lumOff val="50000"/>
                </a:schemeClr>
              </a:solidFill>
              <a:miter lim="800000"/>
              <a:headEnd/>
              <a:tailEnd/>
            </a:ln>
            <a:effectLst/>
          </p:spPr>
          <p:txBody>
            <a:bodyPr wrap="none" anchor="ctr"/>
            <a:lstStyle/>
            <a:p>
              <a:endParaRPr lang="en-US" sz="1800" baseline="0">
                <a:latin typeface="Calibri"/>
                <a:cs typeface="Calibri"/>
              </a:endParaRPr>
            </a:p>
          </p:txBody>
        </p:sp>
      </p:grpSp>
      <p:sp>
        <p:nvSpPr>
          <p:cNvPr id="1583140" name="Oval 36"/>
          <p:cNvSpPr>
            <a:spLocks noChangeAspect="1" noChangeArrowheads="1"/>
          </p:cNvSpPr>
          <p:nvPr/>
        </p:nvSpPr>
        <p:spPr bwMode="auto">
          <a:xfrm rot="2865005">
            <a:off x="3150395" y="4679156"/>
            <a:ext cx="176212" cy="174625"/>
          </a:xfrm>
          <a:prstGeom prst="ellipse">
            <a:avLst/>
          </a:prstGeom>
          <a:gradFill rotWithShape="1">
            <a:gsLst>
              <a:gs pos="0">
                <a:srgbClr val="FF0000"/>
              </a:gs>
              <a:gs pos="100000">
                <a:srgbClr val="FF0000">
                  <a:gamma/>
                  <a:shade val="46275"/>
                  <a:invGamma/>
                </a:srgbClr>
              </a:gs>
            </a:gsLst>
            <a:lin ang="5400000" scaled="1"/>
          </a:gradFill>
          <a:ln w="28575">
            <a:solidFill>
              <a:schemeClr val="tx1">
                <a:lumMod val="50000"/>
                <a:lumOff val="50000"/>
              </a:schemeClr>
            </a:solidFill>
            <a:round/>
            <a:headEnd/>
            <a:tailEnd/>
          </a:ln>
          <a:effectLst/>
        </p:spPr>
        <p:txBody>
          <a:bodyPr wrap="none" anchor="ctr"/>
          <a:lstStyle/>
          <a:p>
            <a:endParaRPr lang="en-US" sz="1800" baseline="0">
              <a:latin typeface="Calibri"/>
              <a:cs typeface="Calibri"/>
            </a:endParaRPr>
          </a:p>
        </p:txBody>
      </p:sp>
      <p:sp>
        <p:nvSpPr>
          <p:cNvPr id="1583141" name="Oval 37"/>
          <p:cNvSpPr>
            <a:spLocks noChangeAspect="1" noChangeArrowheads="1"/>
          </p:cNvSpPr>
          <p:nvPr/>
        </p:nvSpPr>
        <p:spPr bwMode="auto">
          <a:xfrm>
            <a:off x="2946400" y="5454650"/>
            <a:ext cx="125413" cy="125413"/>
          </a:xfrm>
          <a:prstGeom prst="ellipse">
            <a:avLst/>
          </a:prstGeom>
          <a:gradFill rotWithShape="1">
            <a:gsLst>
              <a:gs pos="0">
                <a:srgbClr val="CACACA"/>
              </a:gs>
              <a:gs pos="100000">
                <a:srgbClr val="CACACA">
                  <a:gamma/>
                  <a:shade val="57255"/>
                  <a:invGamma/>
                </a:srgbClr>
              </a:gs>
            </a:gsLst>
            <a:lin ang="5400000" scaled="1"/>
          </a:gradFill>
          <a:ln w="28575">
            <a:solidFill>
              <a:schemeClr val="tx1">
                <a:lumMod val="50000"/>
                <a:lumOff val="50000"/>
              </a:schemeClr>
            </a:solidFill>
            <a:round/>
            <a:headEnd/>
            <a:tailEnd/>
          </a:ln>
          <a:effectLst/>
        </p:spPr>
        <p:txBody>
          <a:bodyPr wrap="none" anchor="ctr"/>
          <a:lstStyle/>
          <a:p>
            <a:endParaRPr lang="en-US" sz="1800" baseline="0">
              <a:latin typeface="Calibri"/>
              <a:cs typeface="Calibri"/>
            </a:endParaRPr>
          </a:p>
        </p:txBody>
      </p:sp>
      <p:sp>
        <p:nvSpPr>
          <p:cNvPr id="1583142" name="Oval 38"/>
          <p:cNvSpPr>
            <a:spLocks noChangeAspect="1" noChangeArrowheads="1"/>
          </p:cNvSpPr>
          <p:nvPr/>
        </p:nvSpPr>
        <p:spPr bwMode="auto">
          <a:xfrm rot="2865005">
            <a:off x="6469856" y="3353594"/>
            <a:ext cx="176213" cy="174625"/>
          </a:xfrm>
          <a:prstGeom prst="ellipse">
            <a:avLst/>
          </a:prstGeom>
          <a:gradFill rotWithShape="1">
            <a:gsLst>
              <a:gs pos="0">
                <a:srgbClr val="CACACA">
                  <a:gamma/>
                  <a:shade val="57255"/>
                  <a:invGamma/>
                </a:srgbClr>
              </a:gs>
              <a:gs pos="100000">
                <a:srgbClr val="CACACA"/>
              </a:gs>
            </a:gsLst>
            <a:lin ang="5400000" scaled="1"/>
          </a:gradFill>
          <a:ln w="28575">
            <a:solidFill>
              <a:schemeClr val="tx1">
                <a:lumMod val="50000"/>
                <a:lumOff val="50000"/>
              </a:schemeClr>
            </a:solidFill>
            <a:round/>
            <a:headEnd/>
            <a:tailEnd/>
          </a:ln>
          <a:effectLst/>
        </p:spPr>
        <p:txBody>
          <a:bodyPr wrap="none" anchor="ctr"/>
          <a:lstStyle/>
          <a:p>
            <a:endParaRPr lang="en-US" sz="1800" baseline="0">
              <a:latin typeface="Calibri"/>
              <a:cs typeface="Calibri"/>
            </a:endParaRPr>
          </a:p>
        </p:txBody>
      </p:sp>
      <p:grpSp>
        <p:nvGrpSpPr>
          <p:cNvPr id="3" name="Group 39"/>
          <p:cNvGrpSpPr>
            <a:grpSpLocks/>
          </p:cNvGrpSpPr>
          <p:nvPr/>
        </p:nvGrpSpPr>
        <p:grpSpPr bwMode="auto">
          <a:xfrm rot="2571031">
            <a:off x="3125788" y="4329113"/>
            <a:ext cx="279400" cy="847725"/>
            <a:chOff x="4078" y="3345"/>
            <a:chExt cx="131" cy="370"/>
          </a:xfrm>
        </p:grpSpPr>
        <p:sp>
          <p:nvSpPr>
            <p:cNvPr id="1583144" name="AutoShape 40"/>
            <p:cNvSpPr>
              <a:spLocks noChangeArrowheads="1"/>
            </p:cNvSpPr>
            <p:nvPr/>
          </p:nvSpPr>
          <p:spPr bwMode="auto">
            <a:xfrm>
              <a:off x="4078" y="3345"/>
              <a:ext cx="131" cy="275"/>
            </a:xfrm>
            <a:prstGeom prst="upArrow">
              <a:avLst>
                <a:gd name="adj1" fmla="val 56046"/>
                <a:gd name="adj2" fmla="val 80267"/>
              </a:avLst>
            </a:prstGeom>
            <a:solidFill>
              <a:srgbClr val="33CC33"/>
            </a:solidFill>
            <a:ln w="28575">
              <a:solidFill>
                <a:schemeClr val="tx1">
                  <a:lumMod val="50000"/>
                  <a:lumOff val="50000"/>
                </a:schemeClr>
              </a:solidFill>
              <a:miter lim="800000"/>
              <a:headEnd/>
              <a:tailEnd/>
            </a:ln>
            <a:effectLst/>
          </p:spPr>
          <p:txBody>
            <a:bodyPr vert="eaVert" wrap="none" anchor="ctr"/>
            <a:lstStyle/>
            <a:p>
              <a:endParaRPr lang="en-US" sz="1800" baseline="0">
                <a:latin typeface="Calibri"/>
                <a:cs typeface="Calibri"/>
              </a:endParaRPr>
            </a:p>
          </p:txBody>
        </p:sp>
        <p:sp>
          <p:nvSpPr>
            <p:cNvPr id="1583145" name="Rectangle 41"/>
            <p:cNvSpPr>
              <a:spLocks noChangeArrowheads="1"/>
            </p:cNvSpPr>
            <p:nvPr/>
          </p:nvSpPr>
          <p:spPr bwMode="auto">
            <a:xfrm>
              <a:off x="4106" y="3543"/>
              <a:ext cx="75" cy="172"/>
            </a:xfrm>
            <a:prstGeom prst="rect">
              <a:avLst/>
            </a:prstGeom>
            <a:solidFill>
              <a:srgbClr val="FF0000"/>
            </a:solidFill>
            <a:ln w="28575">
              <a:solidFill>
                <a:schemeClr val="tx1">
                  <a:lumMod val="50000"/>
                  <a:lumOff val="50000"/>
                </a:schemeClr>
              </a:solidFill>
              <a:miter lim="800000"/>
              <a:headEnd/>
              <a:tailEnd/>
            </a:ln>
            <a:effectLst/>
          </p:spPr>
          <p:txBody>
            <a:bodyPr wrap="none" anchor="ctr"/>
            <a:lstStyle/>
            <a:p>
              <a:endParaRPr lang="en-US" sz="1800" baseline="0">
                <a:latin typeface="Calibri"/>
                <a:cs typeface="Calibri"/>
              </a:endParaRPr>
            </a:p>
          </p:txBody>
        </p:sp>
      </p:grpSp>
      <p:sp>
        <p:nvSpPr>
          <p:cNvPr id="1583146" name="Oval 42"/>
          <p:cNvSpPr>
            <a:spLocks noChangeAspect="1" noChangeArrowheads="1"/>
          </p:cNvSpPr>
          <p:nvPr/>
        </p:nvSpPr>
        <p:spPr bwMode="auto">
          <a:xfrm rot="2865005">
            <a:off x="3151981" y="4683919"/>
            <a:ext cx="176213" cy="174625"/>
          </a:xfrm>
          <a:prstGeom prst="ellipse">
            <a:avLst/>
          </a:prstGeom>
          <a:gradFill rotWithShape="1">
            <a:gsLst>
              <a:gs pos="0">
                <a:srgbClr val="CACACA">
                  <a:gamma/>
                  <a:shade val="57255"/>
                  <a:invGamma/>
                </a:srgbClr>
              </a:gs>
              <a:gs pos="100000">
                <a:srgbClr val="CACACA"/>
              </a:gs>
            </a:gsLst>
            <a:lin ang="5400000" scaled="1"/>
          </a:gradFill>
          <a:ln w="28575">
            <a:solidFill>
              <a:schemeClr val="tx1">
                <a:lumMod val="50000"/>
                <a:lumOff val="50000"/>
              </a:schemeClr>
            </a:solidFill>
            <a:round/>
            <a:headEnd/>
            <a:tailEnd/>
          </a:ln>
          <a:effectLst/>
        </p:spPr>
        <p:txBody>
          <a:bodyPr wrap="none" anchor="ctr"/>
          <a:lstStyle/>
          <a:p>
            <a:endParaRPr lang="en-US" sz="1800" baseline="0">
              <a:latin typeface="Calibri"/>
              <a:cs typeface="Calibri"/>
            </a:endParaRPr>
          </a:p>
        </p:txBody>
      </p:sp>
      <p:sp>
        <p:nvSpPr>
          <p:cNvPr id="47" name="Title 46"/>
          <p:cNvSpPr>
            <a:spLocks noGrp="1"/>
          </p:cNvSpPr>
          <p:nvPr>
            <p:ph type="title"/>
          </p:nvPr>
        </p:nvSpPr>
        <p:spPr/>
        <p:txBody>
          <a:bodyPr/>
          <a:lstStyle/>
          <a:p>
            <a:r>
              <a:rPr lang="de-CH" dirty="0">
                <a:latin typeface="Calibri"/>
                <a:cs typeface="Calibri"/>
              </a:rPr>
              <a:t>Signal source in external magnetic field</a:t>
            </a:r>
            <a:endParaRPr lang="en-US" dirty="0">
              <a:latin typeface="Calibri"/>
              <a:cs typeface="Calibri"/>
            </a:endParaRPr>
          </a:p>
        </p:txBody>
      </p:sp>
      <p:grpSp>
        <p:nvGrpSpPr>
          <p:cNvPr id="51" name="Group 57"/>
          <p:cNvGrpSpPr>
            <a:grpSpLocks/>
          </p:cNvGrpSpPr>
          <p:nvPr/>
        </p:nvGrpSpPr>
        <p:grpSpPr bwMode="auto">
          <a:xfrm>
            <a:off x="1526726" y="1357298"/>
            <a:ext cx="5646668" cy="4064000"/>
            <a:chOff x="502" y="935"/>
            <a:chExt cx="3189" cy="2656"/>
          </a:xfrm>
        </p:grpSpPr>
        <p:grpSp>
          <p:nvGrpSpPr>
            <p:cNvPr id="52" name="Group 47"/>
            <p:cNvGrpSpPr>
              <a:grpSpLocks/>
            </p:cNvGrpSpPr>
            <p:nvPr/>
          </p:nvGrpSpPr>
          <p:grpSpPr bwMode="auto">
            <a:xfrm>
              <a:off x="741" y="935"/>
              <a:ext cx="2950" cy="2656"/>
              <a:chOff x="1383" y="733"/>
              <a:chExt cx="2950" cy="1779"/>
            </a:xfrm>
          </p:grpSpPr>
          <p:sp>
            <p:nvSpPr>
              <p:cNvPr id="54" name="Line 48"/>
              <p:cNvSpPr>
                <a:spLocks noChangeShapeType="1"/>
              </p:cNvSpPr>
              <p:nvPr/>
            </p:nvSpPr>
            <p:spPr bwMode="auto">
              <a:xfrm flipH="1" flipV="1">
                <a:off x="1383" y="733"/>
                <a:ext cx="0" cy="1779"/>
              </a:xfrm>
              <a:prstGeom prst="line">
                <a:avLst/>
              </a:prstGeom>
              <a:noFill/>
              <a:ln w="38100" cap="rnd">
                <a:solidFill>
                  <a:srgbClr val="C00000"/>
                </a:solidFill>
                <a:prstDash val="sysDot"/>
                <a:round/>
                <a:headEnd/>
                <a:tailEnd type="arrow" w="lg" len="lg"/>
              </a:ln>
              <a:effectLst/>
            </p:spPr>
            <p:txBody>
              <a:bodyPr/>
              <a:lstStyle/>
              <a:p>
                <a:endParaRPr lang="en-US">
                  <a:solidFill>
                    <a:srgbClr val="FF0000"/>
                  </a:solidFill>
                  <a:latin typeface="Calibri"/>
                  <a:cs typeface="Calibri"/>
                </a:endParaRPr>
              </a:p>
            </p:txBody>
          </p:sp>
          <p:sp>
            <p:nvSpPr>
              <p:cNvPr id="55" name="Line 49"/>
              <p:cNvSpPr>
                <a:spLocks noChangeShapeType="1"/>
              </p:cNvSpPr>
              <p:nvPr/>
            </p:nvSpPr>
            <p:spPr bwMode="auto">
              <a:xfrm flipH="1" flipV="1">
                <a:off x="1797" y="733"/>
                <a:ext cx="0" cy="1779"/>
              </a:xfrm>
              <a:prstGeom prst="line">
                <a:avLst/>
              </a:prstGeom>
              <a:noFill/>
              <a:ln w="38100" cap="rnd">
                <a:solidFill>
                  <a:srgbClr val="C00000"/>
                </a:solidFill>
                <a:prstDash val="sysDot"/>
                <a:round/>
                <a:headEnd/>
                <a:tailEnd type="arrow" w="lg" len="lg"/>
              </a:ln>
              <a:effectLst/>
            </p:spPr>
            <p:txBody>
              <a:bodyPr/>
              <a:lstStyle/>
              <a:p>
                <a:endParaRPr lang="en-US">
                  <a:solidFill>
                    <a:srgbClr val="FF0000"/>
                  </a:solidFill>
                  <a:latin typeface="Calibri"/>
                  <a:cs typeface="Calibri"/>
                </a:endParaRPr>
              </a:p>
            </p:txBody>
          </p:sp>
          <p:sp>
            <p:nvSpPr>
              <p:cNvPr id="56" name="Line 50"/>
              <p:cNvSpPr>
                <a:spLocks noChangeShapeType="1"/>
              </p:cNvSpPr>
              <p:nvPr/>
            </p:nvSpPr>
            <p:spPr bwMode="auto">
              <a:xfrm flipH="1" flipV="1">
                <a:off x="2230" y="733"/>
                <a:ext cx="0" cy="1779"/>
              </a:xfrm>
              <a:prstGeom prst="line">
                <a:avLst/>
              </a:prstGeom>
              <a:noFill/>
              <a:ln w="38100" cap="rnd">
                <a:solidFill>
                  <a:srgbClr val="C00000"/>
                </a:solidFill>
                <a:prstDash val="sysDot"/>
                <a:round/>
                <a:headEnd/>
                <a:tailEnd type="arrow" w="lg" len="lg"/>
              </a:ln>
              <a:effectLst/>
            </p:spPr>
            <p:txBody>
              <a:bodyPr/>
              <a:lstStyle/>
              <a:p>
                <a:endParaRPr lang="en-US">
                  <a:solidFill>
                    <a:srgbClr val="FF0000"/>
                  </a:solidFill>
                  <a:latin typeface="Calibri"/>
                  <a:cs typeface="Calibri"/>
                </a:endParaRPr>
              </a:p>
            </p:txBody>
          </p:sp>
          <p:sp>
            <p:nvSpPr>
              <p:cNvPr id="57" name="Line 51"/>
              <p:cNvSpPr>
                <a:spLocks noChangeShapeType="1"/>
              </p:cNvSpPr>
              <p:nvPr/>
            </p:nvSpPr>
            <p:spPr bwMode="auto">
              <a:xfrm flipH="1" flipV="1">
                <a:off x="2668" y="733"/>
                <a:ext cx="0" cy="1779"/>
              </a:xfrm>
              <a:prstGeom prst="line">
                <a:avLst/>
              </a:prstGeom>
              <a:noFill/>
              <a:ln w="38100" cap="rnd">
                <a:solidFill>
                  <a:srgbClr val="C00000"/>
                </a:solidFill>
                <a:prstDash val="sysDot"/>
                <a:round/>
                <a:headEnd/>
                <a:tailEnd type="arrow" w="lg" len="lg"/>
              </a:ln>
              <a:effectLst/>
            </p:spPr>
            <p:txBody>
              <a:bodyPr/>
              <a:lstStyle/>
              <a:p>
                <a:endParaRPr lang="en-US">
                  <a:solidFill>
                    <a:srgbClr val="FF0000"/>
                  </a:solidFill>
                  <a:latin typeface="Calibri"/>
                  <a:cs typeface="Calibri"/>
                </a:endParaRPr>
              </a:p>
            </p:txBody>
          </p:sp>
          <p:sp>
            <p:nvSpPr>
              <p:cNvPr id="58" name="Line 52"/>
              <p:cNvSpPr>
                <a:spLocks noChangeShapeType="1"/>
              </p:cNvSpPr>
              <p:nvPr/>
            </p:nvSpPr>
            <p:spPr bwMode="auto">
              <a:xfrm flipH="1" flipV="1">
                <a:off x="3102" y="733"/>
                <a:ext cx="0" cy="1779"/>
              </a:xfrm>
              <a:prstGeom prst="line">
                <a:avLst/>
              </a:prstGeom>
              <a:noFill/>
              <a:ln w="38100" cap="rnd">
                <a:solidFill>
                  <a:srgbClr val="C00000"/>
                </a:solidFill>
                <a:prstDash val="sysDot"/>
                <a:round/>
                <a:headEnd/>
                <a:tailEnd type="arrow" w="lg" len="lg"/>
              </a:ln>
              <a:effectLst/>
            </p:spPr>
            <p:txBody>
              <a:bodyPr/>
              <a:lstStyle/>
              <a:p>
                <a:endParaRPr lang="en-US">
                  <a:solidFill>
                    <a:srgbClr val="FF0000"/>
                  </a:solidFill>
                  <a:latin typeface="Calibri"/>
                  <a:cs typeface="Calibri"/>
                </a:endParaRPr>
              </a:p>
            </p:txBody>
          </p:sp>
          <p:sp>
            <p:nvSpPr>
              <p:cNvPr id="59" name="Line 53"/>
              <p:cNvSpPr>
                <a:spLocks noChangeShapeType="1"/>
              </p:cNvSpPr>
              <p:nvPr/>
            </p:nvSpPr>
            <p:spPr bwMode="auto">
              <a:xfrm flipH="1" flipV="1">
                <a:off x="3537" y="733"/>
                <a:ext cx="0" cy="1779"/>
              </a:xfrm>
              <a:prstGeom prst="line">
                <a:avLst/>
              </a:prstGeom>
              <a:noFill/>
              <a:ln w="38100" cap="rnd">
                <a:solidFill>
                  <a:srgbClr val="C00000"/>
                </a:solidFill>
                <a:prstDash val="sysDot"/>
                <a:round/>
                <a:headEnd/>
                <a:tailEnd type="arrow" w="lg" len="lg"/>
              </a:ln>
              <a:effectLst/>
            </p:spPr>
            <p:txBody>
              <a:bodyPr/>
              <a:lstStyle/>
              <a:p>
                <a:endParaRPr lang="en-US">
                  <a:solidFill>
                    <a:srgbClr val="FF0000"/>
                  </a:solidFill>
                  <a:latin typeface="Calibri"/>
                  <a:cs typeface="Calibri"/>
                </a:endParaRPr>
              </a:p>
            </p:txBody>
          </p:sp>
          <p:sp>
            <p:nvSpPr>
              <p:cNvPr id="60" name="Line 54"/>
              <p:cNvSpPr>
                <a:spLocks noChangeShapeType="1"/>
              </p:cNvSpPr>
              <p:nvPr/>
            </p:nvSpPr>
            <p:spPr bwMode="auto">
              <a:xfrm flipH="1" flipV="1">
                <a:off x="3970" y="733"/>
                <a:ext cx="0" cy="1779"/>
              </a:xfrm>
              <a:prstGeom prst="line">
                <a:avLst/>
              </a:prstGeom>
              <a:noFill/>
              <a:ln w="38100" cap="rnd">
                <a:solidFill>
                  <a:srgbClr val="C00000"/>
                </a:solidFill>
                <a:prstDash val="sysDot"/>
                <a:round/>
                <a:headEnd/>
                <a:tailEnd type="arrow" w="lg" len="lg"/>
              </a:ln>
              <a:effectLst/>
            </p:spPr>
            <p:txBody>
              <a:bodyPr/>
              <a:lstStyle/>
              <a:p>
                <a:endParaRPr lang="en-US">
                  <a:solidFill>
                    <a:srgbClr val="FF0000"/>
                  </a:solidFill>
                  <a:latin typeface="Calibri"/>
                  <a:cs typeface="Calibri"/>
                </a:endParaRPr>
              </a:p>
            </p:txBody>
          </p:sp>
          <p:sp>
            <p:nvSpPr>
              <p:cNvPr id="61" name="Line 55"/>
              <p:cNvSpPr>
                <a:spLocks noChangeShapeType="1"/>
              </p:cNvSpPr>
              <p:nvPr/>
            </p:nvSpPr>
            <p:spPr bwMode="auto">
              <a:xfrm flipH="1" flipV="1">
                <a:off x="4333" y="733"/>
                <a:ext cx="0" cy="1779"/>
              </a:xfrm>
              <a:prstGeom prst="line">
                <a:avLst/>
              </a:prstGeom>
              <a:noFill/>
              <a:ln w="38100" cap="rnd">
                <a:solidFill>
                  <a:srgbClr val="C00000"/>
                </a:solidFill>
                <a:prstDash val="sysDot"/>
                <a:round/>
                <a:headEnd/>
                <a:tailEnd type="arrow" w="lg" len="lg"/>
              </a:ln>
              <a:effectLst/>
            </p:spPr>
            <p:txBody>
              <a:bodyPr/>
              <a:lstStyle/>
              <a:p>
                <a:endParaRPr lang="en-US">
                  <a:solidFill>
                    <a:srgbClr val="FF0000"/>
                  </a:solidFill>
                  <a:latin typeface="Calibri"/>
                  <a:cs typeface="Calibri"/>
                </a:endParaRPr>
              </a:p>
            </p:txBody>
          </p:sp>
        </p:grpSp>
        <p:sp>
          <p:nvSpPr>
            <p:cNvPr id="53" name="Text Box 56"/>
            <p:cNvSpPr txBox="1">
              <a:spLocks noChangeArrowheads="1"/>
            </p:cNvSpPr>
            <p:nvPr/>
          </p:nvSpPr>
          <p:spPr bwMode="auto">
            <a:xfrm rot="16200000">
              <a:off x="-308" y="2292"/>
              <a:ext cx="1845" cy="226"/>
            </a:xfrm>
            <a:prstGeom prst="rect">
              <a:avLst/>
            </a:prstGeom>
            <a:noFill/>
            <a:ln w="38100">
              <a:noFill/>
              <a:miter lim="800000"/>
              <a:headEnd/>
              <a:tailEnd/>
            </a:ln>
            <a:effectLst/>
          </p:spPr>
          <p:txBody>
            <a:bodyPr wrap="square">
              <a:spAutoFit/>
            </a:bodyPr>
            <a:lstStyle/>
            <a:p>
              <a:pPr algn="ctr" eaLnBrk="1" hangingPunct="1"/>
              <a:r>
                <a:rPr lang="en-US" baseline="0" dirty="0">
                  <a:solidFill>
                    <a:srgbClr val="C00000"/>
                  </a:solidFill>
                  <a:effectLst/>
                  <a:latin typeface="Calibri"/>
                  <a:cs typeface="Calibri"/>
                </a:rPr>
                <a:t>Magnetic field B</a:t>
              </a:r>
              <a:r>
                <a:rPr lang="en-US" baseline="-25000" dirty="0">
                  <a:solidFill>
                    <a:srgbClr val="C00000"/>
                  </a:solidFill>
                  <a:effectLst/>
                  <a:latin typeface="Calibri"/>
                  <a:cs typeface="Calibri"/>
                </a:rPr>
                <a:t>0</a:t>
              </a:r>
            </a:p>
          </p:txBody>
        </p:sp>
      </p:grpSp>
      <p:sp>
        <p:nvSpPr>
          <p:cNvPr id="62" name="Rectangle 72"/>
          <p:cNvSpPr>
            <a:spLocks noChangeArrowheads="1"/>
          </p:cNvSpPr>
          <p:nvPr/>
        </p:nvSpPr>
        <p:spPr bwMode="auto">
          <a:xfrm>
            <a:off x="714348" y="5791583"/>
            <a:ext cx="7377020" cy="448841"/>
          </a:xfrm>
          <a:prstGeom prst="rect">
            <a:avLst/>
          </a:prstGeom>
          <a:noFill/>
          <a:ln w="12700">
            <a:noFill/>
            <a:miter lim="800000"/>
            <a:headEnd/>
            <a:tailEnd/>
          </a:ln>
          <a:effectLst/>
        </p:spPr>
        <p:txBody>
          <a:bodyPr wrap="none" lIns="90488" tIns="44450" rIns="90488" bIns="44450" anchor="ctr" anchorCtr="1">
            <a:spAutoFit/>
          </a:bodyPr>
          <a:lstStyle/>
          <a:p>
            <a:pPr marL="279400" indent="-279400" defTabSz="766763">
              <a:lnSpc>
                <a:spcPct val="120000"/>
              </a:lnSpc>
              <a:buClr>
                <a:schemeClr val="accent1"/>
              </a:buClr>
              <a:tabLst>
                <a:tab pos="2381250" algn="l"/>
              </a:tabLst>
            </a:pPr>
            <a:r>
              <a:rPr lang="en-GB" baseline="0" dirty="0">
                <a:solidFill>
                  <a:srgbClr val="C00000"/>
                </a:solidFill>
                <a:effectLst/>
                <a:latin typeface="Calibri"/>
                <a:cs typeface="Calibri"/>
                <a:sym typeface="Symbol" pitchFamily="18" charset="2"/>
              </a:rPr>
              <a:t>Precession about B</a:t>
            </a:r>
            <a:r>
              <a:rPr lang="en-GB" baseline="-25000" dirty="0">
                <a:solidFill>
                  <a:srgbClr val="C00000"/>
                </a:solidFill>
                <a:effectLst/>
                <a:latin typeface="Calibri"/>
                <a:cs typeface="Calibri"/>
                <a:sym typeface="Symbol" pitchFamily="18" charset="2"/>
              </a:rPr>
              <a:t>0</a:t>
            </a:r>
            <a:r>
              <a:rPr lang="en-GB" baseline="0" dirty="0">
                <a:solidFill>
                  <a:srgbClr val="C00000"/>
                </a:solidFill>
                <a:effectLst/>
                <a:latin typeface="Calibri"/>
                <a:cs typeface="Calibri"/>
                <a:sym typeface="Symbol" pitchFamily="18" charset="2"/>
              </a:rPr>
              <a:t> with </a:t>
            </a:r>
            <a:r>
              <a:rPr lang="en-GB" baseline="0" dirty="0" err="1">
                <a:solidFill>
                  <a:srgbClr val="C00000"/>
                </a:solidFill>
                <a:effectLst/>
                <a:latin typeface="Calibri"/>
                <a:cs typeface="Calibri"/>
                <a:sym typeface="Symbol" pitchFamily="18" charset="2"/>
              </a:rPr>
              <a:t>Larmor</a:t>
            </a:r>
            <a:r>
              <a:rPr lang="en-GB" baseline="0" dirty="0">
                <a:solidFill>
                  <a:srgbClr val="C00000"/>
                </a:solidFill>
                <a:effectLst/>
                <a:latin typeface="Calibri"/>
                <a:cs typeface="Calibri"/>
                <a:sym typeface="Symbol" pitchFamily="18" charset="2"/>
              </a:rPr>
              <a:t> frequency: </a:t>
            </a:r>
            <a:r>
              <a:rPr lang="en-GB" baseline="-25000" dirty="0">
                <a:solidFill>
                  <a:srgbClr val="C00000"/>
                </a:solidFill>
                <a:effectLst/>
                <a:latin typeface="Calibri"/>
                <a:cs typeface="Calibri"/>
              </a:rPr>
              <a:t>0</a:t>
            </a:r>
            <a:r>
              <a:rPr lang="en-GB" baseline="0" dirty="0">
                <a:solidFill>
                  <a:srgbClr val="C00000"/>
                </a:solidFill>
                <a:effectLst/>
                <a:latin typeface="Calibri"/>
                <a:cs typeface="Calibri"/>
              </a:rPr>
              <a:t>=</a:t>
            </a:r>
            <a:r>
              <a:rPr lang="en-GB" baseline="0" dirty="0">
                <a:solidFill>
                  <a:srgbClr val="C00000"/>
                </a:solidFill>
                <a:effectLst/>
                <a:latin typeface="Calibri"/>
                <a:cs typeface="Calibri"/>
                <a:sym typeface="Symbol" pitchFamily="18" charset="2"/>
              </a:rPr>
              <a:t></a:t>
            </a:r>
            <a:r>
              <a:rPr lang="en-GB" baseline="0" dirty="0">
                <a:solidFill>
                  <a:srgbClr val="C00000"/>
                </a:solidFill>
                <a:effectLst/>
                <a:latin typeface="Calibri"/>
                <a:cs typeface="Calibri"/>
              </a:rPr>
              <a:t> B</a:t>
            </a:r>
            <a:r>
              <a:rPr lang="en-GB" baseline="-25000" dirty="0">
                <a:solidFill>
                  <a:srgbClr val="C00000"/>
                </a:solidFill>
                <a:effectLst/>
                <a:latin typeface="Calibri"/>
                <a:cs typeface="Calibri"/>
              </a:rPr>
              <a:t>0</a:t>
            </a:r>
            <a:r>
              <a:rPr lang="en-GB" baseline="0" dirty="0">
                <a:solidFill>
                  <a:srgbClr val="C00000"/>
                </a:solidFill>
                <a:effectLst/>
                <a:latin typeface="Calibri"/>
                <a:cs typeface="Calibri"/>
              </a:rPr>
              <a:t>; </a:t>
            </a:r>
            <a:r>
              <a:rPr lang="en-GB" baseline="0" dirty="0">
                <a:solidFill>
                  <a:srgbClr val="C00000"/>
                </a:solidFill>
                <a:effectLst/>
                <a:latin typeface="Calibri"/>
                <a:cs typeface="Calibri"/>
                <a:sym typeface="Symbol" pitchFamily="18" charset="2"/>
              </a:rPr>
              <a:t> =42.6 MHz/T</a:t>
            </a:r>
          </a:p>
        </p:txBody>
      </p:sp>
      <p:sp>
        <p:nvSpPr>
          <p:cNvPr id="64" name="Oval 34"/>
          <p:cNvSpPr>
            <a:spLocks noChangeAspect="1" noChangeArrowheads="1"/>
          </p:cNvSpPr>
          <p:nvPr/>
        </p:nvSpPr>
        <p:spPr bwMode="auto">
          <a:xfrm rot="2865005">
            <a:off x="3150395" y="4679156"/>
            <a:ext cx="176212" cy="174625"/>
          </a:xfrm>
          <a:prstGeom prst="ellipse">
            <a:avLst/>
          </a:prstGeom>
          <a:gradFill rotWithShape="1">
            <a:gsLst>
              <a:gs pos="0">
                <a:srgbClr val="FF0000"/>
              </a:gs>
              <a:gs pos="100000">
                <a:srgbClr val="FF0000">
                  <a:gamma/>
                  <a:shade val="46275"/>
                  <a:invGamma/>
                </a:srgbClr>
              </a:gs>
            </a:gsLst>
            <a:lin ang="5400000" scaled="1"/>
          </a:gradFill>
          <a:ln w="9525">
            <a:solidFill>
              <a:srgbClr val="BFC8FF"/>
            </a:solidFill>
            <a:round/>
            <a:headEnd/>
            <a:tailEnd/>
          </a:ln>
          <a:effectLst/>
        </p:spPr>
        <p:txBody>
          <a:bodyPr wrap="none" anchor="ctr"/>
          <a:lstStyle/>
          <a:p>
            <a:endParaRPr lang="en-US">
              <a:latin typeface="Calibri"/>
              <a:cs typeface="Calibri"/>
            </a:endParaRPr>
          </a:p>
        </p:txBody>
      </p:sp>
      <p:sp>
        <p:nvSpPr>
          <p:cNvPr id="65" name="Oval 36"/>
          <p:cNvSpPr>
            <a:spLocks noChangeAspect="1" noChangeArrowheads="1"/>
          </p:cNvSpPr>
          <p:nvPr/>
        </p:nvSpPr>
        <p:spPr bwMode="auto">
          <a:xfrm rot="2865005">
            <a:off x="6469856" y="3353594"/>
            <a:ext cx="176213" cy="174625"/>
          </a:xfrm>
          <a:prstGeom prst="ellipse">
            <a:avLst/>
          </a:prstGeom>
          <a:gradFill rotWithShape="1">
            <a:gsLst>
              <a:gs pos="0">
                <a:srgbClr val="CACACA">
                  <a:gamma/>
                  <a:shade val="57255"/>
                  <a:invGamma/>
                </a:srgbClr>
              </a:gs>
              <a:gs pos="100000">
                <a:srgbClr val="CACACA"/>
              </a:gs>
            </a:gsLst>
            <a:lin ang="5400000" scaled="1"/>
          </a:gradFill>
          <a:ln w="9525">
            <a:solidFill>
              <a:srgbClr val="BFC8FF"/>
            </a:solidFill>
            <a:round/>
            <a:headEnd/>
            <a:tailEnd/>
          </a:ln>
          <a:effectLst/>
        </p:spPr>
        <p:txBody>
          <a:bodyPr wrap="none" anchor="ctr"/>
          <a:lstStyle/>
          <a:p>
            <a:endParaRPr lang="en-US">
              <a:latin typeface="Calibri"/>
              <a:cs typeface="Calibri"/>
            </a:endParaRPr>
          </a:p>
        </p:txBody>
      </p:sp>
      <p:sp>
        <p:nvSpPr>
          <p:cNvPr id="66" name="Oval 40"/>
          <p:cNvSpPr>
            <a:spLocks noChangeAspect="1" noChangeArrowheads="1"/>
          </p:cNvSpPr>
          <p:nvPr/>
        </p:nvSpPr>
        <p:spPr bwMode="auto">
          <a:xfrm rot="2865005">
            <a:off x="3151981" y="4683919"/>
            <a:ext cx="176213" cy="174625"/>
          </a:xfrm>
          <a:prstGeom prst="ellipse">
            <a:avLst/>
          </a:prstGeom>
          <a:gradFill rotWithShape="1">
            <a:gsLst>
              <a:gs pos="0">
                <a:srgbClr val="CACACA">
                  <a:gamma/>
                  <a:shade val="57255"/>
                  <a:invGamma/>
                </a:srgbClr>
              </a:gs>
              <a:gs pos="100000">
                <a:srgbClr val="CACACA"/>
              </a:gs>
            </a:gsLst>
            <a:lin ang="5400000" scaled="1"/>
          </a:gradFill>
          <a:ln w="9525">
            <a:solidFill>
              <a:srgbClr val="BFC8FF"/>
            </a:solidFill>
            <a:round/>
            <a:headEnd/>
            <a:tailEnd/>
          </a:ln>
          <a:effectLst/>
        </p:spPr>
        <p:txBody>
          <a:bodyPr wrap="none" anchor="ctr"/>
          <a:lstStyle/>
          <a:p>
            <a:endParaRPr lang="en-US">
              <a:latin typeface="Calibri"/>
              <a:cs typeface="Calibri"/>
            </a:endParaRPr>
          </a:p>
        </p:txBody>
      </p:sp>
      <p:grpSp>
        <p:nvGrpSpPr>
          <p:cNvPr id="67" name="Group 61"/>
          <p:cNvGrpSpPr>
            <a:grpSpLocks/>
          </p:cNvGrpSpPr>
          <p:nvPr/>
        </p:nvGrpSpPr>
        <p:grpSpPr bwMode="auto">
          <a:xfrm>
            <a:off x="2806700" y="4508500"/>
            <a:ext cx="901700" cy="576263"/>
            <a:chOff x="1269" y="1121"/>
            <a:chExt cx="419" cy="223"/>
          </a:xfrm>
        </p:grpSpPr>
        <p:sp>
          <p:nvSpPr>
            <p:cNvPr id="68" name="AutoShape 58"/>
            <p:cNvSpPr>
              <a:spLocks noChangeArrowheads="1"/>
            </p:cNvSpPr>
            <p:nvPr/>
          </p:nvSpPr>
          <p:spPr bwMode="auto">
            <a:xfrm rot="-10800000" flipH="1" flipV="1">
              <a:off x="1269" y="1151"/>
              <a:ext cx="419" cy="188"/>
            </a:xfrm>
            <a:custGeom>
              <a:avLst/>
              <a:gdLst>
                <a:gd name="G0" fmla="+- 10597 0 0"/>
                <a:gd name="G1" fmla="+- 21600 0 10597"/>
                <a:gd name="G2" fmla="*/ 10597 1 2"/>
                <a:gd name="G3" fmla="+- 21600 0 G2"/>
                <a:gd name="G4" fmla="+/ 10597 21600 2"/>
                <a:gd name="G5" fmla="+/ G1 0 2"/>
                <a:gd name="G6" fmla="*/ 21600 21600 10597"/>
                <a:gd name="G7" fmla="*/ G6 1 2"/>
                <a:gd name="G8" fmla="+- 21600 0 G7"/>
                <a:gd name="G9" fmla="*/ 21600 1 2"/>
                <a:gd name="G10" fmla="+- 10597 0 G9"/>
                <a:gd name="G11" fmla="?: G10 G8 0"/>
                <a:gd name="G12" fmla="?: G10 G7 21600"/>
                <a:gd name="T0" fmla="*/ 16301 w 21600"/>
                <a:gd name="T1" fmla="*/ 10800 h 21600"/>
                <a:gd name="T2" fmla="*/ 10800 w 21600"/>
                <a:gd name="T3" fmla="*/ 21600 h 21600"/>
                <a:gd name="T4" fmla="*/ 5299 w 21600"/>
                <a:gd name="T5" fmla="*/ 10800 h 21600"/>
                <a:gd name="T6" fmla="*/ 10800 w 21600"/>
                <a:gd name="T7" fmla="*/ 0 h 21600"/>
                <a:gd name="T8" fmla="*/ 7099 w 21600"/>
                <a:gd name="T9" fmla="*/ 7099 h 21600"/>
                <a:gd name="T10" fmla="*/ 14501 w 21600"/>
                <a:gd name="T11" fmla="*/ 14501 h 21600"/>
              </a:gdLst>
              <a:ahLst/>
              <a:cxnLst>
                <a:cxn ang="0">
                  <a:pos x="T0" y="T1"/>
                </a:cxn>
                <a:cxn ang="0">
                  <a:pos x="T2" y="T3"/>
                </a:cxn>
                <a:cxn ang="0">
                  <a:pos x="T4" y="T5"/>
                </a:cxn>
                <a:cxn ang="0">
                  <a:pos x="T6" y="T7"/>
                </a:cxn>
              </a:cxnLst>
              <a:rect l="T8" t="T9" r="T10" b="T11"/>
              <a:pathLst>
                <a:path w="21600" h="21600">
                  <a:moveTo>
                    <a:pt x="0" y="0"/>
                  </a:moveTo>
                  <a:lnTo>
                    <a:pt x="10597" y="21600"/>
                  </a:lnTo>
                  <a:lnTo>
                    <a:pt x="11003" y="21600"/>
                  </a:lnTo>
                  <a:lnTo>
                    <a:pt x="21600" y="0"/>
                  </a:lnTo>
                  <a:close/>
                </a:path>
              </a:pathLst>
            </a:custGeom>
            <a:gradFill rotWithShape="0">
              <a:gsLst>
                <a:gs pos="0">
                  <a:srgbClr val="FF0000"/>
                </a:gs>
                <a:gs pos="100000">
                  <a:srgbClr val="FF0000">
                    <a:gamma/>
                    <a:shade val="36078"/>
                    <a:invGamma/>
                  </a:srgbClr>
                </a:gs>
              </a:gsLst>
              <a:lin ang="0" scaled="1"/>
            </a:gradFill>
            <a:ln w="12700">
              <a:noFill/>
              <a:miter lim="800000"/>
              <a:headEnd/>
              <a:tailEnd/>
            </a:ln>
            <a:effectLst/>
          </p:spPr>
          <p:txBody>
            <a:bodyPr wrap="none" anchor="ctr"/>
            <a:lstStyle/>
            <a:p>
              <a:endParaRPr lang="en-US">
                <a:latin typeface="Calibri"/>
                <a:cs typeface="Calibri"/>
              </a:endParaRPr>
            </a:p>
          </p:txBody>
        </p:sp>
        <p:sp>
          <p:nvSpPr>
            <p:cNvPr id="69" name="Oval 59"/>
            <p:cNvSpPr>
              <a:spLocks noChangeArrowheads="1"/>
            </p:cNvSpPr>
            <p:nvPr/>
          </p:nvSpPr>
          <p:spPr bwMode="auto">
            <a:xfrm>
              <a:off x="1271" y="1121"/>
              <a:ext cx="417" cy="50"/>
            </a:xfrm>
            <a:prstGeom prst="ellipse">
              <a:avLst/>
            </a:prstGeom>
            <a:gradFill rotWithShape="0">
              <a:gsLst>
                <a:gs pos="0">
                  <a:srgbClr val="FF0000"/>
                </a:gs>
                <a:gs pos="100000">
                  <a:srgbClr val="FF0000">
                    <a:gamma/>
                    <a:shade val="36078"/>
                    <a:invGamma/>
                  </a:srgbClr>
                </a:gs>
              </a:gsLst>
              <a:lin ang="0" scaled="1"/>
            </a:gradFill>
            <a:ln w="12700">
              <a:solidFill>
                <a:srgbClr val="FFFFFF"/>
              </a:solidFill>
              <a:round/>
              <a:headEnd/>
              <a:tailEnd/>
            </a:ln>
            <a:effectLst/>
          </p:spPr>
          <p:txBody>
            <a:bodyPr wrap="none" anchor="ctr"/>
            <a:lstStyle/>
            <a:p>
              <a:endParaRPr lang="en-US">
                <a:latin typeface="Calibri"/>
                <a:cs typeface="Calibri"/>
              </a:endParaRPr>
            </a:p>
          </p:txBody>
        </p:sp>
        <p:sp>
          <p:nvSpPr>
            <p:cNvPr id="70" name="Line 60"/>
            <p:cNvSpPr>
              <a:spLocks noChangeShapeType="1"/>
            </p:cNvSpPr>
            <p:nvPr/>
          </p:nvSpPr>
          <p:spPr bwMode="auto">
            <a:xfrm flipV="1">
              <a:off x="1481" y="1180"/>
              <a:ext cx="18" cy="164"/>
            </a:xfrm>
            <a:prstGeom prst="line">
              <a:avLst/>
            </a:prstGeom>
            <a:noFill/>
            <a:ln w="38100">
              <a:solidFill>
                <a:srgbClr val="DDDDDD"/>
              </a:solidFill>
              <a:round/>
              <a:headEnd/>
              <a:tailEnd type="triangle" w="med" len="med"/>
            </a:ln>
            <a:effectLst/>
          </p:spPr>
          <p:txBody>
            <a:bodyPr wrap="none" anchor="ctr"/>
            <a:lstStyle/>
            <a:p>
              <a:endParaRPr lang="en-US">
                <a:latin typeface="Calibri"/>
                <a:cs typeface="Calibri"/>
              </a:endParaRPr>
            </a:p>
          </p:txBody>
        </p:sp>
      </p:grpSp>
      <p:sp>
        <p:nvSpPr>
          <p:cNvPr id="71" name="Line 70"/>
          <p:cNvSpPr>
            <a:spLocks noChangeShapeType="1"/>
          </p:cNvSpPr>
          <p:nvPr/>
        </p:nvSpPr>
        <p:spPr bwMode="auto">
          <a:xfrm flipH="1">
            <a:off x="3059113" y="4641850"/>
            <a:ext cx="215900" cy="0"/>
          </a:xfrm>
          <a:prstGeom prst="line">
            <a:avLst/>
          </a:prstGeom>
          <a:noFill/>
          <a:ln w="28575">
            <a:solidFill>
              <a:srgbClr val="FFFFFF"/>
            </a:solidFill>
            <a:round/>
            <a:headEnd/>
            <a:tailEnd type="triangle" w="lg" len="lg"/>
          </a:ln>
          <a:effectLst/>
        </p:spPr>
        <p:txBody>
          <a:bodyPr wrap="none" anchor="ctr"/>
          <a:lstStyle/>
          <a:p>
            <a:endParaRPr lang="en-US">
              <a:latin typeface="Calibri"/>
              <a:cs typeface="Calibri"/>
            </a:endParaRPr>
          </a:p>
        </p:txBody>
      </p:sp>
      <p:grpSp>
        <p:nvGrpSpPr>
          <p:cNvPr id="72" name="Group 81"/>
          <p:cNvGrpSpPr>
            <a:grpSpLocks/>
          </p:cNvGrpSpPr>
          <p:nvPr/>
        </p:nvGrpSpPr>
        <p:grpSpPr bwMode="auto">
          <a:xfrm>
            <a:off x="6191250" y="3213100"/>
            <a:ext cx="901700" cy="576263"/>
            <a:chOff x="1269" y="1121"/>
            <a:chExt cx="419" cy="223"/>
          </a:xfrm>
        </p:grpSpPr>
        <p:sp>
          <p:nvSpPr>
            <p:cNvPr id="73" name="AutoShape 82"/>
            <p:cNvSpPr>
              <a:spLocks noChangeArrowheads="1"/>
            </p:cNvSpPr>
            <p:nvPr/>
          </p:nvSpPr>
          <p:spPr bwMode="auto">
            <a:xfrm rot="-10800000" flipH="1" flipV="1">
              <a:off x="1269" y="1151"/>
              <a:ext cx="419" cy="188"/>
            </a:xfrm>
            <a:custGeom>
              <a:avLst/>
              <a:gdLst>
                <a:gd name="G0" fmla="+- 10597 0 0"/>
                <a:gd name="G1" fmla="+- 21600 0 10597"/>
                <a:gd name="G2" fmla="*/ 10597 1 2"/>
                <a:gd name="G3" fmla="+- 21600 0 G2"/>
                <a:gd name="G4" fmla="+/ 10597 21600 2"/>
                <a:gd name="G5" fmla="+/ G1 0 2"/>
                <a:gd name="G6" fmla="*/ 21600 21600 10597"/>
                <a:gd name="G7" fmla="*/ G6 1 2"/>
                <a:gd name="G8" fmla="+- 21600 0 G7"/>
                <a:gd name="G9" fmla="*/ 21600 1 2"/>
                <a:gd name="G10" fmla="+- 10597 0 G9"/>
                <a:gd name="G11" fmla="?: G10 G8 0"/>
                <a:gd name="G12" fmla="?: G10 G7 21600"/>
                <a:gd name="T0" fmla="*/ 16301 w 21600"/>
                <a:gd name="T1" fmla="*/ 10800 h 21600"/>
                <a:gd name="T2" fmla="*/ 10800 w 21600"/>
                <a:gd name="T3" fmla="*/ 21600 h 21600"/>
                <a:gd name="T4" fmla="*/ 5299 w 21600"/>
                <a:gd name="T5" fmla="*/ 10800 h 21600"/>
                <a:gd name="T6" fmla="*/ 10800 w 21600"/>
                <a:gd name="T7" fmla="*/ 0 h 21600"/>
                <a:gd name="T8" fmla="*/ 7099 w 21600"/>
                <a:gd name="T9" fmla="*/ 7099 h 21600"/>
                <a:gd name="T10" fmla="*/ 14501 w 21600"/>
                <a:gd name="T11" fmla="*/ 14501 h 21600"/>
              </a:gdLst>
              <a:ahLst/>
              <a:cxnLst>
                <a:cxn ang="0">
                  <a:pos x="T0" y="T1"/>
                </a:cxn>
                <a:cxn ang="0">
                  <a:pos x="T2" y="T3"/>
                </a:cxn>
                <a:cxn ang="0">
                  <a:pos x="T4" y="T5"/>
                </a:cxn>
                <a:cxn ang="0">
                  <a:pos x="T6" y="T7"/>
                </a:cxn>
              </a:cxnLst>
              <a:rect l="T8" t="T9" r="T10" b="T11"/>
              <a:pathLst>
                <a:path w="21600" h="21600">
                  <a:moveTo>
                    <a:pt x="0" y="0"/>
                  </a:moveTo>
                  <a:lnTo>
                    <a:pt x="10597" y="21600"/>
                  </a:lnTo>
                  <a:lnTo>
                    <a:pt x="11003" y="21600"/>
                  </a:lnTo>
                  <a:lnTo>
                    <a:pt x="21600" y="0"/>
                  </a:lnTo>
                  <a:close/>
                </a:path>
              </a:pathLst>
            </a:custGeom>
            <a:gradFill rotWithShape="0">
              <a:gsLst>
                <a:gs pos="0">
                  <a:srgbClr val="FF0000"/>
                </a:gs>
                <a:gs pos="100000">
                  <a:srgbClr val="FF0000">
                    <a:gamma/>
                    <a:shade val="36078"/>
                    <a:invGamma/>
                  </a:srgbClr>
                </a:gs>
              </a:gsLst>
              <a:lin ang="0" scaled="1"/>
            </a:gradFill>
            <a:ln w="12700">
              <a:noFill/>
              <a:miter lim="800000"/>
              <a:headEnd/>
              <a:tailEnd/>
            </a:ln>
            <a:effectLst/>
          </p:spPr>
          <p:txBody>
            <a:bodyPr wrap="none" anchor="ctr"/>
            <a:lstStyle/>
            <a:p>
              <a:endParaRPr lang="en-US">
                <a:latin typeface="Calibri"/>
                <a:cs typeface="Calibri"/>
              </a:endParaRPr>
            </a:p>
          </p:txBody>
        </p:sp>
        <p:sp>
          <p:nvSpPr>
            <p:cNvPr id="74" name="Oval 83"/>
            <p:cNvSpPr>
              <a:spLocks noChangeArrowheads="1"/>
            </p:cNvSpPr>
            <p:nvPr/>
          </p:nvSpPr>
          <p:spPr bwMode="auto">
            <a:xfrm>
              <a:off x="1271" y="1121"/>
              <a:ext cx="417" cy="50"/>
            </a:xfrm>
            <a:prstGeom prst="ellipse">
              <a:avLst/>
            </a:prstGeom>
            <a:gradFill rotWithShape="0">
              <a:gsLst>
                <a:gs pos="0">
                  <a:srgbClr val="FF0000"/>
                </a:gs>
                <a:gs pos="100000">
                  <a:srgbClr val="FF0000">
                    <a:gamma/>
                    <a:shade val="36078"/>
                    <a:invGamma/>
                  </a:srgbClr>
                </a:gs>
              </a:gsLst>
              <a:lin ang="0" scaled="1"/>
            </a:gradFill>
            <a:ln w="12700">
              <a:solidFill>
                <a:srgbClr val="FFFFFF"/>
              </a:solidFill>
              <a:round/>
              <a:headEnd/>
              <a:tailEnd/>
            </a:ln>
            <a:effectLst/>
          </p:spPr>
          <p:txBody>
            <a:bodyPr wrap="none" anchor="ctr"/>
            <a:lstStyle/>
            <a:p>
              <a:endParaRPr lang="en-US">
                <a:latin typeface="Calibri"/>
                <a:cs typeface="Calibri"/>
              </a:endParaRPr>
            </a:p>
          </p:txBody>
        </p:sp>
        <p:sp>
          <p:nvSpPr>
            <p:cNvPr id="75" name="Line 84"/>
            <p:cNvSpPr>
              <a:spLocks noChangeShapeType="1"/>
            </p:cNvSpPr>
            <p:nvPr/>
          </p:nvSpPr>
          <p:spPr bwMode="auto">
            <a:xfrm flipV="1">
              <a:off x="1481" y="1180"/>
              <a:ext cx="18" cy="164"/>
            </a:xfrm>
            <a:prstGeom prst="line">
              <a:avLst/>
            </a:prstGeom>
            <a:noFill/>
            <a:ln w="38100">
              <a:solidFill>
                <a:srgbClr val="DDDDDD"/>
              </a:solidFill>
              <a:round/>
              <a:headEnd/>
              <a:tailEnd type="triangle" w="med" len="med"/>
            </a:ln>
            <a:effectLst/>
          </p:spPr>
          <p:txBody>
            <a:bodyPr wrap="none" anchor="ctr"/>
            <a:lstStyle/>
            <a:p>
              <a:endParaRPr lang="en-US">
                <a:latin typeface="Calibri"/>
                <a:cs typeface="Calibri"/>
              </a:endParaRPr>
            </a:p>
          </p:txBody>
        </p:sp>
      </p:grpSp>
      <p:sp>
        <p:nvSpPr>
          <p:cNvPr id="76" name="Line 85"/>
          <p:cNvSpPr>
            <a:spLocks noChangeShapeType="1"/>
          </p:cNvSpPr>
          <p:nvPr/>
        </p:nvSpPr>
        <p:spPr bwMode="auto">
          <a:xfrm flipH="1">
            <a:off x="6443663" y="3346450"/>
            <a:ext cx="215900" cy="0"/>
          </a:xfrm>
          <a:prstGeom prst="line">
            <a:avLst/>
          </a:prstGeom>
          <a:noFill/>
          <a:ln w="28575">
            <a:solidFill>
              <a:srgbClr val="FFFFFF"/>
            </a:solidFill>
            <a:round/>
            <a:headEnd/>
            <a:tailEnd type="triangle" w="lg" len="lg"/>
          </a:ln>
          <a:effectLst/>
        </p:spPr>
        <p:txBody>
          <a:bodyPr wrap="none" anchor="ctr"/>
          <a:lstStyle/>
          <a:p>
            <a:endParaRPr lang="en-US">
              <a:latin typeface="Calibri"/>
              <a:cs typeface="Calibri"/>
            </a:endParaRPr>
          </a:p>
        </p:txBody>
      </p:sp>
      <p:sp>
        <p:nvSpPr>
          <p:cNvPr id="5" name="Slide Number Placeholder 4">
            <a:extLst>
              <a:ext uri="{FF2B5EF4-FFF2-40B4-BE49-F238E27FC236}">
                <a16:creationId xmlns:a16="http://schemas.microsoft.com/office/drawing/2014/main" id="{63243721-2E8C-ED45-B945-80B84C1BAE6D}"/>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60</a:t>
            </a:fld>
            <a:endParaRPr lang="en-US"/>
          </a:p>
        </p:txBody>
      </p:sp>
    </p:spTree>
    <p:extLst>
      <p:ext uri="{BB962C8B-B14F-4D97-AF65-F5344CB8AC3E}">
        <p14:creationId xmlns:p14="http://schemas.microsoft.com/office/powerpoint/2010/main" val="29891067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remove" nodeType="withEffect">
                                  <p:stCondLst>
                                    <p:cond delay="0"/>
                                  </p:stCondLst>
                                  <p:childTnLst>
                                    <p:animClr clrSpc="rgb" dir="cw">
                                      <p:cBhvr override="childStyle">
                                        <p:cTn id="6" dur="50" fill="hold"/>
                                        <p:tgtEl>
                                          <p:spTgt spid="3"/>
                                        </p:tgtEl>
                                        <p:attrNameLst>
                                          <p:attrName>style.color</p:attrName>
                                        </p:attrNameLst>
                                      </p:cBhvr>
                                      <p:to>
                                        <a:schemeClr val="accent2"/>
                                      </p:to>
                                    </p:animClr>
                                    <p:animClr clrSpc="rgb" dir="cw">
                                      <p:cBhvr>
                                        <p:cTn id="7" dur="50" fill="hold"/>
                                        <p:tgtEl>
                                          <p:spTgt spid="3"/>
                                        </p:tgtEl>
                                        <p:attrNameLst>
                                          <p:attrName>fillcolor</p:attrName>
                                        </p:attrNameLst>
                                      </p:cBhvr>
                                      <p:to>
                                        <a:schemeClr val="accent2"/>
                                      </p:to>
                                    </p:animClr>
                                    <p:set>
                                      <p:cBhvr>
                                        <p:cTn id="8" dur="50" fill="hold"/>
                                        <p:tgtEl>
                                          <p:spTgt spid="3"/>
                                        </p:tgtEl>
                                        <p:attrNameLst>
                                          <p:attrName>fill.type</p:attrName>
                                        </p:attrNameLst>
                                      </p:cBhvr>
                                      <p:to>
                                        <p:strVal val="solid"/>
                                      </p:to>
                                    </p:set>
                                    <p:set>
                                      <p:cBhvr>
                                        <p:cTn id="9" dur="50" fill="hold"/>
                                        <p:tgtEl>
                                          <p:spTgt spid="3"/>
                                        </p:tgtEl>
                                        <p:attrNameLst>
                                          <p:attrName>fill.on</p:attrName>
                                        </p:attrNameLst>
                                      </p:cBhvr>
                                      <p:to>
                                        <p:strVal val="true"/>
                                      </p:to>
                                    </p:set>
                                    <p:animRot by="120000">
                                      <p:cBhvr>
                                        <p:cTn id="10" dur="50" fill="hold">
                                          <p:stCondLst>
                                            <p:cond delay="0"/>
                                          </p:stCondLst>
                                        </p:cTn>
                                        <p:tgtEl>
                                          <p:spTgt spid="3"/>
                                        </p:tgtEl>
                                        <p:attrNameLst>
                                          <p:attrName>r</p:attrName>
                                        </p:attrNameLst>
                                      </p:cBhvr>
                                    </p:animRot>
                                    <p:animRot by="-240000">
                                      <p:cBhvr>
                                        <p:cTn id="11" dur="100" fill="hold">
                                          <p:stCondLst>
                                            <p:cond delay="100"/>
                                          </p:stCondLst>
                                        </p:cTn>
                                        <p:tgtEl>
                                          <p:spTgt spid="3"/>
                                        </p:tgtEl>
                                        <p:attrNameLst>
                                          <p:attrName>r</p:attrName>
                                        </p:attrNameLst>
                                      </p:cBhvr>
                                    </p:animRot>
                                    <p:animRot by="240000">
                                      <p:cBhvr>
                                        <p:cTn id="12" dur="100" fill="hold">
                                          <p:stCondLst>
                                            <p:cond delay="200"/>
                                          </p:stCondLst>
                                        </p:cTn>
                                        <p:tgtEl>
                                          <p:spTgt spid="3"/>
                                        </p:tgtEl>
                                        <p:attrNameLst>
                                          <p:attrName>r</p:attrName>
                                        </p:attrNameLst>
                                      </p:cBhvr>
                                    </p:animRot>
                                    <p:animRot by="-240000">
                                      <p:cBhvr>
                                        <p:cTn id="13" dur="100" fill="hold">
                                          <p:stCondLst>
                                            <p:cond delay="300"/>
                                          </p:stCondLst>
                                        </p:cTn>
                                        <p:tgtEl>
                                          <p:spTgt spid="3"/>
                                        </p:tgtEl>
                                        <p:attrNameLst>
                                          <p:attrName>r</p:attrName>
                                        </p:attrNameLst>
                                      </p:cBhvr>
                                    </p:animRot>
                                    <p:animRot by="120000">
                                      <p:cBhvr>
                                        <p:cTn id="14" dur="100" fill="hold">
                                          <p:stCondLst>
                                            <p:cond delay="400"/>
                                          </p:stCondLst>
                                        </p:cTn>
                                        <p:tgtEl>
                                          <p:spTgt spid="3"/>
                                        </p:tgtEl>
                                        <p:attrNameLst>
                                          <p:attrName>r</p:attrName>
                                        </p:attrNameLst>
                                      </p:cBhvr>
                                    </p:animRot>
                                  </p:childTnLst>
                                </p:cTn>
                              </p:par>
                              <p:par>
                                <p:cTn id="15" presetID="32" presetClass="emph" presetSubtype="0" repeatCount="indefinite" fill="hold" nodeType="withEffect">
                                  <p:stCondLst>
                                    <p:cond delay="0"/>
                                  </p:stCondLst>
                                  <p:childTnLst>
                                    <p:animClr clrSpc="rgb" dir="cw">
                                      <p:cBhvr override="childStyle">
                                        <p:cTn id="16" dur="50" fill="hold"/>
                                        <p:tgtEl>
                                          <p:spTgt spid="2"/>
                                        </p:tgtEl>
                                        <p:attrNameLst>
                                          <p:attrName>style.color</p:attrName>
                                        </p:attrNameLst>
                                      </p:cBhvr>
                                      <p:to>
                                        <a:schemeClr val="accent2"/>
                                      </p:to>
                                    </p:animClr>
                                    <p:animClr clrSpc="rgb" dir="cw">
                                      <p:cBhvr>
                                        <p:cTn id="17" dur="50" fill="hold"/>
                                        <p:tgtEl>
                                          <p:spTgt spid="2"/>
                                        </p:tgtEl>
                                        <p:attrNameLst>
                                          <p:attrName>fillcolor</p:attrName>
                                        </p:attrNameLst>
                                      </p:cBhvr>
                                      <p:to>
                                        <a:schemeClr val="accent2"/>
                                      </p:to>
                                    </p:animClr>
                                    <p:set>
                                      <p:cBhvr>
                                        <p:cTn id="18" dur="50" fill="hold"/>
                                        <p:tgtEl>
                                          <p:spTgt spid="2"/>
                                        </p:tgtEl>
                                        <p:attrNameLst>
                                          <p:attrName>fill.type</p:attrName>
                                        </p:attrNameLst>
                                      </p:cBhvr>
                                      <p:to>
                                        <p:strVal val="solid"/>
                                      </p:to>
                                    </p:set>
                                    <p:set>
                                      <p:cBhvr>
                                        <p:cTn id="19" dur="50" fill="hold"/>
                                        <p:tgtEl>
                                          <p:spTgt spid="2"/>
                                        </p:tgtEl>
                                        <p:attrNameLst>
                                          <p:attrName>fill.on</p:attrName>
                                        </p:attrNameLst>
                                      </p:cBhvr>
                                      <p:to>
                                        <p:strVal val="true"/>
                                      </p:to>
                                    </p:set>
                                    <p:animRot by="120000">
                                      <p:cBhvr>
                                        <p:cTn id="20" dur="50" fill="hold">
                                          <p:stCondLst>
                                            <p:cond delay="0"/>
                                          </p:stCondLst>
                                        </p:cTn>
                                        <p:tgtEl>
                                          <p:spTgt spid="2"/>
                                        </p:tgtEl>
                                        <p:attrNameLst>
                                          <p:attrName>r</p:attrName>
                                        </p:attrNameLst>
                                      </p:cBhvr>
                                    </p:animRot>
                                    <p:animRot by="-240000">
                                      <p:cBhvr>
                                        <p:cTn id="21" dur="100" fill="hold">
                                          <p:stCondLst>
                                            <p:cond delay="100"/>
                                          </p:stCondLst>
                                        </p:cTn>
                                        <p:tgtEl>
                                          <p:spTgt spid="2"/>
                                        </p:tgtEl>
                                        <p:attrNameLst>
                                          <p:attrName>r</p:attrName>
                                        </p:attrNameLst>
                                      </p:cBhvr>
                                    </p:animRot>
                                    <p:animRot by="240000">
                                      <p:cBhvr>
                                        <p:cTn id="22" dur="100" fill="hold">
                                          <p:stCondLst>
                                            <p:cond delay="200"/>
                                          </p:stCondLst>
                                        </p:cTn>
                                        <p:tgtEl>
                                          <p:spTgt spid="2"/>
                                        </p:tgtEl>
                                        <p:attrNameLst>
                                          <p:attrName>r</p:attrName>
                                        </p:attrNameLst>
                                      </p:cBhvr>
                                    </p:animRot>
                                    <p:animRot by="-240000">
                                      <p:cBhvr>
                                        <p:cTn id="23" dur="100" fill="hold">
                                          <p:stCondLst>
                                            <p:cond delay="300"/>
                                          </p:stCondLst>
                                        </p:cTn>
                                        <p:tgtEl>
                                          <p:spTgt spid="2"/>
                                        </p:tgtEl>
                                        <p:attrNameLst>
                                          <p:attrName>r</p:attrName>
                                        </p:attrNameLst>
                                      </p:cBhvr>
                                    </p:animRot>
                                    <p:animRot by="120000">
                                      <p:cBhvr>
                                        <p:cTn id="24" dur="100" fill="hold">
                                          <p:stCondLst>
                                            <p:cond delay="400"/>
                                          </p:stCondLst>
                                        </p:cTn>
                                        <p:tgtEl>
                                          <p:spTgt spid="2"/>
                                        </p:tgtEl>
                                        <p:attrNameLst>
                                          <p:attrName>r</p:attrName>
                                        </p:attrNameLst>
                                      </p:cBhvr>
                                    </p:animRo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wipe(down)">
                                      <p:cBhvr>
                                        <p:cTn id="29" dur="1000"/>
                                        <p:tgtEl>
                                          <p:spTgt spid="51"/>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62"/>
                                        </p:tgtEl>
                                        <p:attrNameLst>
                                          <p:attrName>style.visibility</p:attrName>
                                        </p:attrNameLst>
                                      </p:cBhvr>
                                      <p:to>
                                        <p:strVal val="visible"/>
                                      </p:to>
                                    </p:set>
                                    <p:animEffect transition="in" filter="fade">
                                      <p:cBhvr>
                                        <p:cTn id="33" dur="500"/>
                                        <p:tgtEl>
                                          <p:spTgt spid="62"/>
                                        </p:tgtEl>
                                      </p:cBhvr>
                                    </p:animEffec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67"/>
                                        </p:tgtEl>
                                        <p:attrNameLst>
                                          <p:attrName>style.visibility</p:attrName>
                                        </p:attrNameLst>
                                      </p:cBhvr>
                                      <p:to>
                                        <p:strVal val="visible"/>
                                      </p:to>
                                    </p:set>
                                    <p:animEffect transition="in" filter="fade">
                                      <p:cBhvr>
                                        <p:cTn id="37" dur="500"/>
                                        <p:tgtEl>
                                          <p:spTgt spid="67"/>
                                        </p:tgtEl>
                                      </p:cBhvr>
                                    </p:animEffect>
                                  </p:childTnLst>
                                </p:cTn>
                              </p:par>
                              <p:par>
                                <p:cTn id="38" presetID="10" presetClass="entr" presetSubtype="0" fill="hold" nodeType="withEffect">
                                  <p:stCondLst>
                                    <p:cond delay="0"/>
                                  </p:stCondLst>
                                  <p:childTnLst>
                                    <p:set>
                                      <p:cBhvr>
                                        <p:cTn id="39" dur="1" fill="hold">
                                          <p:stCondLst>
                                            <p:cond delay="0"/>
                                          </p:stCondLst>
                                        </p:cTn>
                                        <p:tgtEl>
                                          <p:spTgt spid="72"/>
                                        </p:tgtEl>
                                        <p:attrNameLst>
                                          <p:attrName>style.visibility</p:attrName>
                                        </p:attrNameLst>
                                      </p:cBhvr>
                                      <p:to>
                                        <p:strVal val="visible"/>
                                      </p:to>
                                    </p:set>
                                    <p:animEffect transition="in" filter="fade">
                                      <p:cBhvr>
                                        <p:cTn id="40" dur="500"/>
                                        <p:tgtEl>
                                          <p:spTgt spid="7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76"/>
                                        </p:tgtEl>
                                        <p:attrNameLst>
                                          <p:attrName>style.visibility</p:attrName>
                                        </p:attrNameLst>
                                      </p:cBhvr>
                                      <p:to>
                                        <p:strVal val="visible"/>
                                      </p:to>
                                    </p:set>
                                    <p:animEffect transition="in" filter="fade">
                                      <p:cBhvr>
                                        <p:cTn id="45" dur="500"/>
                                        <p:tgtEl>
                                          <p:spTgt spid="7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1"/>
                                        </p:tgtEl>
                                        <p:attrNameLst>
                                          <p:attrName>style.visibility</p:attrName>
                                        </p:attrNameLst>
                                      </p:cBhvr>
                                      <p:to>
                                        <p:strVal val="visible"/>
                                      </p:to>
                                    </p:set>
                                    <p:animEffect transition="in" filter="fade">
                                      <p:cBhvr>
                                        <p:cTn id="48" dur="500"/>
                                        <p:tgtEl>
                                          <p:spTgt spid="71"/>
                                        </p:tgtEl>
                                      </p:cBhvr>
                                    </p:animEffect>
                                  </p:childTnLst>
                                </p:cTn>
                              </p:par>
                            </p:childTnLst>
                          </p:cTn>
                        </p:par>
                        <p:par>
                          <p:cTn id="49" fill="hold">
                            <p:stCondLst>
                              <p:cond delay="500"/>
                            </p:stCondLst>
                            <p:childTnLst>
                              <p:par>
                                <p:cTn id="50" presetID="10" presetClass="exit" presetSubtype="0" fill="hold" nodeType="afterEffect">
                                  <p:stCondLst>
                                    <p:cond delay="0"/>
                                  </p:stCondLst>
                                  <p:childTnLst>
                                    <p:animEffect transition="out" filter="fade">
                                      <p:cBhvr>
                                        <p:cTn id="51" dur="500"/>
                                        <p:tgtEl>
                                          <p:spTgt spid="3"/>
                                        </p:tgtEl>
                                      </p:cBhvr>
                                    </p:animEffect>
                                    <p:set>
                                      <p:cBhvr>
                                        <p:cTn id="52" dur="1" fill="hold">
                                          <p:stCondLst>
                                            <p:cond delay="499"/>
                                          </p:stCondLst>
                                        </p:cTn>
                                        <p:tgtEl>
                                          <p:spTgt spid="3"/>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2"/>
                                        </p:tgtEl>
                                      </p:cBhvr>
                                    </p:animEffect>
                                    <p:set>
                                      <p:cBhvr>
                                        <p:cTn id="55"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71" grpId="0" animBg="1"/>
      <p:bldP spid="7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57"/>
          <p:cNvGrpSpPr>
            <a:grpSpLocks/>
          </p:cNvGrpSpPr>
          <p:nvPr/>
        </p:nvGrpSpPr>
        <p:grpSpPr bwMode="auto">
          <a:xfrm>
            <a:off x="1526726" y="1357298"/>
            <a:ext cx="5646668" cy="4064000"/>
            <a:chOff x="502" y="935"/>
            <a:chExt cx="3189" cy="2656"/>
          </a:xfrm>
        </p:grpSpPr>
        <p:grpSp>
          <p:nvGrpSpPr>
            <p:cNvPr id="5" name="Group 47"/>
            <p:cNvGrpSpPr>
              <a:grpSpLocks/>
            </p:cNvGrpSpPr>
            <p:nvPr/>
          </p:nvGrpSpPr>
          <p:grpSpPr bwMode="auto">
            <a:xfrm>
              <a:off x="741" y="935"/>
              <a:ext cx="2950" cy="2656"/>
              <a:chOff x="1383" y="733"/>
              <a:chExt cx="2950" cy="1779"/>
            </a:xfrm>
          </p:grpSpPr>
          <p:sp>
            <p:nvSpPr>
              <p:cNvPr id="54" name="Line 48"/>
              <p:cNvSpPr>
                <a:spLocks noChangeShapeType="1"/>
              </p:cNvSpPr>
              <p:nvPr/>
            </p:nvSpPr>
            <p:spPr bwMode="auto">
              <a:xfrm flipH="1" flipV="1">
                <a:off x="1383" y="733"/>
                <a:ext cx="0" cy="1779"/>
              </a:xfrm>
              <a:prstGeom prst="line">
                <a:avLst/>
              </a:prstGeom>
              <a:noFill/>
              <a:ln w="38100" cap="rnd">
                <a:solidFill>
                  <a:schemeClr val="tx1">
                    <a:lumMod val="75000"/>
                    <a:lumOff val="25000"/>
                  </a:schemeClr>
                </a:solidFill>
                <a:prstDash val="sysDot"/>
                <a:round/>
                <a:headEnd/>
                <a:tailEnd type="arrow" w="lg" len="lg"/>
              </a:ln>
              <a:effectLst/>
            </p:spPr>
            <p:txBody>
              <a:bodyPr/>
              <a:lstStyle/>
              <a:p>
                <a:endParaRPr lang="en-US">
                  <a:solidFill>
                    <a:srgbClr val="FF0000"/>
                  </a:solidFill>
                  <a:latin typeface="Calibri"/>
                  <a:cs typeface="Calibri"/>
                </a:endParaRPr>
              </a:p>
            </p:txBody>
          </p:sp>
          <p:sp>
            <p:nvSpPr>
              <p:cNvPr id="55" name="Line 49"/>
              <p:cNvSpPr>
                <a:spLocks noChangeShapeType="1"/>
              </p:cNvSpPr>
              <p:nvPr/>
            </p:nvSpPr>
            <p:spPr bwMode="auto">
              <a:xfrm flipH="1" flipV="1">
                <a:off x="1797" y="733"/>
                <a:ext cx="0" cy="1779"/>
              </a:xfrm>
              <a:prstGeom prst="line">
                <a:avLst/>
              </a:prstGeom>
              <a:noFill/>
              <a:ln w="38100" cap="rnd">
                <a:solidFill>
                  <a:schemeClr val="tx1">
                    <a:lumMod val="75000"/>
                    <a:lumOff val="25000"/>
                  </a:schemeClr>
                </a:solidFill>
                <a:prstDash val="sysDot"/>
                <a:round/>
                <a:headEnd/>
                <a:tailEnd type="arrow" w="lg" len="lg"/>
              </a:ln>
              <a:effectLst/>
            </p:spPr>
            <p:txBody>
              <a:bodyPr/>
              <a:lstStyle/>
              <a:p>
                <a:endParaRPr lang="en-US">
                  <a:solidFill>
                    <a:srgbClr val="FF0000"/>
                  </a:solidFill>
                  <a:latin typeface="Calibri"/>
                  <a:cs typeface="Calibri"/>
                </a:endParaRPr>
              </a:p>
            </p:txBody>
          </p:sp>
          <p:sp>
            <p:nvSpPr>
              <p:cNvPr id="56" name="Line 50"/>
              <p:cNvSpPr>
                <a:spLocks noChangeShapeType="1"/>
              </p:cNvSpPr>
              <p:nvPr/>
            </p:nvSpPr>
            <p:spPr bwMode="auto">
              <a:xfrm flipH="1" flipV="1">
                <a:off x="2230" y="733"/>
                <a:ext cx="0" cy="1779"/>
              </a:xfrm>
              <a:prstGeom prst="line">
                <a:avLst/>
              </a:prstGeom>
              <a:noFill/>
              <a:ln w="38100" cap="rnd">
                <a:solidFill>
                  <a:schemeClr val="tx1">
                    <a:lumMod val="75000"/>
                    <a:lumOff val="25000"/>
                  </a:schemeClr>
                </a:solidFill>
                <a:prstDash val="sysDot"/>
                <a:round/>
                <a:headEnd/>
                <a:tailEnd type="arrow" w="lg" len="lg"/>
              </a:ln>
              <a:effectLst/>
            </p:spPr>
            <p:txBody>
              <a:bodyPr/>
              <a:lstStyle/>
              <a:p>
                <a:endParaRPr lang="en-US">
                  <a:solidFill>
                    <a:srgbClr val="FF0000"/>
                  </a:solidFill>
                  <a:latin typeface="Calibri"/>
                  <a:cs typeface="Calibri"/>
                </a:endParaRPr>
              </a:p>
            </p:txBody>
          </p:sp>
          <p:sp>
            <p:nvSpPr>
              <p:cNvPr id="57" name="Line 51"/>
              <p:cNvSpPr>
                <a:spLocks noChangeShapeType="1"/>
              </p:cNvSpPr>
              <p:nvPr/>
            </p:nvSpPr>
            <p:spPr bwMode="auto">
              <a:xfrm flipH="1" flipV="1">
                <a:off x="2668" y="733"/>
                <a:ext cx="0" cy="1779"/>
              </a:xfrm>
              <a:prstGeom prst="line">
                <a:avLst/>
              </a:prstGeom>
              <a:noFill/>
              <a:ln w="38100" cap="rnd">
                <a:solidFill>
                  <a:schemeClr val="tx1">
                    <a:lumMod val="75000"/>
                    <a:lumOff val="25000"/>
                  </a:schemeClr>
                </a:solidFill>
                <a:prstDash val="sysDot"/>
                <a:round/>
                <a:headEnd/>
                <a:tailEnd type="arrow" w="lg" len="lg"/>
              </a:ln>
              <a:effectLst/>
            </p:spPr>
            <p:txBody>
              <a:bodyPr/>
              <a:lstStyle/>
              <a:p>
                <a:endParaRPr lang="en-US">
                  <a:solidFill>
                    <a:srgbClr val="FF0000"/>
                  </a:solidFill>
                  <a:latin typeface="Calibri"/>
                  <a:cs typeface="Calibri"/>
                </a:endParaRPr>
              </a:p>
            </p:txBody>
          </p:sp>
          <p:sp>
            <p:nvSpPr>
              <p:cNvPr id="58" name="Line 52"/>
              <p:cNvSpPr>
                <a:spLocks noChangeShapeType="1"/>
              </p:cNvSpPr>
              <p:nvPr/>
            </p:nvSpPr>
            <p:spPr bwMode="auto">
              <a:xfrm flipH="1" flipV="1">
                <a:off x="3102" y="733"/>
                <a:ext cx="0" cy="1779"/>
              </a:xfrm>
              <a:prstGeom prst="line">
                <a:avLst/>
              </a:prstGeom>
              <a:noFill/>
              <a:ln w="38100" cap="rnd">
                <a:solidFill>
                  <a:schemeClr val="tx1">
                    <a:lumMod val="75000"/>
                    <a:lumOff val="25000"/>
                  </a:schemeClr>
                </a:solidFill>
                <a:prstDash val="sysDot"/>
                <a:round/>
                <a:headEnd/>
                <a:tailEnd type="arrow" w="lg" len="lg"/>
              </a:ln>
              <a:effectLst/>
            </p:spPr>
            <p:txBody>
              <a:bodyPr/>
              <a:lstStyle/>
              <a:p>
                <a:endParaRPr lang="en-US">
                  <a:solidFill>
                    <a:srgbClr val="FF0000"/>
                  </a:solidFill>
                  <a:latin typeface="Calibri"/>
                  <a:cs typeface="Calibri"/>
                </a:endParaRPr>
              </a:p>
            </p:txBody>
          </p:sp>
          <p:sp>
            <p:nvSpPr>
              <p:cNvPr id="59" name="Line 53"/>
              <p:cNvSpPr>
                <a:spLocks noChangeShapeType="1"/>
              </p:cNvSpPr>
              <p:nvPr/>
            </p:nvSpPr>
            <p:spPr bwMode="auto">
              <a:xfrm flipH="1" flipV="1">
                <a:off x="3537" y="733"/>
                <a:ext cx="0" cy="1779"/>
              </a:xfrm>
              <a:prstGeom prst="line">
                <a:avLst/>
              </a:prstGeom>
              <a:noFill/>
              <a:ln w="38100" cap="rnd">
                <a:solidFill>
                  <a:schemeClr val="tx1">
                    <a:lumMod val="75000"/>
                    <a:lumOff val="25000"/>
                  </a:schemeClr>
                </a:solidFill>
                <a:prstDash val="sysDot"/>
                <a:round/>
                <a:headEnd/>
                <a:tailEnd type="arrow" w="lg" len="lg"/>
              </a:ln>
              <a:effectLst/>
            </p:spPr>
            <p:txBody>
              <a:bodyPr/>
              <a:lstStyle/>
              <a:p>
                <a:endParaRPr lang="en-US">
                  <a:solidFill>
                    <a:srgbClr val="FF0000"/>
                  </a:solidFill>
                  <a:latin typeface="Calibri"/>
                  <a:cs typeface="Calibri"/>
                </a:endParaRPr>
              </a:p>
            </p:txBody>
          </p:sp>
          <p:sp>
            <p:nvSpPr>
              <p:cNvPr id="60" name="Line 54"/>
              <p:cNvSpPr>
                <a:spLocks noChangeShapeType="1"/>
              </p:cNvSpPr>
              <p:nvPr/>
            </p:nvSpPr>
            <p:spPr bwMode="auto">
              <a:xfrm flipH="1" flipV="1">
                <a:off x="3970" y="733"/>
                <a:ext cx="0" cy="1779"/>
              </a:xfrm>
              <a:prstGeom prst="line">
                <a:avLst/>
              </a:prstGeom>
              <a:noFill/>
              <a:ln w="38100" cap="rnd">
                <a:solidFill>
                  <a:schemeClr val="tx1">
                    <a:lumMod val="75000"/>
                    <a:lumOff val="25000"/>
                  </a:schemeClr>
                </a:solidFill>
                <a:prstDash val="sysDot"/>
                <a:round/>
                <a:headEnd/>
                <a:tailEnd type="arrow" w="lg" len="lg"/>
              </a:ln>
              <a:effectLst/>
            </p:spPr>
            <p:txBody>
              <a:bodyPr/>
              <a:lstStyle/>
              <a:p>
                <a:endParaRPr lang="en-US">
                  <a:solidFill>
                    <a:srgbClr val="FF0000"/>
                  </a:solidFill>
                  <a:latin typeface="Calibri"/>
                  <a:cs typeface="Calibri"/>
                </a:endParaRPr>
              </a:p>
            </p:txBody>
          </p:sp>
          <p:sp>
            <p:nvSpPr>
              <p:cNvPr id="61" name="Line 55"/>
              <p:cNvSpPr>
                <a:spLocks noChangeShapeType="1"/>
              </p:cNvSpPr>
              <p:nvPr/>
            </p:nvSpPr>
            <p:spPr bwMode="auto">
              <a:xfrm flipH="1" flipV="1">
                <a:off x="4333" y="733"/>
                <a:ext cx="0" cy="1779"/>
              </a:xfrm>
              <a:prstGeom prst="line">
                <a:avLst/>
              </a:prstGeom>
              <a:noFill/>
              <a:ln w="38100" cap="rnd">
                <a:solidFill>
                  <a:schemeClr val="tx1">
                    <a:lumMod val="75000"/>
                    <a:lumOff val="25000"/>
                  </a:schemeClr>
                </a:solidFill>
                <a:prstDash val="sysDot"/>
                <a:round/>
                <a:headEnd/>
                <a:tailEnd type="arrow" w="lg" len="lg"/>
              </a:ln>
              <a:effectLst/>
            </p:spPr>
            <p:txBody>
              <a:bodyPr/>
              <a:lstStyle/>
              <a:p>
                <a:endParaRPr lang="en-US">
                  <a:solidFill>
                    <a:srgbClr val="FF0000"/>
                  </a:solidFill>
                  <a:latin typeface="Calibri"/>
                  <a:cs typeface="Calibri"/>
                </a:endParaRPr>
              </a:p>
            </p:txBody>
          </p:sp>
        </p:grpSp>
        <p:sp>
          <p:nvSpPr>
            <p:cNvPr id="53" name="Text Box 56"/>
            <p:cNvSpPr txBox="1">
              <a:spLocks noChangeArrowheads="1"/>
            </p:cNvSpPr>
            <p:nvPr/>
          </p:nvSpPr>
          <p:spPr bwMode="auto">
            <a:xfrm rot="16200000">
              <a:off x="-308" y="2292"/>
              <a:ext cx="1845" cy="226"/>
            </a:xfrm>
            <a:prstGeom prst="rect">
              <a:avLst/>
            </a:prstGeom>
            <a:noFill/>
            <a:ln w="38100">
              <a:noFill/>
              <a:miter lim="800000"/>
              <a:headEnd/>
              <a:tailEnd/>
            </a:ln>
            <a:effectLst/>
          </p:spPr>
          <p:txBody>
            <a:bodyPr wrap="square">
              <a:spAutoFit/>
            </a:bodyPr>
            <a:lstStyle/>
            <a:p>
              <a:pPr algn="ctr" eaLnBrk="1" hangingPunct="1"/>
              <a:r>
                <a:rPr lang="en-US" baseline="0" dirty="0">
                  <a:effectLst/>
                  <a:latin typeface="Calibri"/>
                  <a:cs typeface="Calibri"/>
                </a:rPr>
                <a:t>Magnetic field B</a:t>
              </a:r>
              <a:r>
                <a:rPr lang="en-US" baseline="-25000" dirty="0">
                  <a:effectLst/>
                  <a:latin typeface="Calibri"/>
                  <a:cs typeface="Calibri"/>
                </a:rPr>
                <a:t>0</a:t>
              </a:r>
            </a:p>
          </p:txBody>
        </p:sp>
      </p:grpSp>
      <p:sp>
        <p:nvSpPr>
          <p:cNvPr id="47" name="Title 46"/>
          <p:cNvSpPr>
            <a:spLocks noGrp="1"/>
          </p:cNvSpPr>
          <p:nvPr>
            <p:ph type="title"/>
          </p:nvPr>
        </p:nvSpPr>
        <p:spPr/>
        <p:txBody>
          <a:bodyPr/>
          <a:lstStyle/>
          <a:p>
            <a:r>
              <a:rPr lang="de-CH" dirty="0">
                <a:latin typeface="Calibri"/>
                <a:cs typeface="Calibri"/>
              </a:rPr>
              <a:t>Signal source in external magnetic field</a:t>
            </a:r>
            <a:endParaRPr lang="en-US" dirty="0">
              <a:latin typeface="Calibri"/>
              <a:cs typeface="Calibri"/>
            </a:endParaRPr>
          </a:p>
        </p:txBody>
      </p:sp>
      <p:grpSp>
        <p:nvGrpSpPr>
          <p:cNvPr id="67" name="Group 91"/>
          <p:cNvGrpSpPr>
            <a:grpSpLocks/>
          </p:cNvGrpSpPr>
          <p:nvPr/>
        </p:nvGrpSpPr>
        <p:grpSpPr bwMode="auto">
          <a:xfrm>
            <a:off x="2660650" y="2362200"/>
            <a:ext cx="784225" cy="501650"/>
            <a:chOff x="1269" y="1121"/>
            <a:chExt cx="419" cy="223"/>
          </a:xfrm>
        </p:grpSpPr>
        <p:sp>
          <p:nvSpPr>
            <p:cNvPr id="72" name="AutoShape 92"/>
            <p:cNvSpPr>
              <a:spLocks noChangeArrowheads="1"/>
            </p:cNvSpPr>
            <p:nvPr/>
          </p:nvSpPr>
          <p:spPr bwMode="auto">
            <a:xfrm rot="-10800000" flipH="1" flipV="1">
              <a:off x="1269" y="1151"/>
              <a:ext cx="419" cy="188"/>
            </a:xfrm>
            <a:custGeom>
              <a:avLst/>
              <a:gdLst>
                <a:gd name="G0" fmla="+- 10597 0 0"/>
                <a:gd name="G1" fmla="+- 21600 0 10597"/>
                <a:gd name="G2" fmla="*/ 10597 1 2"/>
                <a:gd name="G3" fmla="+- 21600 0 G2"/>
                <a:gd name="G4" fmla="+/ 10597 21600 2"/>
                <a:gd name="G5" fmla="+/ G1 0 2"/>
                <a:gd name="G6" fmla="*/ 21600 21600 10597"/>
                <a:gd name="G7" fmla="*/ G6 1 2"/>
                <a:gd name="G8" fmla="+- 21600 0 G7"/>
                <a:gd name="G9" fmla="*/ 21600 1 2"/>
                <a:gd name="G10" fmla="+- 10597 0 G9"/>
                <a:gd name="G11" fmla="?: G10 G8 0"/>
                <a:gd name="G12" fmla="?: G10 G7 21600"/>
                <a:gd name="T0" fmla="*/ 16301 w 21600"/>
                <a:gd name="T1" fmla="*/ 10800 h 21600"/>
                <a:gd name="T2" fmla="*/ 10800 w 21600"/>
                <a:gd name="T3" fmla="*/ 21600 h 21600"/>
                <a:gd name="T4" fmla="*/ 5299 w 21600"/>
                <a:gd name="T5" fmla="*/ 10800 h 21600"/>
                <a:gd name="T6" fmla="*/ 10800 w 21600"/>
                <a:gd name="T7" fmla="*/ 0 h 21600"/>
                <a:gd name="T8" fmla="*/ 7099 w 21600"/>
                <a:gd name="T9" fmla="*/ 7099 h 21600"/>
                <a:gd name="T10" fmla="*/ 14501 w 21600"/>
                <a:gd name="T11" fmla="*/ 14501 h 21600"/>
              </a:gdLst>
              <a:ahLst/>
              <a:cxnLst>
                <a:cxn ang="0">
                  <a:pos x="T0" y="T1"/>
                </a:cxn>
                <a:cxn ang="0">
                  <a:pos x="T2" y="T3"/>
                </a:cxn>
                <a:cxn ang="0">
                  <a:pos x="T4" y="T5"/>
                </a:cxn>
                <a:cxn ang="0">
                  <a:pos x="T6" y="T7"/>
                </a:cxn>
              </a:cxnLst>
              <a:rect l="T8" t="T9" r="T10" b="T11"/>
              <a:pathLst>
                <a:path w="21600" h="21600">
                  <a:moveTo>
                    <a:pt x="0" y="0"/>
                  </a:moveTo>
                  <a:lnTo>
                    <a:pt x="10597" y="21600"/>
                  </a:lnTo>
                  <a:lnTo>
                    <a:pt x="11003" y="21600"/>
                  </a:lnTo>
                  <a:lnTo>
                    <a:pt x="21600" y="0"/>
                  </a:lnTo>
                  <a:close/>
                </a:path>
              </a:pathLst>
            </a:custGeom>
            <a:gradFill rotWithShape="0">
              <a:gsLst>
                <a:gs pos="0">
                  <a:srgbClr val="FF0000"/>
                </a:gs>
                <a:gs pos="100000">
                  <a:srgbClr val="FF0000">
                    <a:gamma/>
                    <a:shade val="36078"/>
                    <a:invGamma/>
                  </a:srgbClr>
                </a:gs>
              </a:gsLst>
              <a:lin ang="0" scaled="1"/>
            </a:gradFill>
            <a:ln w="12700">
              <a:noFill/>
              <a:miter lim="800000"/>
              <a:headEnd/>
              <a:tailEnd/>
            </a:ln>
            <a:effectLst/>
          </p:spPr>
          <p:txBody>
            <a:bodyPr wrap="none" anchor="ctr"/>
            <a:lstStyle/>
            <a:p>
              <a:endParaRPr lang="en-US">
                <a:latin typeface="Calibri"/>
                <a:cs typeface="Calibri"/>
              </a:endParaRPr>
            </a:p>
          </p:txBody>
        </p:sp>
        <p:sp>
          <p:nvSpPr>
            <p:cNvPr id="77" name="Oval 93"/>
            <p:cNvSpPr>
              <a:spLocks noChangeArrowheads="1"/>
            </p:cNvSpPr>
            <p:nvPr/>
          </p:nvSpPr>
          <p:spPr bwMode="auto">
            <a:xfrm>
              <a:off x="1271" y="1121"/>
              <a:ext cx="417" cy="50"/>
            </a:xfrm>
            <a:prstGeom prst="ellipse">
              <a:avLst/>
            </a:prstGeom>
            <a:gradFill rotWithShape="0">
              <a:gsLst>
                <a:gs pos="0">
                  <a:srgbClr val="FF0000"/>
                </a:gs>
                <a:gs pos="100000">
                  <a:srgbClr val="FF0000">
                    <a:gamma/>
                    <a:shade val="36078"/>
                    <a:invGamma/>
                  </a:srgbClr>
                </a:gs>
              </a:gsLst>
              <a:lin ang="0" scaled="1"/>
            </a:gradFill>
            <a:ln w="12700">
              <a:solidFill>
                <a:srgbClr val="FFFFFF"/>
              </a:solidFill>
              <a:round/>
              <a:headEnd/>
              <a:tailEnd/>
            </a:ln>
            <a:effectLst/>
          </p:spPr>
          <p:txBody>
            <a:bodyPr wrap="none" anchor="ctr"/>
            <a:lstStyle/>
            <a:p>
              <a:endParaRPr lang="en-US">
                <a:latin typeface="Calibri"/>
                <a:cs typeface="Calibri"/>
              </a:endParaRPr>
            </a:p>
          </p:txBody>
        </p:sp>
        <p:sp>
          <p:nvSpPr>
            <p:cNvPr id="78" name="Line 94"/>
            <p:cNvSpPr>
              <a:spLocks noChangeShapeType="1"/>
            </p:cNvSpPr>
            <p:nvPr/>
          </p:nvSpPr>
          <p:spPr bwMode="auto">
            <a:xfrm flipV="1">
              <a:off x="1481" y="1180"/>
              <a:ext cx="18" cy="164"/>
            </a:xfrm>
            <a:prstGeom prst="line">
              <a:avLst/>
            </a:prstGeom>
            <a:noFill/>
            <a:ln w="38100">
              <a:solidFill>
                <a:srgbClr val="DDDDDD"/>
              </a:solidFill>
              <a:round/>
              <a:headEnd/>
              <a:tailEnd type="triangle" w="med" len="med"/>
            </a:ln>
            <a:effectLst/>
          </p:spPr>
          <p:txBody>
            <a:bodyPr wrap="none" anchor="ctr"/>
            <a:lstStyle/>
            <a:p>
              <a:endParaRPr lang="en-US">
                <a:latin typeface="Calibri"/>
                <a:cs typeface="Calibri"/>
              </a:endParaRPr>
            </a:p>
          </p:txBody>
        </p:sp>
      </p:grpSp>
      <p:sp>
        <p:nvSpPr>
          <p:cNvPr id="79" name="AutoShape 101"/>
          <p:cNvSpPr>
            <a:spLocks noChangeArrowheads="1"/>
          </p:cNvSpPr>
          <p:nvPr/>
        </p:nvSpPr>
        <p:spPr bwMode="auto">
          <a:xfrm flipV="1">
            <a:off x="2951163" y="3254375"/>
            <a:ext cx="803275" cy="358775"/>
          </a:xfrm>
          <a:custGeom>
            <a:avLst/>
            <a:gdLst>
              <a:gd name="G0" fmla="+- 10597 0 0"/>
              <a:gd name="G1" fmla="+- 21600 0 10597"/>
              <a:gd name="G2" fmla="*/ 10597 1 2"/>
              <a:gd name="G3" fmla="+- 21600 0 G2"/>
              <a:gd name="G4" fmla="+/ 10597 21600 2"/>
              <a:gd name="G5" fmla="+/ G1 0 2"/>
              <a:gd name="G6" fmla="*/ 21600 21600 10597"/>
              <a:gd name="G7" fmla="*/ G6 1 2"/>
              <a:gd name="G8" fmla="+- 21600 0 G7"/>
              <a:gd name="G9" fmla="*/ 21600 1 2"/>
              <a:gd name="G10" fmla="+- 10597 0 G9"/>
              <a:gd name="G11" fmla="?: G10 G8 0"/>
              <a:gd name="G12" fmla="?: G10 G7 21600"/>
              <a:gd name="T0" fmla="*/ 16301 w 21600"/>
              <a:gd name="T1" fmla="*/ 10800 h 21600"/>
              <a:gd name="T2" fmla="*/ 10800 w 21600"/>
              <a:gd name="T3" fmla="*/ 21600 h 21600"/>
              <a:gd name="T4" fmla="*/ 5299 w 21600"/>
              <a:gd name="T5" fmla="*/ 10800 h 21600"/>
              <a:gd name="T6" fmla="*/ 10800 w 21600"/>
              <a:gd name="T7" fmla="*/ 0 h 21600"/>
              <a:gd name="T8" fmla="*/ 7099 w 21600"/>
              <a:gd name="T9" fmla="*/ 7099 h 21600"/>
              <a:gd name="T10" fmla="*/ 14501 w 21600"/>
              <a:gd name="T11" fmla="*/ 14501 h 21600"/>
            </a:gdLst>
            <a:ahLst/>
            <a:cxnLst>
              <a:cxn ang="0">
                <a:pos x="T0" y="T1"/>
              </a:cxn>
              <a:cxn ang="0">
                <a:pos x="T2" y="T3"/>
              </a:cxn>
              <a:cxn ang="0">
                <a:pos x="T4" y="T5"/>
              </a:cxn>
              <a:cxn ang="0">
                <a:pos x="T6" y="T7"/>
              </a:cxn>
            </a:cxnLst>
            <a:rect l="T8" t="T9" r="T10" b="T11"/>
            <a:pathLst>
              <a:path w="21600" h="21600">
                <a:moveTo>
                  <a:pt x="0" y="0"/>
                </a:moveTo>
                <a:lnTo>
                  <a:pt x="10597" y="21600"/>
                </a:lnTo>
                <a:lnTo>
                  <a:pt x="11003" y="21600"/>
                </a:lnTo>
                <a:lnTo>
                  <a:pt x="21600" y="0"/>
                </a:lnTo>
                <a:close/>
              </a:path>
            </a:pathLst>
          </a:custGeom>
          <a:gradFill rotWithShape="0">
            <a:gsLst>
              <a:gs pos="0">
                <a:srgbClr val="C0C0C0"/>
              </a:gs>
              <a:gs pos="100000">
                <a:srgbClr val="C0C0C0">
                  <a:gamma/>
                  <a:shade val="46275"/>
                  <a:invGamma/>
                </a:srgbClr>
              </a:gs>
            </a:gsLst>
            <a:lin ang="0" scaled="1"/>
          </a:gradFill>
          <a:ln w="12700">
            <a:noFill/>
            <a:miter lim="800000"/>
            <a:headEnd/>
            <a:tailEnd/>
          </a:ln>
          <a:effectLst/>
        </p:spPr>
        <p:txBody>
          <a:bodyPr wrap="none" anchor="ctr"/>
          <a:lstStyle/>
          <a:p>
            <a:endParaRPr lang="en-US">
              <a:latin typeface="Calibri"/>
              <a:cs typeface="Calibri"/>
            </a:endParaRPr>
          </a:p>
        </p:txBody>
      </p:sp>
      <p:sp>
        <p:nvSpPr>
          <p:cNvPr id="80" name="Oval 102"/>
          <p:cNvSpPr>
            <a:spLocks noChangeArrowheads="1"/>
          </p:cNvSpPr>
          <p:nvPr/>
        </p:nvSpPr>
        <p:spPr bwMode="auto">
          <a:xfrm>
            <a:off x="2943225" y="3565525"/>
            <a:ext cx="815975" cy="114300"/>
          </a:xfrm>
          <a:prstGeom prst="ellipse">
            <a:avLst/>
          </a:prstGeom>
          <a:gradFill rotWithShape="0">
            <a:gsLst>
              <a:gs pos="0">
                <a:srgbClr val="C0C0C0"/>
              </a:gs>
              <a:gs pos="100000">
                <a:srgbClr val="C0C0C0">
                  <a:gamma/>
                  <a:shade val="46275"/>
                  <a:invGamma/>
                </a:srgbClr>
              </a:gs>
            </a:gsLst>
            <a:lin ang="0" scaled="1"/>
          </a:gradFill>
          <a:ln w="12700">
            <a:noFill/>
            <a:round/>
            <a:headEnd/>
            <a:tailEnd/>
          </a:ln>
          <a:effectLst/>
        </p:spPr>
        <p:txBody>
          <a:bodyPr wrap="none" anchor="ctr"/>
          <a:lstStyle/>
          <a:p>
            <a:endParaRPr lang="en-US">
              <a:latin typeface="Calibri"/>
              <a:cs typeface="Calibri"/>
            </a:endParaRPr>
          </a:p>
        </p:txBody>
      </p:sp>
      <p:sp>
        <p:nvSpPr>
          <p:cNvPr id="81" name="Line 103"/>
          <p:cNvSpPr>
            <a:spLocks noChangeShapeType="1"/>
          </p:cNvSpPr>
          <p:nvPr/>
        </p:nvSpPr>
        <p:spPr bwMode="auto">
          <a:xfrm flipH="1">
            <a:off x="2987675" y="3259138"/>
            <a:ext cx="368300" cy="385762"/>
          </a:xfrm>
          <a:prstGeom prst="line">
            <a:avLst/>
          </a:prstGeom>
          <a:noFill/>
          <a:ln w="38100">
            <a:solidFill>
              <a:srgbClr val="DDDDDD"/>
            </a:solidFill>
            <a:round/>
            <a:headEnd/>
            <a:tailEnd type="triangle" w="med" len="med"/>
          </a:ln>
          <a:effectLst/>
        </p:spPr>
        <p:txBody>
          <a:bodyPr wrap="none" anchor="ctr"/>
          <a:lstStyle/>
          <a:p>
            <a:endParaRPr lang="en-US">
              <a:latin typeface="Calibri"/>
              <a:cs typeface="Calibri"/>
            </a:endParaRPr>
          </a:p>
        </p:txBody>
      </p:sp>
      <p:sp>
        <p:nvSpPr>
          <p:cNvPr id="82" name="AutoShape 105"/>
          <p:cNvSpPr>
            <a:spLocks noChangeArrowheads="1"/>
          </p:cNvSpPr>
          <p:nvPr/>
        </p:nvSpPr>
        <p:spPr bwMode="auto">
          <a:xfrm rot="-10800000" flipH="1" flipV="1">
            <a:off x="3725863" y="2870200"/>
            <a:ext cx="785812" cy="422275"/>
          </a:xfrm>
          <a:custGeom>
            <a:avLst/>
            <a:gdLst>
              <a:gd name="G0" fmla="+- 10597 0 0"/>
              <a:gd name="G1" fmla="+- 21600 0 10597"/>
              <a:gd name="G2" fmla="*/ 10597 1 2"/>
              <a:gd name="G3" fmla="+- 21600 0 G2"/>
              <a:gd name="G4" fmla="+/ 10597 21600 2"/>
              <a:gd name="G5" fmla="+/ G1 0 2"/>
              <a:gd name="G6" fmla="*/ 21600 21600 10597"/>
              <a:gd name="G7" fmla="*/ G6 1 2"/>
              <a:gd name="G8" fmla="+- 21600 0 G7"/>
              <a:gd name="G9" fmla="*/ 21600 1 2"/>
              <a:gd name="G10" fmla="+- 10597 0 G9"/>
              <a:gd name="G11" fmla="?: G10 G8 0"/>
              <a:gd name="G12" fmla="?: G10 G7 21600"/>
              <a:gd name="T0" fmla="*/ 16301 w 21600"/>
              <a:gd name="T1" fmla="*/ 10800 h 21600"/>
              <a:gd name="T2" fmla="*/ 10800 w 21600"/>
              <a:gd name="T3" fmla="*/ 21600 h 21600"/>
              <a:gd name="T4" fmla="*/ 5299 w 21600"/>
              <a:gd name="T5" fmla="*/ 10800 h 21600"/>
              <a:gd name="T6" fmla="*/ 10800 w 21600"/>
              <a:gd name="T7" fmla="*/ 0 h 21600"/>
              <a:gd name="T8" fmla="*/ 7099 w 21600"/>
              <a:gd name="T9" fmla="*/ 7099 h 21600"/>
              <a:gd name="T10" fmla="*/ 14501 w 21600"/>
              <a:gd name="T11" fmla="*/ 14501 h 21600"/>
            </a:gdLst>
            <a:ahLst/>
            <a:cxnLst>
              <a:cxn ang="0">
                <a:pos x="T0" y="T1"/>
              </a:cxn>
              <a:cxn ang="0">
                <a:pos x="T2" y="T3"/>
              </a:cxn>
              <a:cxn ang="0">
                <a:pos x="T4" y="T5"/>
              </a:cxn>
              <a:cxn ang="0">
                <a:pos x="T6" y="T7"/>
              </a:cxn>
            </a:cxnLst>
            <a:rect l="T8" t="T9" r="T10" b="T11"/>
            <a:pathLst>
              <a:path w="21600" h="21600">
                <a:moveTo>
                  <a:pt x="0" y="0"/>
                </a:moveTo>
                <a:lnTo>
                  <a:pt x="10597" y="21600"/>
                </a:lnTo>
                <a:lnTo>
                  <a:pt x="11003" y="21600"/>
                </a:lnTo>
                <a:lnTo>
                  <a:pt x="21600" y="0"/>
                </a:lnTo>
                <a:close/>
              </a:path>
            </a:pathLst>
          </a:custGeom>
          <a:gradFill rotWithShape="0">
            <a:gsLst>
              <a:gs pos="0">
                <a:srgbClr val="FF0000"/>
              </a:gs>
              <a:gs pos="100000">
                <a:srgbClr val="FF0000">
                  <a:gamma/>
                  <a:shade val="36078"/>
                  <a:invGamma/>
                </a:srgbClr>
              </a:gs>
            </a:gsLst>
            <a:lin ang="0" scaled="1"/>
          </a:gradFill>
          <a:ln w="12700">
            <a:noFill/>
            <a:miter lim="800000"/>
            <a:headEnd/>
            <a:tailEnd/>
          </a:ln>
          <a:effectLst/>
        </p:spPr>
        <p:txBody>
          <a:bodyPr wrap="none" anchor="ctr"/>
          <a:lstStyle/>
          <a:p>
            <a:endParaRPr lang="en-US">
              <a:latin typeface="Calibri"/>
              <a:cs typeface="Calibri"/>
            </a:endParaRPr>
          </a:p>
        </p:txBody>
      </p:sp>
      <p:sp>
        <p:nvSpPr>
          <p:cNvPr id="83" name="Oval 106"/>
          <p:cNvSpPr>
            <a:spLocks noChangeArrowheads="1"/>
          </p:cNvSpPr>
          <p:nvPr/>
        </p:nvSpPr>
        <p:spPr bwMode="auto">
          <a:xfrm>
            <a:off x="3729038" y="2801938"/>
            <a:ext cx="782637" cy="112712"/>
          </a:xfrm>
          <a:prstGeom prst="ellipse">
            <a:avLst/>
          </a:prstGeom>
          <a:gradFill rotWithShape="0">
            <a:gsLst>
              <a:gs pos="0">
                <a:srgbClr val="FF0000"/>
              </a:gs>
              <a:gs pos="100000">
                <a:srgbClr val="FF0000">
                  <a:gamma/>
                  <a:shade val="36078"/>
                  <a:invGamma/>
                </a:srgbClr>
              </a:gs>
            </a:gsLst>
            <a:lin ang="0" scaled="1"/>
          </a:gradFill>
          <a:ln w="12700">
            <a:solidFill>
              <a:srgbClr val="FFFFFF"/>
            </a:solidFill>
            <a:round/>
            <a:headEnd/>
            <a:tailEnd/>
          </a:ln>
          <a:effectLst/>
        </p:spPr>
        <p:txBody>
          <a:bodyPr wrap="none" anchor="ctr"/>
          <a:lstStyle/>
          <a:p>
            <a:endParaRPr lang="en-US">
              <a:latin typeface="Calibri"/>
              <a:cs typeface="Calibri"/>
            </a:endParaRPr>
          </a:p>
        </p:txBody>
      </p:sp>
      <p:sp>
        <p:nvSpPr>
          <p:cNvPr id="84" name="Line 107"/>
          <p:cNvSpPr>
            <a:spLocks noChangeShapeType="1"/>
          </p:cNvSpPr>
          <p:nvPr/>
        </p:nvSpPr>
        <p:spPr bwMode="auto">
          <a:xfrm flipH="1" flipV="1">
            <a:off x="3924300" y="2924175"/>
            <a:ext cx="198438" cy="379413"/>
          </a:xfrm>
          <a:prstGeom prst="line">
            <a:avLst/>
          </a:prstGeom>
          <a:noFill/>
          <a:ln w="38100">
            <a:solidFill>
              <a:srgbClr val="DDDDDD"/>
            </a:solidFill>
            <a:round/>
            <a:headEnd/>
            <a:tailEnd type="triangle" w="med" len="med"/>
          </a:ln>
          <a:effectLst/>
        </p:spPr>
        <p:txBody>
          <a:bodyPr wrap="none" anchor="ctr"/>
          <a:lstStyle/>
          <a:p>
            <a:endParaRPr lang="en-US">
              <a:latin typeface="Calibri"/>
              <a:cs typeface="Calibri"/>
            </a:endParaRPr>
          </a:p>
        </p:txBody>
      </p:sp>
      <p:sp>
        <p:nvSpPr>
          <p:cNvPr id="85" name="AutoShape 117"/>
          <p:cNvSpPr>
            <a:spLocks noChangeArrowheads="1"/>
          </p:cNvSpPr>
          <p:nvPr/>
        </p:nvSpPr>
        <p:spPr bwMode="auto">
          <a:xfrm flipV="1">
            <a:off x="4075113" y="3860800"/>
            <a:ext cx="801687" cy="357188"/>
          </a:xfrm>
          <a:custGeom>
            <a:avLst/>
            <a:gdLst>
              <a:gd name="G0" fmla="+- 10597 0 0"/>
              <a:gd name="G1" fmla="+- 21600 0 10597"/>
              <a:gd name="G2" fmla="*/ 10597 1 2"/>
              <a:gd name="G3" fmla="+- 21600 0 G2"/>
              <a:gd name="G4" fmla="+/ 10597 21600 2"/>
              <a:gd name="G5" fmla="+/ G1 0 2"/>
              <a:gd name="G6" fmla="*/ 21600 21600 10597"/>
              <a:gd name="G7" fmla="*/ G6 1 2"/>
              <a:gd name="G8" fmla="+- 21600 0 G7"/>
              <a:gd name="G9" fmla="*/ 21600 1 2"/>
              <a:gd name="G10" fmla="+- 10597 0 G9"/>
              <a:gd name="G11" fmla="?: G10 G8 0"/>
              <a:gd name="G12" fmla="?: G10 G7 21600"/>
              <a:gd name="T0" fmla="*/ 16301 w 21600"/>
              <a:gd name="T1" fmla="*/ 10800 h 21600"/>
              <a:gd name="T2" fmla="*/ 10800 w 21600"/>
              <a:gd name="T3" fmla="*/ 21600 h 21600"/>
              <a:gd name="T4" fmla="*/ 5299 w 21600"/>
              <a:gd name="T5" fmla="*/ 10800 h 21600"/>
              <a:gd name="T6" fmla="*/ 10800 w 21600"/>
              <a:gd name="T7" fmla="*/ 0 h 21600"/>
              <a:gd name="T8" fmla="*/ 7099 w 21600"/>
              <a:gd name="T9" fmla="*/ 7099 h 21600"/>
              <a:gd name="T10" fmla="*/ 14501 w 21600"/>
              <a:gd name="T11" fmla="*/ 14501 h 21600"/>
            </a:gdLst>
            <a:ahLst/>
            <a:cxnLst>
              <a:cxn ang="0">
                <a:pos x="T0" y="T1"/>
              </a:cxn>
              <a:cxn ang="0">
                <a:pos x="T2" y="T3"/>
              </a:cxn>
              <a:cxn ang="0">
                <a:pos x="T4" y="T5"/>
              </a:cxn>
              <a:cxn ang="0">
                <a:pos x="T6" y="T7"/>
              </a:cxn>
            </a:cxnLst>
            <a:rect l="T8" t="T9" r="T10" b="T11"/>
            <a:pathLst>
              <a:path w="21600" h="21600">
                <a:moveTo>
                  <a:pt x="0" y="0"/>
                </a:moveTo>
                <a:lnTo>
                  <a:pt x="10597" y="21600"/>
                </a:lnTo>
                <a:lnTo>
                  <a:pt x="11003" y="21600"/>
                </a:lnTo>
                <a:lnTo>
                  <a:pt x="21600" y="0"/>
                </a:lnTo>
                <a:close/>
              </a:path>
            </a:pathLst>
          </a:custGeom>
          <a:gradFill rotWithShape="0">
            <a:gsLst>
              <a:gs pos="0">
                <a:srgbClr val="C0C0C0"/>
              </a:gs>
              <a:gs pos="100000">
                <a:srgbClr val="C0C0C0">
                  <a:gamma/>
                  <a:shade val="46275"/>
                  <a:invGamma/>
                </a:srgbClr>
              </a:gs>
            </a:gsLst>
            <a:lin ang="0" scaled="1"/>
          </a:gradFill>
          <a:ln w="12700">
            <a:noFill/>
            <a:miter lim="800000"/>
            <a:headEnd/>
            <a:tailEnd/>
          </a:ln>
          <a:effectLst/>
        </p:spPr>
        <p:txBody>
          <a:bodyPr wrap="none" anchor="ctr"/>
          <a:lstStyle/>
          <a:p>
            <a:endParaRPr lang="en-US">
              <a:latin typeface="Calibri"/>
              <a:cs typeface="Calibri"/>
            </a:endParaRPr>
          </a:p>
        </p:txBody>
      </p:sp>
      <p:sp>
        <p:nvSpPr>
          <p:cNvPr id="86" name="Oval 118"/>
          <p:cNvSpPr>
            <a:spLocks noChangeArrowheads="1"/>
          </p:cNvSpPr>
          <p:nvPr/>
        </p:nvSpPr>
        <p:spPr bwMode="auto">
          <a:xfrm>
            <a:off x="4067175" y="4171950"/>
            <a:ext cx="814388" cy="112713"/>
          </a:xfrm>
          <a:prstGeom prst="ellipse">
            <a:avLst/>
          </a:prstGeom>
          <a:gradFill rotWithShape="0">
            <a:gsLst>
              <a:gs pos="0">
                <a:srgbClr val="C0C0C0"/>
              </a:gs>
              <a:gs pos="100000">
                <a:srgbClr val="C0C0C0">
                  <a:gamma/>
                  <a:shade val="46275"/>
                  <a:invGamma/>
                </a:srgbClr>
              </a:gs>
            </a:gsLst>
            <a:lin ang="0" scaled="1"/>
          </a:gradFill>
          <a:ln w="12700">
            <a:noFill/>
            <a:round/>
            <a:headEnd/>
            <a:tailEnd/>
          </a:ln>
          <a:effectLst/>
        </p:spPr>
        <p:txBody>
          <a:bodyPr wrap="none" anchor="ctr"/>
          <a:lstStyle/>
          <a:p>
            <a:endParaRPr lang="en-US">
              <a:latin typeface="Calibri"/>
              <a:cs typeface="Calibri"/>
            </a:endParaRPr>
          </a:p>
        </p:txBody>
      </p:sp>
      <p:sp>
        <p:nvSpPr>
          <p:cNvPr id="87" name="Line 119"/>
          <p:cNvSpPr>
            <a:spLocks noChangeShapeType="1"/>
          </p:cNvSpPr>
          <p:nvPr/>
        </p:nvSpPr>
        <p:spPr bwMode="auto">
          <a:xfrm flipH="1">
            <a:off x="4356100" y="3865563"/>
            <a:ext cx="122238" cy="427037"/>
          </a:xfrm>
          <a:prstGeom prst="line">
            <a:avLst/>
          </a:prstGeom>
          <a:noFill/>
          <a:ln w="38100">
            <a:solidFill>
              <a:srgbClr val="DDDDDD"/>
            </a:solidFill>
            <a:round/>
            <a:headEnd/>
            <a:tailEnd type="triangle" w="med" len="med"/>
          </a:ln>
          <a:effectLst/>
        </p:spPr>
        <p:txBody>
          <a:bodyPr wrap="none" anchor="ctr"/>
          <a:lstStyle/>
          <a:p>
            <a:endParaRPr lang="en-US">
              <a:latin typeface="Calibri"/>
              <a:cs typeface="Calibri"/>
            </a:endParaRPr>
          </a:p>
        </p:txBody>
      </p:sp>
      <p:sp>
        <p:nvSpPr>
          <p:cNvPr id="88" name="AutoShape 121"/>
          <p:cNvSpPr>
            <a:spLocks noChangeArrowheads="1"/>
          </p:cNvSpPr>
          <p:nvPr/>
        </p:nvSpPr>
        <p:spPr bwMode="auto">
          <a:xfrm flipV="1">
            <a:off x="5208588" y="2189163"/>
            <a:ext cx="803275" cy="357187"/>
          </a:xfrm>
          <a:custGeom>
            <a:avLst/>
            <a:gdLst>
              <a:gd name="G0" fmla="+- 10597 0 0"/>
              <a:gd name="G1" fmla="+- 21600 0 10597"/>
              <a:gd name="G2" fmla="*/ 10597 1 2"/>
              <a:gd name="G3" fmla="+- 21600 0 G2"/>
              <a:gd name="G4" fmla="+/ 10597 21600 2"/>
              <a:gd name="G5" fmla="+/ G1 0 2"/>
              <a:gd name="G6" fmla="*/ 21600 21600 10597"/>
              <a:gd name="G7" fmla="*/ G6 1 2"/>
              <a:gd name="G8" fmla="+- 21600 0 G7"/>
              <a:gd name="G9" fmla="*/ 21600 1 2"/>
              <a:gd name="G10" fmla="+- 10597 0 G9"/>
              <a:gd name="G11" fmla="?: G10 G8 0"/>
              <a:gd name="G12" fmla="?: G10 G7 21600"/>
              <a:gd name="T0" fmla="*/ 16301 w 21600"/>
              <a:gd name="T1" fmla="*/ 10800 h 21600"/>
              <a:gd name="T2" fmla="*/ 10800 w 21600"/>
              <a:gd name="T3" fmla="*/ 21600 h 21600"/>
              <a:gd name="T4" fmla="*/ 5299 w 21600"/>
              <a:gd name="T5" fmla="*/ 10800 h 21600"/>
              <a:gd name="T6" fmla="*/ 10800 w 21600"/>
              <a:gd name="T7" fmla="*/ 0 h 21600"/>
              <a:gd name="T8" fmla="*/ 7099 w 21600"/>
              <a:gd name="T9" fmla="*/ 7099 h 21600"/>
              <a:gd name="T10" fmla="*/ 14501 w 21600"/>
              <a:gd name="T11" fmla="*/ 14501 h 21600"/>
            </a:gdLst>
            <a:ahLst/>
            <a:cxnLst>
              <a:cxn ang="0">
                <a:pos x="T0" y="T1"/>
              </a:cxn>
              <a:cxn ang="0">
                <a:pos x="T2" y="T3"/>
              </a:cxn>
              <a:cxn ang="0">
                <a:pos x="T4" y="T5"/>
              </a:cxn>
              <a:cxn ang="0">
                <a:pos x="T6" y="T7"/>
              </a:cxn>
            </a:cxnLst>
            <a:rect l="T8" t="T9" r="T10" b="T11"/>
            <a:pathLst>
              <a:path w="21600" h="21600">
                <a:moveTo>
                  <a:pt x="0" y="0"/>
                </a:moveTo>
                <a:lnTo>
                  <a:pt x="10597" y="21600"/>
                </a:lnTo>
                <a:lnTo>
                  <a:pt x="11003" y="21600"/>
                </a:lnTo>
                <a:lnTo>
                  <a:pt x="21600" y="0"/>
                </a:lnTo>
                <a:close/>
              </a:path>
            </a:pathLst>
          </a:custGeom>
          <a:gradFill rotWithShape="0">
            <a:gsLst>
              <a:gs pos="0">
                <a:srgbClr val="C0C0C0"/>
              </a:gs>
              <a:gs pos="100000">
                <a:srgbClr val="C0C0C0">
                  <a:gamma/>
                  <a:shade val="46275"/>
                  <a:invGamma/>
                </a:srgbClr>
              </a:gs>
            </a:gsLst>
            <a:lin ang="0" scaled="1"/>
          </a:gradFill>
          <a:ln w="12700">
            <a:noFill/>
            <a:miter lim="800000"/>
            <a:headEnd/>
            <a:tailEnd/>
          </a:ln>
          <a:effectLst/>
        </p:spPr>
        <p:txBody>
          <a:bodyPr wrap="none" anchor="ctr"/>
          <a:lstStyle/>
          <a:p>
            <a:endParaRPr lang="en-US">
              <a:latin typeface="Calibri"/>
              <a:cs typeface="Calibri"/>
            </a:endParaRPr>
          </a:p>
        </p:txBody>
      </p:sp>
      <p:sp>
        <p:nvSpPr>
          <p:cNvPr id="89" name="Oval 122"/>
          <p:cNvSpPr>
            <a:spLocks noChangeArrowheads="1"/>
          </p:cNvSpPr>
          <p:nvPr/>
        </p:nvSpPr>
        <p:spPr bwMode="auto">
          <a:xfrm>
            <a:off x="5200650" y="2500313"/>
            <a:ext cx="815975" cy="112712"/>
          </a:xfrm>
          <a:prstGeom prst="ellipse">
            <a:avLst/>
          </a:prstGeom>
          <a:gradFill rotWithShape="0">
            <a:gsLst>
              <a:gs pos="0">
                <a:srgbClr val="C0C0C0"/>
              </a:gs>
              <a:gs pos="100000">
                <a:srgbClr val="C0C0C0">
                  <a:gamma/>
                  <a:shade val="46275"/>
                  <a:invGamma/>
                </a:srgbClr>
              </a:gs>
            </a:gsLst>
            <a:lin ang="0" scaled="1"/>
          </a:gradFill>
          <a:ln w="12700">
            <a:noFill/>
            <a:round/>
            <a:headEnd/>
            <a:tailEnd/>
          </a:ln>
          <a:effectLst/>
        </p:spPr>
        <p:txBody>
          <a:bodyPr wrap="none" anchor="ctr"/>
          <a:lstStyle/>
          <a:p>
            <a:endParaRPr lang="en-US">
              <a:latin typeface="Calibri"/>
              <a:cs typeface="Calibri"/>
            </a:endParaRPr>
          </a:p>
        </p:txBody>
      </p:sp>
      <p:sp>
        <p:nvSpPr>
          <p:cNvPr id="90" name="Line 123"/>
          <p:cNvSpPr>
            <a:spLocks noChangeShapeType="1"/>
          </p:cNvSpPr>
          <p:nvPr/>
        </p:nvSpPr>
        <p:spPr bwMode="auto">
          <a:xfrm>
            <a:off x="5613400" y="2193925"/>
            <a:ext cx="398463" cy="371475"/>
          </a:xfrm>
          <a:prstGeom prst="line">
            <a:avLst/>
          </a:prstGeom>
          <a:noFill/>
          <a:ln w="38100">
            <a:solidFill>
              <a:srgbClr val="DDDDDD"/>
            </a:solidFill>
            <a:round/>
            <a:headEnd/>
            <a:tailEnd type="triangle" w="med" len="med"/>
          </a:ln>
          <a:effectLst/>
        </p:spPr>
        <p:txBody>
          <a:bodyPr wrap="none" anchor="ctr"/>
          <a:lstStyle/>
          <a:p>
            <a:endParaRPr lang="en-US">
              <a:latin typeface="Calibri"/>
              <a:cs typeface="Calibri"/>
            </a:endParaRPr>
          </a:p>
        </p:txBody>
      </p:sp>
      <p:grpSp>
        <p:nvGrpSpPr>
          <p:cNvPr id="91" name="Group 124"/>
          <p:cNvGrpSpPr>
            <a:grpSpLocks/>
          </p:cNvGrpSpPr>
          <p:nvPr/>
        </p:nvGrpSpPr>
        <p:grpSpPr bwMode="auto">
          <a:xfrm>
            <a:off x="5326063" y="3128963"/>
            <a:ext cx="815975" cy="423862"/>
            <a:chOff x="1655" y="2216"/>
            <a:chExt cx="590" cy="307"/>
          </a:xfrm>
        </p:grpSpPr>
        <p:sp>
          <p:nvSpPr>
            <p:cNvPr id="92" name="AutoShape 125"/>
            <p:cNvSpPr>
              <a:spLocks noChangeArrowheads="1"/>
            </p:cNvSpPr>
            <p:nvPr/>
          </p:nvSpPr>
          <p:spPr bwMode="auto">
            <a:xfrm flipV="1">
              <a:off x="1661" y="2216"/>
              <a:ext cx="580" cy="259"/>
            </a:xfrm>
            <a:custGeom>
              <a:avLst/>
              <a:gdLst>
                <a:gd name="G0" fmla="+- 10597 0 0"/>
                <a:gd name="G1" fmla="+- 21600 0 10597"/>
                <a:gd name="G2" fmla="*/ 10597 1 2"/>
                <a:gd name="G3" fmla="+- 21600 0 G2"/>
                <a:gd name="G4" fmla="+/ 10597 21600 2"/>
                <a:gd name="G5" fmla="+/ G1 0 2"/>
                <a:gd name="G6" fmla="*/ 21600 21600 10597"/>
                <a:gd name="G7" fmla="*/ G6 1 2"/>
                <a:gd name="G8" fmla="+- 21600 0 G7"/>
                <a:gd name="G9" fmla="*/ 21600 1 2"/>
                <a:gd name="G10" fmla="+- 10597 0 G9"/>
                <a:gd name="G11" fmla="?: G10 G8 0"/>
                <a:gd name="G12" fmla="?: G10 G7 21600"/>
                <a:gd name="T0" fmla="*/ 16301 w 21600"/>
                <a:gd name="T1" fmla="*/ 10800 h 21600"/>
                <a:gd name="T2" fmla="*/ 10800 w 21600"/>
                <a:gd name="T3" fmla="*/ 21600 h 21600"/>
                <a:gd name="T4" fmla="*/ 5299 w 21600"/>
                <a:gd name="T5" fmla="*/ 10800 h 21600"/>
                <a:gd name="T6" fmla="*/ 10800 w 21600"/>
                <a:gd name="T7" fmla="*/ 0 h 21600"/>
                <a:gd name="T8" fmla="*/ 7099 w 21600"/>
                <a:gd name="T9" fmla="*/ 7099 h 21600"/>
                <a:gd name="T10" fmla="*/ 14501 w 21600"/>
                <a:gd name="T11" fmla="*/ 14501 h 21600"/>
              </a:gdLst>
              <a:ahLst/>
              <a:cxnLst>
                <a:cxn ang="0">
                  <a:pos x="T0" y="T1"/>
                </a:cxn>
                <a:cxn ang="0">
                  <a:pos x="T2" y="T3"/>
                </a:cxn>
                <a:cxn ang="0">
                  <a:pos x="T4" y="T5"/>
                </a:cxn>
                <a:cxn ang="0">
                  <a:pos x="T6" y="T7"/>
                </a:cxn>
              </a:cxnLst>
              <a:rect l="T8" t="T9" r="T10" b="T11"/>
              <a:pathLst>
                <a:path w="21600" h="21600">
                  <a:moveTo>
                    <a:pt x="0" y="0"/>
                  </a:moveTo>
                  <a:lnTo>
                    <a:pt x="10597" y="21600"/>
                  </a:lnTo>
                  <a:lnTo>
                    <a:pt x="11003" y="21600"/>
                  </a:lnTo>
                  <a:lnTo>
                    <a:pt x="21600" y="0"/>
                  </a:lnTo>
                  <a:close/>
                </a:path>
              </a:pathLst>
            </a:custGeom>
            <a:gradFill rotWithShape="0">
              <a:gsLst>
                <a:gs pos="0">
                  <a:srgbClr val="C0C0C0"/>
                </a:gs>
                <a:gs pos="100000">
                  <a:srgbClr val="C0C0C0">
                    <a:gamma/>
                    <a:shade val="46275"/>
                    <a:invGamma/>
                  </a:srgbClr>
                </a:gs>
              </a:gsLst>
              <a:lin ang="0" scaled="1"/>
            </a:gradFill>
            <a:ln w="12700">
              <a:noFill/>
              <a:miter lim="800000"/>
              <a:headEnd/>
              <a:tailEnd/>
            </a:ln>
            <a:effectLst/>
          </p:spPr>
          <p:txBody>
            <a:bodyPr wrap="none" anchor="ctr"/>
            <a:lstStyle/>
            <a:p>
              <a:endParaRPr lang="en-US">
                <a:latin typeface="Calibri"/>
                <a:cs typeface="Calibri"/>
              </a:endParaRPr>
            </a:p>
          </p:txBody>
        </p:sp>
        <p:sp>
          <p:nvSpPr>
            <p:cNvPr id="93" name="Oval 126"/>
            <p:cNvSpPr>
              <a:spLocks noChangeArrowheads="1"/>
            </p:cNvSpPr>
            <p:nvPr/>
          </p:nvSpPr>
          <p:spPr bwMode="auto">
            <a:xfrm>
              <a:off x="1655" y="2441"/>
              <a:ext cx="590" cy="82"/>
            </a:xfrm>
            <a:prstGeom prst="ellipse">
              <a:avLst/>
            </a:prstGeom>
            <a:gradFill rotWithShape="0">
              <a:gsLst>
                <a:gs pos="0">
                  <a:srgbClr val="C0C0C0"/>
                </a:gs>
                <a:gs pos="100000">
                  <a:srgbClr val="C0C0C0">
                    <a:gamma/>
                    <a:shade val="46275"/>
                    <a:invGamma/>
                  </a:srgbClr>
                </a:gs>
              </a:gsLst>
              <a:lin ang="0" scaled="1"/>
            </a:gradFill>
            <a:ln w="12700">
              <a:noFill/>
              <a:round/>
              <a:headEnd/>
              <a:tailEnd/>
            </a:ln>
            <a:effectLst/>
          </p:spPr>
          <p:txBody>
            <a:bodyPr wrap="none" anchor="ctr"/>
            <a:lstStyle/>
            <a:p>
              <a:endParaRPr lang="en-US">
                <a:latin typeface="Calibri"/>
                <a:cs typeface="Calibri"/>
              </a:endParaRPr>
            </a:p>
          </p:txBody>
        </p:sp>
        <p:sp>
          <p:nvSpPr>
            <p:cNvPr id="94" name="Line 127"/>
            <p:cNvSpPr>
              <a:spLocks noChangeShapeType="1"/>
            </p:cNvSpPr>
            <p:nvPr/>
          </p:nvSpPr>
          <p:spPr bwMode="auto">
            <a:xfrm>
              <a:off x="1953" y="2219"/>
              <a:ext cx="65" cy="304"/>
            </a:xfrm>
            <a:prstGeom prst="line">
              <a:avLst/>
            </a:prstGeom>
            <a:noFill/>
            <a:ln w="38100">
              <a:solidFill>
                <a:srgbClr val="DDDDDD"/>
              </a:solidFill>
              <a:round/>
              <a:headEnd/>
              <a:tailEnd type="triangle" w="med" len="med"/>
            </a:ln>
            <a:effectLst/>
          </p:spPr>
          <p:txBody>
            <a:bodyPr wrap="none" anchor="ctr"/>
            <a:lstStyle/>
            <a:p>
              <a:endParaRPr lang="en-US">
                <a:latin typeface="Calibri"/>
                <a:cs typeface="Calibri"/>
              </a:endParaRPr>
            </a:p>
          </p:txBody>
        </p:sp>
      </p:grpSp>
      <p:sp>
        <p:nvSpPr>
          <p:cNvPr id="95" name="AutoShape 129"/>
          <p:cNvSpPr>
            <a:spLocks noChangeArrowheads="1"/>
          </p:cNvSpPr>
          <p:nvPr/>
        </p:nvSpPr>
        <p:spPr bwMode="auto">
          <a:xfrm rot="-10800000" flipH="1" flipV="1">
            <a:off x="2379663" y="4186238"/>
            <a:ext cx="784225" cy="422275"/>
          </a:xfrm>
          <a:custGeom>
            <a:avLst/>
            <a:gdLst>
              <a:gd name="G0" fmla="+- 10597 0 0"/>
              <a:gd name="G1" fmla="+- 21600 0 10597"/>
              <a:gd name="G2" fmla="*/ 10597 1 2"/>
              <a:gd name="G3" fmla="+- 21600 0 G2"/>
              <a:gd name="G4" fmla="+/ 10597 21600 2"/>
              <a:gd name="G5" fmla="+/ G1 0 2"/>
              <a:gd name="G6" fmla="*/ 21600 21600 10597"/>
              <a:gd name="G7" fmla="*/ G6 1 2"/>
              <a:gd name="G8" fmla="+- 21600 0 G7"/>
              <a:gd name="G9" fmla="*/ 21600 1 2"/>
              <a:gd name="G10" fmla="+- 10597 0 G9"/>
              <a:gd name="G11" fmla="?: G10 G8 0"/>
              <a:gd name="G12" fmla="?: G10 G7 21600"/>
              <a:gd name="T0" fmla="*/ 16301 w 21600"/>
              <a:gd name="T1" fmla="*/ 10800 h 21600"/>
              <a:gd name="T2" fmla="*/ 10800 w 21600"/>
              <a:gd name="T3" fmla="*/ 21600 h 21600"/>
              <a:gd name="T4" fmla="*/ 5299 w 21600"/>
              <a:gd name="T5" fmla="*/ 10800 h 21600"/>
              <a:gd name="T6" fmla="*/ 10800 w 21600"/>
              <a:gd name="T7" fmla="*/ 0 h 21600"/>
              <a:gd name="T8" fmla="*/ 7099 w 21600"/>
              <a:gd name="T9" fmla="*/ 7099 h 21600"/>
              <a:gd name="T10" fmla="*/ 14501 w 21600"/>
              <a:gd name="T11" fmla="*/ 14501 h 21600"/>
            </a:gdLst>
            <a:ahLst/>
            <a:cxnLst>
              <a:cxn ang="0">
                <a:pos x="T0" y="T1"/>
              </a:cxn>
              <a:cxn ang="0">
                <a:pos x="T2" y="T3"/>
              </a:cxn>
              <a:cxn ang="0">
                <a:pos x="T4" y="T5"/>
              </a:cxn>
              <a:cxn ang="0">
                <a:pos x="T6" y="T7"/>
              </a:cxn>
            </a:cxnLst>
            <a:rect l="T8" t="T9" r="T10" b="T11"/>
            <a:pathLst>
              <a:path w="21600" h="21600">
                <a:moveTo>
                  <a:pt x="0" y="0"/>
                </a:moveTo>
                <a:lnTo>
                  <a:pt x="10597" y="21600"/>
                </a:lnTo>
                <a:lnTo>
                  <a:pt x="11003" y="21600"/>
                </a:lnTo>
                <a:lnTo>
                  <a:pt x="21600" y="0"/>
                </a:lnTo>
                <a:close/>
              </a:path>
            </a:pathLst>
          </a:custGeom>
          <a:gradFill rotWithShape="0">
            <a:gsLst>
              <a:gs pos="0">
                <a:srgbClr val="FF0000"/>
              </a:gs>
              <a:gs pos="100000">
                <a:srgbClr val="FF0000">
                  <a:gamma/>
                  <a:shade val="36078"/>
                  <a:invGamma/>
                </a:srgbClr>
              </a:gs>
            </a:gsLst>
            <a:lin ang="0" scaled="1"/>
          </a:gradFill>
          <a:ln w="12700">
            <a:noFill/>
            <a:miter lim="800000"/>
            <a:headEnd/>
            <a:tailEnd/>
          </a:ln>
          <a:effectLst/>
        </p:spPr>
        <p:txBody>
          <a:bodyPr wrap="none" anchor="ctr"/>
          <a:lstStyle/>
          <a:p>
            <a:endParaRPr lang="en-US">
              <a:latin typeface="Calibri"/>
              <a:cs typeface="Calibri"/>
            </a:endParaRPr>
          </a:p>
        </p:txBody>
      </p:sp>
      <p:sp>
        <p:nvSpPr>
          <p:cNvPr id="96" name="Oval 130"/>
          <p:cNvSpPr>
            <a:spLocks noChangeArrowheads="1"/>
          </p:cNvSpPr>
          <p:nvPr/>
        </p:nvSpPr>
        <p:spPr bwMode="auto">
          <a:xfrm>
            <a:off x="2382838" y="4117975"/>
            <a:ext cx="781050" cy="112713"/>
          </a:xfrm>
          <a:prstGeom prst="ellipse">
            <a:avLst/>
          </a:prstGeom>
          <a:gradFill rotWithShape="0">
            <a:gsLst>
              <a:gs pos="0">
                <a:srgbClr val="FF0000"/>
              </a:gs>
              <a:gs pos="100000">
                <a:srgbClr val="FF0000">
                  <a:gamma/>
                  <a:shade val="36078"/>
                  <a:invGamma/>
                </a:srgbClr>
              </a:gs>
            </a:gsLst>
            <a:lin ang="0" scaled="1"/>
          </a:gradFill>
          <a:ln w="12700">
            <a:solidFill>
              <a:srgbClr val="FFFFFF"/>
            </a:solidFill>
            <a:round/>
            <a:headEnd/>
            <a:tailEnd/>
          </a:ln>
          <a:effectLst/>
        </p:spPr>
        <p:txBody>
          <a:bodyPr wrap="none" anchor="ctr"/>
          <a:lstStyle/>
          <a:p>
            <a:endParaRPr lang="en-US">
              <a:latin typeface="Calibri"/>
              <a:cs typeface="Calibri"/>
            </a:endParaRPr>
          </a:p>
        </p:txBody>
      </p:sp>
      <p:sp>
        <p:nvSpPr>
          <p:cNvPr id="97" name="Line 131"/>
          <p:cNvSpPr>
            <a:spLocks noChangeShapeType="1"/>
          </p:cNvSpPr>
          <p:nvPr/>
        </p:nvSpPr>
        <p:spPr bwMode="auto">
          <a:xfrm flipH="1" flipV="1">
            <a:off x="2411413" y="4221163"/>
            <a:ext cx="365125" cy="398462"/>
          </a:xfrm>
          <a:prstGeom prst="line">
            <a:avLst/>
          </a:prstGeom>
          <a:noFill/>
          <a:ln w="38100">
            <a:solidFill>
              <a:srgbClr val="DDDDDD"/>
            </a:solidFill>
            <a:round/>
            <a:headEnd/>
            <a:tailEnd type="triangle" w="med" len="med"/>
          </a:ln>
          <a:effectLst/>
        </p:spPr>
        <p:txBody>
          <a:bodyPr wrap="none" anchor="ctr"/>
          <a:lstStyle/>
          <a:p>
            <a:endParaRPr lang="en-US">
              <a:latin typeface="Calibri"/>
              <a:cs typeface="Calibri"/>
            </a:endParaRPr>
          </a:p>
        </p:txBody>
      </p:sp>
      <p:grpSp>
        <p:nvGrpSpPr>
          <p:cNvPr id="98" name="Group 132"/>
          <p:cNvGrpSpPr>
            <a:grpSpLocks/>
          </p:cNvGrpSpPr>
          <p:nvPr/>
        </p:nvGrpSpPr>
        <p:grpSpPr bwMode="auto">
          <a:xfrm>
            <a:off x="5545138" y="4117975"/>
            <a:ext cx="784225" cy="501650"/>
            <a:chOff x="1269" y="1121"/>
            <a:chExt cx="419" cy="223"/>
          </a:xfrm>
        </p:grpSpPr>
        <p:sp>
          <p:nvSpPr>
            <p:cNvPr id="99" name="AutoShape 133"/>
            <p:cNvSpPr>
              <a:spLocks noChangeArrowheads="1"/>
            </p:cNvSpPr>
            <p:nvPr/>
          </p:nvSpPr>
          <p:spPr bwMode="auto">
            <a:xfrm rot="-10800000" flipH="1" flipV="1">
              <a:off x="1269" y="1151"/>
              <a:ext cx="419" cy="188"/>
            </a:xfrm>
            <a:custGeom>
              <a:avLst/>
              <a:gdLst>
                <a:gd name="G0" fmla="+- 10597 0 0"/>
                <a:gd name="G1" fmla="+- 21600 0 10597"/>
                <a:gd name="G2" fmla="*/ 10597 1 2"/>
                <a:gd name="G3" fmla="+- 21600 0 G2"/>
                <a:gd name="G4" fmla="+/ 10597 21600 2"/>
                <a:gd name="G5" fmla="+/ G1 0 2"/>
                <a:gd name="G6" fmla="*/ 21600 21600 10597"/>
                <a:gd name="G7" fmla="*/ G6 1 2"/>
                <a:gd name="G8" fmla="+- 21600 0 G7"/>
                <a:gd name="G9" fmla="*/ 21600 1 2"/>
                <a:gd name="G10" fmla="+- 10597 0 G9"/>
                <a:gd name="G11" fmla="?: G10 G8 0"/>
                <a:gd name="G12" fmla="?: G10 G7 21600"/>
                <a:gd name="T0" fmla="*/ 16301 w 21600"/>
                <a:gd name="T1" fmla="*/ 10800 h 21600"/>
                <a:gd name="T2" fmla="*/ 10800 w 21600"/>
                <a:gd name="T3" fmla="*/ 21600 h 21600"/>
                <a:gd name="T4" fmla="*/ 5299 w 21600"/>
                <a:gd name="T5" fmla="*/ 10800 h 21600"/>
                <a:gd name="T6" fmla="*/ 10800 w 21600"/>
                <a:gd name="T7" fmla="*/ 0 h 21600"/>
                <a:gd name="T8" fmla="*/ 7099 w 21600"/>
                <a:gd name="T9" fmla="*/ 7099 h 21600"/>
                <a:gd name="T10" fmla="*/ 14501 w 21600"/>
                <a:gd name="T11" fmla="*/ 14501 h 21600"/>
              </a:gdLst>
              <a:ahLst/>
              <a:cxnLst>
                <a:cxn ang="0">
                  <a:pos x="T0" y="T1"/>
                </a:cxn>
                <a:cxn ang="0">
                  <a:pos x="T2" y="T3"/>
                </a:cxn>
                <a:cxn ang="0">
                  <a:pos x="T4" y="T5"/>
                </a:cxn>
                <a:cxn ang="0">
                  <a:pos x="T6" y="T7"/>
                </a:cxn>
              </a:cxnLst>
              <a:rect l="T8" t="T9" r="T10" b="T11"/>
              <a:pathLst>
                <a:path w="21600" h="21600">
                  <a:moveTo>
                    <a:pt x="0" y="0"/>
                  </a:moveTo>
                  <a:lnTo>
                    <a:pt x="10597" y="21600"/>
                  </a:lnTo>
                  <a:lnTo>
                    <a:pt x="11003" y="21600"/>
                  </a:lnTo>
                  <a:lnTo>
                    <a:pt x="21600" y="0"/>
                  </a:lnTo>
                  <a:close/>
                </a:path>
              </a:pathLst>
            </a:custGeom>
            <a:gradFill rotWithShape="0">
              <a:gsLst>
                <a:gs pos="0">
                  <a:srgbClr val="FF0000"/>
                </a:gs>
                <a:gs pos="100000">
                  <a:srgbClr val="FF0000">
                    <a:gamma/>
                    <a:shade val="36078"/>
                    <a:invGamma/>
                  </a:srgbClr>
                </a:gs>
              </a:gsLst>
              <a:lin ang="0" scaled="1"/>
            </a:gradFill>
            <a:ln w="12700">
              <a:noFill/>
              <a:miter lim="800000"/>
              <a:headEnd/>
              <a:tailEnd/>
            </a:ln>
            <a:effectLst/>
          </p:spPr>
          <p:txBody>
            <a:bodyPr wrap="none" anchor="ctr"/>
            <a:lstStyle/>
            <a:p>
              <a:endParaRPr lang="en-US">
                <a:latin typeface="Calibri"/>
                <a:cs typeface="Calibri"/>
              </a:endParaRPr>
            </a:p>
          </p:txBody>
        </p:sp>
        <p:sp>
          <p:nvSpPr>
            <p:cNvPr id="100" name="Oval 134"/>
            <p:cNvSpPr>
              <a:spLocks noChangeArrowheads="1"/>
            </p:cNvSpPr>
            <p:nvPr/>
          </p:nvSpPr>
          <p:spPr bwMode="auto">
            <a:xfrm>
              <a:off x="1271" y="1121"/>
              <a:ext cx="417" cy="50"/>
            </a:xfrm>
            <a:prstGeom prst="ellipse">
              <a:avLst/>
            </a:prstGeom>
            <a:gradFill rotWithShape="0">
              <a:gsLst>
                <a:gs pos="0">
                  <a:srgbClr val="FF0000"/>
                </a:gs>
                <a:gs pos="100000">
                  <a:srgbClr val="FF0000">
                    <a:gamma/>
                    <a:shade val="36078"/>
                    <a:invGamma/>
                  </a:srgbClr>
                </a:gs>
              </a:gsLst>
              <a:lin ang="0" scaled="1"/>
            </a:gradFill>
            <a:ln w="12700">
              <a:solidFill>
                <a:srgbClr val="FFFFFF"/>
              </a:solidFill>
              <a:round/>
              <a:headEnd/>
              <a:tailEnd/>
            </a:ln>
            <a:effectLst/>
          </p:spPr>
          <p:txBody>
            <a:bodyPr wrap="none" anchor="ctr"/>
            <a:lstStyle/>
            <a:p>
              <a:endParaRPr lang="en-US">
                <a:latin typeface="Calibri"/>
                <a:cs typeface="Calibri"/>
              </a:endParaRPr>
            </a:p>
          </p:txBody>
        </p:sp>
        <p:sp>
          <p:nvSpPr>
            <p:cNvPr id="101" name="Line 135"/>
            <p:cNvSpPr>
              <a:spLocks noChangeShapeType="1"/>
            </p:cNvSpPr>
            <p:nvPr/>
          </p:nvSpPr>
          <p:spPr bwMode="auto">
            <a:xfrm flipV="1">
              <a:off x="1481" y="1180"/>
              <a:ext cx="18" cy="164"/>
            </a:xfrm>
            <a:prstGeom prst="line">
              <a:avLst/>
            </a:prstGeom>
            <a:noFill/>
            <a:ln w="38100">
              <a:solidFill>
                <a:srgbClr val="DDDDDD"/>
              </a:solidFill>
              <a:round/>
              <a:headEnd/>
              <a:tailEnd type="triangle" w="med" len="med"/>
            </a:ln>
            <a:effectLst/>
          </p:spPr>
          <p:txBody>
            <a:bodyPr wrap="none" anchor="ctr"/>
            <a:lstStyle/>
            <a:p>
              <a:endParaRPr lang="en-US">
                <a:latin typeface="Calibri"/>
                <a:cs typeface="Calibri"/>
              </a:endParaRPr>
            </a:p>
          </p:txBody>
        </p:sp>
      </p:grpSp>
      <p:sp>
        <p:nvSpPr>
          <p:cNvPr id="102" name="AutoShape 137"/>
          <p:cNvSpPr>
            <a:spLocks noChangeArrowheads="1"/>
          </p:cNvSpPr>
          <p:nvPr/>
        </p:nvSpPr>
        <p:spPr bwMode="auto">
          <a:xfrm rot="-10800000" flipH="1" flipV="1">
            <a:off x="6234113" y="2430463"/>
            <a:ext cx="785812" cy="422275"/>
          </a:xfrm>
          <a:custGeom>
            <a:avLst/>
            <a:gdLst>
              <a:gd name="G0" fmla="+- 10597 0 0"/>
              <a:gd name="G1" fmla="+- 21600 0 10597"/>
              <a:gd name="G2" fmla="*/ 10597 1 2"/>
              <a:gd name="G3" fmla="+- 21600 0 G2"/>
              <a:gd name="G4" fmla="+/ 10597 21600 2"/>
              <a:gd name="G5" fmla="+/ G1 0 2"/>
              <a:gd name="G6" fmla="*/ 21600 21600 10597"/>
              <a:gd name="G7" fmla="*/ G6 1 2"/>
              <a:gd name="G8" fmla="+- 21600 0 G7"/>
              <a:gd name="G9" fmla="*/ 21600 1 2"/>
              <a:gd name="G10" fmla="+- 10597 0 G9"/>
              <a:gd name="G11" fmla="?: G10 G8 0"/>
              <a:gd name="G12" fmla="?: G10 G7 21600"/>
              <a:gd name="T0" fmla="*/ 16301 w 21600"/>
              <a:gd name="T1" fmla="*/ 10800 h 21600"/>
              <a:gd name="T2" fmla="*/ 10800 w 21600"/>
              <a:gd name="T3" fmla="*/ 21600 h 21600"/>
              <a:gd name="T4" fmla="*/ 5299 w 21600"/>
              <a:gd name="T5" fmla="*/ 10800 h 21600"/>
              <a:gd name="T6" fmla="*/ 10800 w 21600"/>
              <a:gd name="T7" fmla="*/ 0 h 21600"/>
              <a:gd name="T8" fmla="*/ 7099 w 21600"/>
              <a:gd name="T9" fmla="*/ 7099 h 21600"/>
              <a:gd name="T10" fmla="*/ 14501 w 21600"/>
              <a:gd name="T11" fmla="*/ 14501 h 21600"/>
            </a:gdLst>
            <a:ahLst/>
            <a:cxnLst>
              <a:cxn ang="0">
                <a:pos x="T0" y="T1"/>
              </a:cxn>
              <a:cxn ang="0">
                <a:pos x="T2" y="T3"/>
              </a:cxn>
              <a:cxn ang="0">
                <a:pos x="T4" y="T5"/>
              </a:cxn>
              <a:cxn ang="0">
                <a:pos x="T6" y="T7"/>
              </a:cxn>
            </a:cxnLst>
            <a:rect l="T8" t="T9" r="T10" b="T11"/>
            <a:pathLst>
              <a:path w="21600" h="21600">
                <a:moveTo>
                  <a:pt x="0" y="0"/>
                </a:moveTo>
                <a:lnTo>
                  <a:pt x="10597" y="21600"/>
                </a:lnTo>
                <a:lnTo>
                  <a:pt x="11003" y="21600"/>
                </a:lnTo>
                <a:lnTo>
                  <a:pt x="21600" y="0"/>
                </a:lnTo>
                <a:close/>
              </a:path>
            </a:pathLst>
          </a:custGeom>
          <a:gradFill rotWithShape="0">
            <a:gsLst>
              <a:gs pos="0">
                <a:srgbClr val="FF0000"/>
              </a:gs>
              <a:gs pos="100000">
                <a:srgbClr val="FF0000">
                  <a:gamma/>
                  <a:shade val="36078"/>
                  <a:invGamma/>
                </a:srgbClr>
              </a:gs>
            </a:gsLst>
            <a:lin ang="0" scaled="1"/>
          </a:gradFill>
          <a:ln w="12700">
            <a:noFill/>
            <a:miter lim="800000"/>
            <a:headEnd/>
            <a:tailEnd/>
          </a:ln>
          <a:effectLst/>
        </p:spPr>
        <p:txBody>
          <a:bodyPr wrap="none" anchor="ctr"/>
          <a:lstStyle/>
          <a:p>
            <a:endParaRPr lang="en-US">
              <a:latin typeface="Calibri"/>
              <a:cs typeface="Calibri"/>
            </a:endParaRPr>
          </a:p>
        </p:txBody>
      </p:sp>
      <p:sp>
        <p:nvSpPr>
          <p:cNvPr id="103" name="Oval 138"/>
          <p:cNvSpPr>
            <a:spLocks noChangeArrowheads="1"/>
          </p:cNvSpPr>
          <p:nvPr/>
        </p:nvSpPr>
        <p:spPr bwMode="auto">
          <a:xfrm>
            <a:off x="6237288" y="2362200"/>
            <a:ext cx="782637" cy="112713"/>
          </a:xfrm>
          <a:prstGeom prst="ellipse">
            <a:avLst/>
          </a:prstGeom>
          <a:gradFill rotWithShape="0">
            <a:gsLst>
              <a:gs pos="0">
                <a:srgbClr val="FF0000"/>
              </a:gs>
              <a:gs pos="100000">
                <a:srgbClr val="FF0000">
                  <a:gamma/>
                  <a:shade val="36078"/>
                  <a:invGamma/>
                </a:srgbClr>
              </a:gs>
            </a:gsLst>
            <a:lin ang="0" scaled="1"/>
          </a:gradFill>
          <a:ln w="12700">
            <a:solidFill>
              <a:srgbClr val="FFFFFF"/>
            </a:solidFill>
            <a:round/>
            <a:headEnd/>
            <a:tailEnd/>
          </a:ln>
          <a:effectLst/>
        </p:spPr>
        <p:txBody>
          <a:bodyPr wrap="none" anchor="ctr"/>
          <a:lstStyle/>
          <a:p>
            <a:endParaRPr lang="en-US">
              <a:latin typeface="Calibri"/>
              <a:cs typeface="Calibri"/>
            </a:endParaRPr>
          </a:p>
        </p:txBody>
      </p:sp>
      <p:sp>
        <p:nvSpPr>
          <p:cNvPr id="104" name="Line 139"/>
          <p:cNvSpPr>
            <a:spLocks noChangeShapeType="1"/>
          </p:cNvSpPr>
          <p:nvPr/>
        </p:nvSpPr>
        <p:spPr bwMode="auto">
          <a:xfrm flipV="1">
            <a:off x="6630988" y="2492375"/>
            <a:ext cx="173037" cy="371475"/>
          </a:xfrm>
          <a:prstGeom prst="line">
            <a:avLst/>
          </a:prstGeom>
          <a:noFill/>
          <a:ln w="38100">
            <a:solidFill>
              <a:srgbClr val="DDDDDD"/>
            </a:solidFill>
            <a:round/>
            <a:headEnd/>
            <a:tailEnd type="triangle" w="med" len="med"/>
          </a:ln>
          <a:effectLst/>
        </p:spPr>
        <p:txBody>
          <a:bodyPr wrap="none" anchor="ctr"/>
          <a:lstStyle/>
          <a:p>
            <a:endParaRPr lang="en-US">
              <a:latin typeface="Calibri"/>
              <a:cs typeface="Calibri"/>
            </a:endParaRPr>
          </a:p>
        </p:txBody>
      </p:sp>
      <p:grpSp>
        <p:nvGrpSpPr>
          <p:cNvPr id="105" name="Group 140"/>
          <p:cNvGrpSpPr>
            <a:grpSpLocks/>
          </p:cNvGrpSpPr>
          <p:nvPr/>
        </p:nvGrpSpPr>
        <p:grpSpPr bwMode="auto">
          <a:xfrm>
            <a:off x="4227513" y="1860550"/>
            <a:ext cx="785812" cy="501650"/>
            <a:chOff x="1269" y="1121"/>
            <a:chExt cx="419" cy="223"/>
          </a:xfrm>
        </p:grpSpPr>
        <p:sp>
          <p:nvSpPr>
            <p:cNvPr id="106" name="AutoShape 141"/>
            <p:cNvSpPr>
              <a:spLocks noChangeArrowheads="1"/>
            </p:cNvSpPr>
            <p:nvPr/>
          </p:nvSpPr>
          <p:spPr bwMode="auto">
            <a:xfrm rot="-10800000" flipH="1" flipV="1">
              <a:off x="1269" y="1151"/>
              <a:ext cx="419" cy="188"/>
            </a:xfrm>
            <a:custGeom>
              <a:avLst/>
              <a:gdLst>
                <a:gd name="G0" fmla="+- 10597 0 0"/>
                <a:gd name="G1" fmla="+- 21600 0 10597"/>
                <a:gd name="G2" fmla="*/ 10597 1 2"/>
                <a:gd name="G3" fmla="+- 21600 0 G2"/>
                <a:gd name="G4" fmla="+/ 10597 21600 2"/>
                <a:gd name="G5" fmla="+/ G1 0 2"/>
                <a:gd name="G6" fmla="*/ 21600 21600 10597"/>
                <a:gd name="G7" fmla="*/ G6 1 2"/>
                <a:gd name="G8" fmla="+- 21600 0 G7"/>
                <a:gd name="G9" fmla="*/ 21600 1 2"/>
                <a:gd name="G10" fmla="+- 10597 0 G9"/>
                <a:gd name="G11" fmla="?: G10 G8 0"/>
                <a:gd name="G12" fmla="?: G10 G7 21600"/>
                <a:gd name="T0" fmla="*/ 16301 w 21600"/>
                <a:gd name="T1" fmla="*/ 10800 h 21600"/>
                <a:gd name="T2" fmla="*/ 10800 w 21600"/>
                <a:gd name="T3" fmla="*/ 21600 h 21600"/>
                <a:gd name="T4" fmla="*/ 5299 w 21600"/>
                <a:gd name="T5" fmla="*/ 10800 h 21600"/>
                <a:gd name="T6" fmla="*/ 10800 w 21600"/>
                <a:gd name="T7" fmla="*/ 0 h 21600"/>
                <a:gd name="T8" fmla="*/ 7099 w 21600"/>
                <a:gd name="T9" fmla="*/ 7099 h 21600"/>
                <a:gd name="T10" fmla="*/ 14501 w 21600"/>
                <a:gd name="T11" fmla="*/ 14501 h 21600"/>
              </a:gdLst>
              <a:ahLst/>
              <a:cxnLst>
                <a:cxn ang="0">
                  <a:pos x="T0" y="T1"/>
                </a:cxn>
                <a:cxn ang="0">
                  <a:pos x="T2" y="T3"/>
                </a:cxn>
                <a:cxn ang="0">
                  <a:pos x="T4" y="T5"/>
                </a:cxn>
                <a:cxn ang="0">
                  <a:pos x="T6" y="T7"/>
                </a:cxn>
              </a:cxnLst>
              <a:rect l="T8" t="T9" r="T10" b="T11"/>
              <a:pathLst>
                <a:path w="21600" h="21600">
                  <a:moveTo>
                    <a:pt x="0" y="0"/>
                  </a:moveTo>
                  <a:lnTo>
                    <a:pt x="10597" y="21600"/>
                  </a:lnTo>
                  <a:lnTo>
                    <a:pt x="11003" y="21600"/>
                  </a:lnTo>
                  <a:lnTo>
                    <a:pt x="21600" y="0"/>
                  </a:lnTo>
                  <a:close/>
                </a:path>
              </a:pathLst>
            </a:custGeom>
            <a:gradFill rotWithShape="0">
              <a:gsLst>
                <a:gs pos="0">
                  <a:srgbClr val="FF0000"/>
                </a:gs>
                <a:gs pos="100000">
                  <a:srgbClr val="FF0000">
                    <a:gamma/>
                    <a:shade val="36078"/>
                    <a:invGamma/>
                  </a:srgbClr>
                </a:gs>
              </a:gsLst>
              <a:lin ang="0" scaled="1"/>
            </a:gradFill>
            <a:ln w="12700">
              <a:noFill/>
              <a:miter lim="800000"/>
              <a:headEnd/>
              <a:tailEnd/>
            </a:ln>
            <a:effectLst/>
          </p:spPr>
          <p:txBody>
            <a:bodyPr wrap="none" anchor="ctr"/>
            <a:lstStyle/>
            <a:p>
              <a:endParaRPr lang="en-US">
                <a:latin typeface="Calibri"/>
                <a:cs typeface="Calibri"/>
              </a:endParaRPr>
            </a:p>
          </p:txBody>
        </p:sp>
        <p:sp>
          <p:nvSpPr>
            <p:cNvPr id="107" name="Oval 142"/>
            <p:cNvSpPr>
              <a:spLocks noChangeArrowheads="1"/>
            </p:cNvSpPr>
            <p:nvPr/>
          </p:nvSpPr>
          <p:spPr bwMode="auto">
            <a:xfrm>
              <a:off x="1271" y="1121"/>
              <a:ext cx="417" cy="50"/>
            </a:xfrm>
            <a:prstGeom prst="ellipse">
              <a:avLst/>
            </a:prstGeom>
            <a:gradFill rotWithShape="0">
              <a:gsLst>
                <a:gs pos="0">
                  <a:srgbClr val="FF0000"/>
                </a:gs>
                <a:gs pos="100000">
                  <a:srgbClr val="FF0000">
                    <a:gamma/>
                    <a:shade val="36078"/>
                    <a:invGamma/>
                  </a:srgbClr>
                </a:gs>
              </a:gsLst>
              <a:lin ang="0" scaled="1"/>
            </a:gradFill>
            <a:ln w="12700">
              <a:solidFill>
                <a:srgbClr val="FFFFFF"/>
              </a:solidFill>
              <a:round/>
              <a:headEnd/>
              <a:tailEnd/>
            </a:ln>
            <a:effectLst/>
          </p:spPr>
          <p:txBody>
            <a:bodyPr wrap="none" anchor="ctr"/>
            <a:lstStyle/>
            <a:p>
              <a:endParaRPr lang="en-US">
                <a:latin typeface="Calibri"/>
                <a:cs typeface="Calibri"/>
              </a:endParaRPr>
            </a:p>
          </p:txBody>
        </p:sp>
        <p:sp>
          <p:nvSpPr>
            <p:cNvPr id="108" name="Line 143"/>
            <p:cNvSpPr>
              <a:spLocks noChangeShapeType="1"/>
            </p:cNvSpPr>
            <p:nvPr/>
          </p:nvSpPr>
          <p:spPr bwMode="auto">
            <a:xfrm flipV="1">
              <a:off x="1481" y="1180"/>
              <a:ext cx="18" cy="164"/>
            </a:xfrm>
            <a:prstGeom prst="line">
              <a:avLst/>
            </a:prstGeom>
            <a:noFill/>
            <a:ln w="38100">
              <a:solidFill>
                <a:srgbClr val="DDDDDD"/>
              </a:solidFill>
              <a:round/>
              <a:headEnd/>
              <a:tailEnd type="triangle" w="med" len="med"/>
            </a:ln>
            <a:effectLst/>
          </p:spPr>
          <p:txBody>
            <a:bodyPr wrap="none" anchor="ctr"/>
            <a:lstStyle/>
            <a:p>
              <a:endParaRPr lang="en-US">
                <a:latin typeface="Calibri"/>
                <a:cs typeface="Calibri"/>
              </a:endParaRPr>
            </a:p>
          </p:txBody>
        </p:sp>
      </p:grpSp>
      <p:grpSp>
        <p:nvGrpSpPr>
          <p:cNvPr id="109" name="Group 173"/>
          <p:cNvGrpSpPr>
            <a:grpSpLocks/>
          </p:cNvGrpSpPr>
          <p:nvPr/>
        </p:nvGrpSpPr>
        <p:grpSpPr bwMode="auto">
          <a:xfrm>
            <a:off x="6623062" y="2924177"/>
            <a:ext cx="2009775" cy="1123951"/>
            <a:chOff x="4371" y="1842"/>
            <a:chExt cx="1266" cy="708"/>
          </a:xfrm>
        </p:grpSpPr>
        <p:sp>
          <p:nvSpPr>
            <p:cNvPr id="110" name="Line 171"/>
            <p:cNvSpPr>
              <a:spLocks noChangeShapeType="1"/>
            </p:cNvSpPr>
            <p:nvPr/>
          </p:nvSpPr>
          <p:spPr bwMode="auto">
            <a:xfrm flipV="1">
              <a:off x="5012" y="1842"/>
              <a:ext cx="0" cy="454"/>
            </a:xfrm>
            <a:prstGeom prst="line">
              <a:avLst/>
            </a:prstGeom>
            <a:noFill/>
            <a:ln w="76200">
              <a:solidFill>
                <a:srgbClr val="C00000"/>
              </a:solidFill>
              <a:round/>
              <a:headEnd/>
              <a:tailEnd type="triangle" w="med" len="med"/>
            </a:ln>
            <a:effectLst/>
          </p:spPr>
          <p:txBody>
            <a:bodyPr wrap="none" anchor="ctr"/>
            <a:lstStyle/>
            <a:p>
              <a:endParaRPr lang="en-US">
                <a:latin typeface="Calibri"/>
                <a:cs typeface="Calibri"/>
              </a:endParaRPr>
            </a:p>
          </p:txBody>
        </p:sp>
        <p:sp>
          <p:nvSpPr>
            <p:cNvPr id="111" name="Text Box 172"/>
            <p:cNvSpPr txBox="1">
              <a:spLocks noChangeArrowheads="1"/>
            </p:cNvSpPr>
            <p:nvPr/>
          </p:nvSpPr>
          <p:spPr bwMode="auto">
            <a:xfrm>
              <a:off x="4371" y="2298"/>
              <a:ext cx="1266" cy="252"/>
            </a:xfrm>
            <a:prstGeom prst="rect">
              <a:avLst/>
            </a:prstGeom>
            <a:solidFill>
              <a:schemeClr val="bg1"/>
            </a:solidFill>
            <a:ln w="28575">
              <a:noFill/>
              <a:miter lim="800000"/>
              <a:headEnd/>
              <a:tailEnd/>
            </a:ln>
            <a:effectLst/>
          </p:spPr>
          <p:txBody>
            <a:bodyPr wrap="none">
              <a:spAutoFit/>
            </a:bodyPr>
            <a:lstStyle/>
            <a:p>
              <a:pPr algn="ctr"/>
              <a:r>
                <a:rPr lang="en-US" baseline="0" dirty="0">
                  <a:solidFill>
                    <a:srgbClr val="C00000"/>
                  </a:solidFill>
                  <a:latin typeface="Calibri"/>
                  <a:cs typeface="Calibri"/>
                </a:rPr>
                <a:t>Magnetization M</a:t>
              </a:r>
            </a:p>
          </p:txBody>
        </p:sp>
      </p:grpSp>
      <p:grpSp>
        <p:nvGrpSpPr>
          <p:cNvPr id="135" name="Group 134"/>
          <p:cNvGrpSpPr/>
          <p:nvPr/>
        </p:nvGrpSpPr>
        <p:grpSpPr>
          <a:xfrm>
            <a:off x="1357339" y="5256232"/>
            <a:ext cx="6143619" cy="1030288"/>
            <a:chOff x="1357339" y="5256232"/>
            <a:chExt cx="6143619" cy="1030288"/>
          </a:xfrm>
        </p:grpSpPr>
        <p:grpSp>
          <p:nvGrpSpPr>
            <p:cNvPr id="112" name="Group 174"/>
            <p:cNvGrpSpPr>
              <a:grpSpLocks/>
            </p:cNvGrpSpPr>
            <p:nvPr/>
          </p:nvGrpSpPr>
          <p:grpSpPr bwMode="auto">
            <a:xfrm>
              <a:off x="1357339" y="5256232"/>
              <a:ext cx="6143619" cy="1030288"/>
              <a:chOff x="436" y="3252"/>
              <a:chExt cx="3870" cy="649"/>
            </a:xfrm>
          </p:grpSpPr>
          <p:sp>
            <p:nvSpPr>
              <p:cNvPr id="113" name="Text Box 157"/>
              <p:cNvSpPr txBox="1">
                <a:spLocks noChangeArrowheads="1"/>
              </p:cNvSpPr>
              <p:nvPr/>
            </p:nvSpPr>
            <p:spPr bwMode="auto">
              <a:xfrm>
                <a:off x="2831" y="3252"/>
                <a:ext cx="226" cy="442"/>
              </a:xfrm>
              <a:prstGeom prst="rect">
                <a:avLst/>
              </a:prstGeom>
              <a:noFill/>
              <a:ln w="28575">
                <a:noFill/>
                <a:miter lim="800000"/>
                <a:headEnd/>
                <a:tailEnd/>
              </a:ln>
              <a:effectLst/>
            </p:spPr>
            <p:txBody>
              <a:bodyPr>
                <a:spAutoFit/>
              </a:bodyPr>
              <a:lstStyle/>
              <a:p>
                <a:pPr algn="ctr">
                  <a:spcBef>
                    <a:spcPct val="50000"/>
                  </a:spcBef>
                </a:pPr>
                <a:r>
                  <a:rPr lang="en-US" sz="4000" baseline="0">
                    <a:latin typeface="Calibri"/>
                    <a:cs typeface="Calibri"/>
                  </a:rPr>
                  <a:t>-</a:t>
                </a:r>
              </a:p>
            </p:txBody>
          </p:sp>
          <p:grpSp>
            <p:nvGrpSpPr>
              <p:cNvPr id="114" name="Group 169"/>
              <p:cNvGrpSpPr>
                <a:grpSpLocks/>
              </p:cNvGrpSpPr>
              <p:nvPr/>
            </p:nvGrpSpPr>
            <p:grpSpPr bwMode="auto">
              <a:xfrm>
                <a:off x="436" y="3361"/>
                <a:ext cx="3870" cy="540"/>
                <a:chOff x="-129" y="3434"/>
                <a:chExt cx="3870" cy="540"/>
              </a:xfrm>
            </p:grpSpPr>
            <p:sp>
              <p:nvSpPr>
                <p:cNvPr id="115" name="Text Box 145"/>
                <p:cNvSpPr txBox="1">
                  <a:spLocks noChangeArrowheads="1"/>
                </p:cNvSpPr>
                <p:nvPr/>
              </p:nvSpPr>
              <p:spPr bwMode="auto">
                <a:xfrm>
                  <a:off x="2779" y="3531"/>
                  <a:ext cx="226" cy="288"/>
                </a:xfrm>
                <a:prstGeom prst="rect">
                  <a:avLst/>
                </a:prstGeom>
                <a:noFill/>
                <a:ln w="28575">
                  <a:noFill/>
                  <a:miter lim="800000"/>
                  <a:headEnd/>
                  <a:tailEnd/>
                </a:ln>
                <a:effectLst/>
              </p:spPr>
              <p:txBody>
                <a:bodyPr>
                  <a:spAutoFit/>
                </a:bodyPr>
                <a:lstStyle/>
                <a:p>
                  <a:pPr>
                    <a:spcBef>
                      <a:spcPct val="50000"/>
                    </a:spcBef>
                  </a:pPr>
                  <a:r>
                    <a:rPr lang="en-US" sz="2400" baseline="0">
                      <a:latin typeface="Calibri"/>
                      <a:cs typeface="Calibri"/>
                      <a:sym typeface="Symbol" pitchFamily="18" charset="2"/>
                    </a:rPr>
                    <a:t>~</a:t>
                  </a:r>
                </a:p>
              </p:txBody>
            </p:sp>
            <p:sp>
              <p:nvSpPr>
                <p:cNvPr id="116" name="Line 146"/>
                <p:cNvSpPr>
                  <a:spLocks noChangeShapeType="1"/>
                </p:cNvSpPr>
                <p:nvPr/>
              </p:nvSpPr>
              <p:spPr bwMode="auto">
                <a:xfrm>
                  <a:off x="3065" y="3691"/>
                  <a:ext cx="400" cy="0"/>
                </a:xfrm>
                <a:prstGeom prst="line">
                  <a:avLst/>
                </a:prstGeom>
                <a:noFill/>
                <a:ln w="19050">
                  <a:solidFill>
                    <a:srgbClr val="FFFFFF"/>
                  </a:solidFill>
                  <a:round/>
                  <a:headEnd/>
                  <a:tailEnd/>
                </a:ln>
                <a:effectLst/>
              </p:spPr>
              <p:txBody>
                <a:bodyPr wrap="none" anchor="ctr"/>
                <a:lstStyle/>
                <a:p>
                  <a:endParaRPr lang="en-US" baseline="0">
                    <a:latin typeface="Calibri"/>
                    <a:cs typeface="Calibri"/>
                  </a:endParaRPr>
                </a:p>
              </p:txBody>
            </p:sp>
            <p:sp>
              <p:nvSpPr>
                <p:cNvPr id="117" name="Text Box 147"/>
                <p:cNvSpPr txBox="1">
                  <a:spLocks noChangeArrowheads="1"/>
                </p:cNvSpPr>
                <p:nvPr/>
              </p:nvSpPr>
              <p:spPr bwMode="auto">
                <a:xfrm>
                  <a:off x="3051" y="3434"/>
                  <a:ext cx="680" cy="288"/>
                </a:xfrm>
                <a:prstGeom prst="rect">
                  <a:avLst/>
                </a:prstGeom>
                <a:noFill/>
                <a:ln w="28575">
                  <a:noFill/>
                  <a:miter lim="800000"/>
                  <a:headEnd/>
                  <a:tailEnd/>
                </a:ln>
                <a:effectLst/>
              </p:spPr>
              <p:txBody>
                <a:bodyPr>
                  <a:spAutoFit/>
                </a:bodyPr>
                <a:lstStyle/>
                <a:p>
                  <a:pPr>
                    <a:spcBef>
                      <a:spcPct val="50000"/>
                    </a:spcBef>
                  </a:pPr>
                  <a:r>
                    <a:rPr lang="en-US" sz="2400" baseline="0" dirty="0">
                      <a:latin typeface="Calibri"/>
                      <a:cs typeface="Calibri"/>
                      <a:sym typeface="Symbol" pitchFamily="18" charset="2"/>
                    </a:rPr>
                    <a:t>hB</a:t>
                  </a:r>
                  <a:r>
                    <a:rPr lang="en-US" sz="2400" baseline="-25000" dirty="0">
                      <a:latin typeface="Calibri"/>
                      <a:cs typeface="Calibri"/>
                      <a:sym typeface="Symbol" pitchFamily="18" charset="2"/>
                    </a:rPr>
                    <a:t>0</a:t>
                  </a:r>
                </a:p>
              </p:txBody>
            </p:sp>
            <p:sp>
              <p:nvSpPr>
                <p:cNvPr id="118" name="Text Box 148"/>
                <p:cNvSpPr txBox="1">
                  <a:spLocks noChangeArrowheads="1"/>
                </p:cNvSpPr>
                <p:nvPr/>
              </p:nvSpPr>
              <p:spPr bwMode="auto">
                <a:xfrm>
                  <a:off x="3061" y="3654"/>
                  <a:ext cx="680" cy="288"/>
                </a:xfrm>
                <a:prstGeom prst="rect">
                  <a:avLst/>
                </a:prstGeom>
                <a:noFill/>
                <a:ln w="28575">
                  <a:noFill/>
                  <a:miter lim="800000"/>
                  <a:headEnd/>
                  <a:tailEnd/>
                </a:ln>
                <a:effectLst/>
              </p:spPr>
              <p:txBody>
                <a:bodyPr>
                  <a:spAutoFit/>
                </a:bodyPr>
                <a:lstStyle/>
                <a:p>
                  <a:pPr>
                    <a:spcBef>
                      <a:spcPct val="50000"/>
                    </a:spcBef>
                  </a:pPr>
                  <a:r>
                    <a:rPr lang="en-US" sz="2400" baseline="0">
                      <a:latin typeface="Calibri"/>
                      <a:cs typeface="Calibri"/>
                      <a:sym typeface="Symbol" pitchFamily="18" charset="2"/>
                    </a:rPr>
                    <a:t>2kT</a:t>
                  </a:r>
                </a:p>
              </p:txBody>
            </p:sp>
            <p:grpSp>
              <p:nvGrpSpPr>
                <p:cNvPr id="119" name="Group 151"/>
                <p:cNvGrpSpPr>
                  <a:grpSpLocks/>
                </p:cNvGrpSpPr>
                <p:nvPr/>
              </p:nvGrpSpPr>
              <p:grpSpPr bwMode="auto">
                <a:xfrm>
                  <a:off x="2019" y="3511"/>
                  <a:ext cx="273" cy="143"/>
                  <a:chOff x="1112" y="1741"/>
                  <a:chExt cx="419" cy="218"/>
                </a:xfrm>
              </p:grpSpPr>
              <p:sp>
                <p:nvSpPr>
                  <p:cNvPr id="132" name="AutoShape 152"/>
                  <p:cNvSpPr>
                    <a:spLocks noChangeArrowheads="1"/>
                  </p:cNvSpPr>
                  <p:nvPr/>
                </p:nvSpPr>
                <p:spPr bwMode="auto">
                  <a:xfrm rot="-10800000" flipH="1" flipV="1">
                    <a:off x="1112" y="1771"/>
                    <a:ext cx="418" cy="188"/>
                  </a:xfrm>
                  <a:custGeom>
                    <a:avLst/>
                    <a:gdLst>
                      <a:gd name="G0" fmla="+- 10597 0 0"/>
                      <a:gd name="G1" fmla="+- 21600 0 10597"/>
                      <a:gd name="G2" fmla="*/ 10597 1 2"/>
                      <a:gd name="G3" fmla="+- 21600 0 G2"/>
                      <a:gd name="G4" fmla="+/ 10597 21600 2"/>
                      <a:gd name="G5" fmla="+/ G1 0 2"/>
                      <a:gd name="G6" fmla="*/ 21600 21600 10597"/>
                      <a:gd name="G7" fmla="*/ G6 1 2"/>
                      <a:gd name="G8" fmla="+- 21600 0 G7"/>
                      <a:gd name="G9" fmla="*/ 21600 1 2"/>
                      <a:gd name="G10" fmla="+- 10597 0 G9"/>
                      <a:gd name="G11" fmla="?: G10 G8 0"/>
                      <a:gd name="G12" fmla="?: G10 G7 21600"/>
                      <a:gd name="T0" fmla="*/ 16301 w 21600"/>
                      <a:gd name="T1" fmla="*/ 10800 h 21600"/>
                      <a:gd name="T2" fmla="*/ 10800 w 21600"/>
                      <a:gd name="T3" fmla="*/ 21600 h 21600"/>
                      <a:gd name="T4" fmla="*/ 5299 w 21600"/>
                      <a:gd name="T5" fmla="*/ 10800 h 21600"/>
                      <a:gd name="T6" fmla="*/ 10800 w 21600"/>
                      <a:gd name="T7" fmla="*/ 0 h 21600"/>
                      <a:gd name="T8" fmla="*/ 7099 w 21600"/>
                      <a:gd name="T9" fmla="*/ 7099 h 21600"/>
                      <a:gd name="T10" fmla="*/ 14501 w 21600"/>
                      <a:gd name="T11" fmla="*/ 14501 h 21600"/>
                    </a:gdLst>
                    <a:ahLst/>
                    <a:cxnLst>
                      <a:cxn ang="0">
                        <a:pos x="T0" y="T1"/>
                      </a:cxn>
                      <a:cxn ang="0">
                        <a:pos x="T2" y="T3"/>
                      </a:cxn>
                      <a:cxn ang="0">
                        <a:pos x="T4" y="T5"/>
                      </a:cxn>
                      <a:cxn ang="0">
                        <a:pos x="T6" y="T7"/>
                      </a:cxn>
                    </a:cxnLst>
                    <a:rect l="T8" t="T9" r="T10" b="T11"/>
                    <a:pathLst>
                      <a:path w="21600" h="21600">
                        <a:moveTo>
                          <a:pt x="0" y="0"/>
                        </a:moveTo>
                        <a:lnTo>
                          <a:pt x="10597" y="21600"/>
                        </a:lnTo>
                        <a:lnTo>
                          <a:pt x="11003" y="21600"/>
                        </a:lnTo>
                        <a:lnTo>
                          <a:pt x="21600" y="0"/>
                        </a:lnTo>
                        <a:close/>
                      </a:path>
                    </a:pathLst>
                  </a:custGeom>
                  <a:gradFill rotWithShape="1">
                    <a:gsLst>
                      <a:gs pos="0">
                        <a:srgbClr val="CC0000"/>
                      </a:gs>
                      <a:gs pos="100000">
                        <a:srgbClr val="CC0000">
                          <a:gamma/>
                          <a:shade val="46275"/>
                          <a:invGamma/>
                        </a:srgbClr>
                      </a:gs>
                    </a:gsLst>
                    <a:lin ang="0" scaled="1"/>
                  </a:gradFill>
                  <a:ln w="12700">
                    <a:noFill/>
                    <a:miter lim="800000"/>
                    <a:headEnd/>
                    <a:tailEnd/>
                  </a:ln>
                  <a:effectLst/>
                </p:spPr>
                <p:txBody>
                  <a:bodyPr wrap="none" anchor="ctr"/>
                  <a:lstStyle/>
                  <a:p>
                    <a:endParaRPr lang="en-US" baseline="0">
                      <a:latin typeface="Calibri"/>
                      <a:cs typeface="Calibri"/>
                    </a:endParaRPr>
                  </a:p>
                </p:txBody>
              </p:sp>
              <p:sp>
                <p:nvSpPr>
                  <p:cNvPr id="133" name="Oval 153"/>
                  <p:cNvSpPr>
                    <a:spLocks noChangeArrowheads="1"/>
                  </p:cNvSpPr>
                  <p:nvPr/>
                </p:nvSpPr>
                <p:spPr bwMode="auto">
                  <a:xfrm>
                    <a:off x="1114" y="1741"/>
                    <a:ext cx="417" cy="50"/>
                  </a:xfrm>
                  <a:prstGeom prst="ellipse">
                    <a:avLst/>
                  </a:prstGeom>
                  <a:gradFill rotWithShape="1">
                    <a:gsLst>
                      <a:gs pos="0">
                        <a:srgbClr val="CC0000"/>
                      </a:gs>
                      <a:gs pos="100000">
                        <a:srgbClr val="CC0000">
                          <a:gamma/>
                          <a:shade val="46275"/>
                          <a:invGamma/>
                        </a:srgbClr>
                      </a:gs>
                    </a:gsLst>
                    <a:lin ang="0" scaled="1"/>
                  </a:gradFill>
                  <a:ln w="12700">
                    <a:solidFill>
                      <a:srgbClr val="DDDDDD"/>
                    </a:solidFill>
                    <a:round/>
                    <a:headEnd/>
                    <a:tailEnd/>
                  </a:ln>
                  <a:effectLst/>
                </p:spPr>
                <p:txBody>
                  <a:bodyPr wrap="none" anchor="ctr"/>
                  <a:lstStyle/>
                  <a:p>
                    <a:endParaRPr lang="en-US" baseline="0">
                      <a:latin typeface="Calibri"/>
                      <a:cs typeface="Calibri"/>
                    </a:endParaRPr>
                  </a:p>
                </p:txBody>
              </p:sp>
            </p:grpSp>
            <p:grpSp>
              <p:nvGrpSpPr>
                <p:cNvPr id="120" name="Group 154"/>
                <p:cNvGrpSpPr>
                  <a:grpSpLocks/>
                </p:cNvGrpSpPr>
                <p:nvPr/>
              </p:nvGrpSpPr>
              <p:grpSpPr bwMode="auto">
                <a:xfrm>
                  <a:off x="2472" y="3483"/>
                  <a:ext cx="273" cy="141"/>
                  <a:chOff x="884" y="2523"/>
                  <a:chExt cx="227" cy="118"/>
                </a:xfrm>
              </p:grpSpPr>
              <p:sp>
                <p:nvSpPr>
                  <p:cNvPr id="130" name="Oval 155"/>
                  <p:cNvSpPr>
                    <a:spLocks noChangeArrowheads="1"/>
                  </p:cNvSpPr>
                  <p:nvPr/>
                </p:nvSpPr>
                <p:spPr bwMode="auto">
                  <a:xfrm>
                    <a:off x="884" y="2610"/>
                    <a:ext cx="227" cy="31"/>
                  </a:xfrm>
                  <a:prstGeom prst="ellipse">
                    <a:avLst/>
                  </a:prstGeom>
                  <a:gradFill rotWithShape="0">
                    <a:gsLst>
                      <a:gs pos="0">
                        <a:srgbClr val="C0C0C0"/>
                      </a:gs>
                      <a:gs pos="100000">
                        <a:srgbClr val="C0C0C0">
                          <a:gamma/>
                          <a:shade val="29804"/>
                          <a:invGamma/>
                        </a:srgbClr>
                      </a:gs>
                    </a:gsLst>
                    <a:lin ang="0" scaled="1"/>
                  </a:gradFill>
                  <a:ln w="12700">
                    <a:solidFill>
                      <a:srgbClr val="DDDDDD"/>
                    </a:solidFill>
                    <a:round/>
                    <a:headEnd/>
                    <a:tailEnd/>
                  </a:ln>
                  <a:effectLst/>
                </p:spPr>
                <p:txBody>
                  <a:bodyPr wrap="none" anchor="ctr"/>
                  <a:lstStyle/>
                  <a:p>
                    <a:endParaRPr lang="en-US" baseline="0">
                      <a:latin typeface="Calibri"/>
                      <a:cs typeface="Calibri"/>
                    </a:endParaRPr>
                  </a:p>
                </p:txBody>
              </p:sp>
              <p:sp>
                <p:nvSpPr>
                  <p:cNvPr id="131" name="AutoShape 156"/>
                  <p:cNvSpPr>
                    <a:spLocks noChangeArrowheads="1"/>
                  </p:cNvSpPr>
                  <p:nvPr/>
                </p:nvSpPr>
                <p:spPr bwMode="auto">
                  <a:xfrm flipV="1">
                    <a:off x="886" y="2523"/>
                    <a:ext cx="223" cy="99"/>
                  </a:xfrm>
                  <a:custGeom>
                    <a:avLst/>
                    <a:gdLst>
                      <a:gd name="G0" fmla="+- 10597 0 0"/>
                      <a:gd name="G1" fmla="+- 21600 0 10597"/>
                      <a:gd name="G2" fmla="*/ 10597 1 2"/>
                      <a:gd name="G3" fmla="+- 21600 0 G2"/>
                      <a:gd name="G4" fmla="+/ 10597 21600 2"/>
                      <a:gd name="G5" fmla="+/ G1 0 2"/>
                      <a:gd name="G6" fmla="*/ 21600 21600 10597"/>
                      <a:gd name="G7" fmla="*/ G6 1 2"/>
                      <a:gd name="G8" fmla="+- 21600 0 G7"/>
                      <a:gd name="G9" fmla="*/ 21600 1 2"/>
                      <a:gd name="G10" fmla="+- 10597 0 G9"/>
                      <a:gd name="G11" fmla="?: G10 G8 0"/>
                      <a:gd name="G12" fmla="?: G10 G7 21600"/>
                      <a:gd name="T0" fmla="*/ 16301 w 21600"/>
                      <a:gd name="T1" fmla="*/ 10800 h 21600"/>
                      <a:gd name="T2" fmla="*/ 10800 w 21600"/>
                      <a:gd name="T3" fmla="*/ 21600 h 21600"/>
                      <a:gd name="T4" fmla="*/ 5299 w 21600"/>
                      <a:gd name="T5" fmla="*/ 10800 h 21600"/>
                      <a:gd name="T6" fmla="*/ 10800 w 21600"/>
                      <a:gd name="T7" fmla="*/ 0 h 21600"/>
                      <a:gd name="T8" fmla="*/ 7099 w 21600"/>
                      <a:gd name="T9" fmla="*/ 7099 h 21600"/>
                      <a:gd name="T10" fmla="*/ 14501 w 21600"/>
                      <a:gd name="T11" fmla="*/ 14501 h 21600"/>
                    </a:gdLst>
                    <a:ahLst/>
                    <a:cxnLst>
                      <a:cxn ang="0">
                        <a:pos x="T0" y="T1"/>
                      </a:cxn>
                      <a:cxn ang="0">
                        <a:pos x="T2" y="T3"/>
                      </a:cxn>
                      <a:cxn ang="0">
                        <a:pos x="T4" y="T5"/>
                      </a:cxn>
                      <a:cxn ang="0">
                        <a:pos x="T6" y="T7"/>
                      </a:cxn>
                    </a:cxnLst>
                    <a:rect l="T8" t="T9" r="T10" b="T11"/>
                    <a:pathLst>
                      <a:path w="21600" h="21600">
                        <a:moveTo>
                          <a:pt x="0" y="0"/>
                        </a:moveTo>
                        <a:lnTo>
                          <a:pt x="10597" y="21600"/>
                        </a:lnTo>
                        <a:lnTo>
                          <a:pt x="11003" y="21600"/>
                        </a:lnTo>
                        <a:lnTo>
                          <a:pt x="21600" y="0"/>
                        </a:lnTo>
                        <a:close/>
                      </a:path>
                    </a:pathLst>
                  </a:custGeom>
                  <a:gradFill rotWithShape="0">
                    <a:gsLst>
                      <a:gs pos="0">
                        <a:srgbClr val="C0C0C0"/>
                      </a:gs>
                      <a:gs pos="100000">
                        <a:srgbClr val="C0C0C0">
                          <a:gamma/>
                          <a:shade val="29804"/>
                          <a:invGamma/>
                        </a:srgbClr>
                      </a:gs>
                    </a:gsLst>
                    <a:lin ang="0" scaled="1"/>
                  </a:gradFill>
                  <a:ln w="12700">
                    <a:noFill/>
                    <a:miter lim="800000"/>
                    <a:headEnd/>
                    <a:tailEnd/>
                  </a:ln>
                  <a:effectLst/>
                </p:spPr>
                <p:txBody>
                  <a:bodyPr wrap="none" anchor="ctr"/>
                  <a:lstStyle/>
                  <a:p>
                    <a:endParaRPr lang="en-US" baseline="0">
                      <a:latin typeface="Calibri"/>
                      <a:cs typeface="Calibri"/>
                    </a:endParaRPr>
                  </a:p>
                </p:txBody>
              </p:sp>
            </p:grpSp>
            <p:grpSp>
              <p:nvGrpSpPr>
                <p:cNvPr id="121" name="Group 158"/>
                <p:cNvGrpSpPr>
                  <a:grpSpLocks/>
                </p:cNvGrpSpPr>
                <p:nvPr/>
              </p:nvGrpSpPr>
              <p:grpSpPr bwMode="auto">
                <a:xfrm>
                  <a:off x="2019" y="3744"/>
                  <a:ext cx="273" cy="143"/>
                  <a:chOff x="1112" y="1741"/>
                  <a:chExt cx="419" cy="218"/>
                </a:xfrm>
              </p:grpSpPr>
              <p:sp>
                <p:nvSpPr>
                  <p:cNvPr id="128" name="AutoShape 159"/>
                  <p:cNvSpPr>
                    <a:spLocks noChangeArrowheads="1"/>
                  </p:cNvSpPr>
                  <p:nvPr/>
                </p:nvSpPr>
                <p:spPr bwMode="auto">
                  <a:xfrm rot="-10800000" flipH="1" flipV="1">
                    <a:off x="1112" y="1771"/>
                    <a:ext cx="418" cy="188"/>
                  </a:xfrm>
                  <a:custGeom>
                    <a:avLst/>
                    <a:gdLst>
                      <a:gd name="G0" fmla="+- 10597 0 0"/>
                      <a:gd name="G1" fmla="+- 21600 0 10597"/>
                      <a:gd name="G2" fmla="*/ 10597 1 2"/>
                      <a:gd name="G3" fmla="+- 21600 0 G2"/>
                      <a:gd name="G4" fmla="+/ 10597 21600 2"/>
                      <a:gd name="G5" fmla="+/ G1 0 2"/>
                      <a:gd name="G6" fmla="*/ 21600 21600 10597"/>
                      <a:gd name="G7" fmla="*/ G6 1 2"/>
                      <a:gd name="G8" fmla="+- 21600 0 G7"/>
                      <a:gd name="G9" fmla="*/ 21600 1 2"/>
                      <a:gd name="G10" fmla="+- 10597 0 G9"/>
                      <a:gd name="G11" fmla="?: G10 G8 0"/>
                      <a:gd name="G12" fmla="?: G10 G7 21600"/>
                      <a:gd name="T0" fmla="*/ 16301 w 21600"/>
                      <a:gd name="T1" fmla="*/ 10800 h 21600"/>
                      <a:gd name="T2" fmla="*/ 10800 w 21600"/>
                      <a:gd name="T3" fmla="*/ 21600 h 21600"/>
                      <a:gd name="T4" fmla="*/ 5299 w 21600"/>
                      <a:gd name="T5" fmla="*/ 10800 h 21600"/>
                      <a:gd name="T6" fmla="*/ 10800 w 21600"/>
                      <a:gd name="T7" fmla="*/ 0 h 21600"/>
                      <a:gd name="T8" fmla="*/ 7099 w 21600"/>
                      <a:gd name="T9" fmla="*/ 7099 h 21600"/>
                      <a:gd name="T10" fmla="*/ 14501 w 21600"/>
                      <a:gd name="T11" fmla="*/ 14501 h 21600"/>
                    </a:gdLst>
                    <a:ahLst/>
                    <a:cxnLst>
                      <a:cxn ang="0">
                        <a:pos x="T0" y="T1"/>
                      </a:cxn>
                      <a:cxn ang="0">
                        <a:pos x="T2" y="T3"/>
                      </a:cxn>
                      <a:cxn ang="0">
                        <a:pos x="T4" y="T5"/>
                      </a:cxn>
                      <a:cxn ang="0">
                        <a:pos x="T6" y="T7"/>
                      </a:cxn>
                    </a:cxnLst>
                    <a:rect l="T8" t="T9" r="T10" b="T11"/>
                    <a:pathLst>
                      <a:path w="21600" h="21600">
                        <a:moveTo>
                          <a:pt x="0" y="0"/>
                        </a:moveTo>
                        <a:lnTo>
                          <a:pt x="10597" y="21600"/>
                        </a:lnTo>
                        <a:lnTo>
                          <a:pt x="11003" y="21600"/>
                        </a:lnTo>
                        <a:lnTo>
                          <a:pt x="21600" y="0"/>
                        </a:lnTo>
                        <a:close/>
                      </a:path>
                    </a:pathLst>
                  </a:custGeom>
                  <a:gradFill rotWithShape="1">
                    <a:gsLst>
                      <a:gs pos="0">
                        <a:srgbClr val="CC0000"/>
                      </a:gs>
                      <a:gs pos="100000">
                        <a:srgbClr val="CC0000">
                          <a:gamma/>
                          <a:shade val="46275"/>
                          <a:invGamma/>
                        </a:srgbClr>
                      </a:gs>
                    </a:gsLst>
                    <a:lin ang="0" scaled="1"/>
                  </a:gradFill>
                  <a:ln w="12700">
                    <a:noFill/>
                    <a:miter lim="800000"/>
                    <a:headEnd/>
                    <a:tailEnd/>
                  </a:ln>
                  <a:effectLst/>
                </p:spPr>
                <p:txBody>
                  <a:bodyPr wrap="none" anchor="ctr"/>
                  <a:lstStyle/>
                  <a:p>
                    <a:endParaRPr lang="en-US" baseline="0">
                      <a:latin typeface="Calibri"/>
                      <a:cs typeface="Calibri"/>
                    </a:endParaRPr>
                  </a:p>
                </p:txBody>
              </p:sp>
              <p:sp>
                <p:nvSpPr>
                  <p:cNvPr id="129" name="Oval 160"/>
                  <p:cNvSpPr>
                    <a:spLocks noChangeArrowheads="1"/>
                  </p:cNvSpPr>
                  <p:nvPr/>
                </p:nvSpPr>
                <p:spPr bwMode="auto">
                  <a:xfrm>
                    <a:off x="1114" y="1741"/>
                    <a:ext cx="417" cy="50"/>
                  </a:xfrm>
                  <a:prstGeom prst="ellipse">
                    <a:avLst/>
                  </a:prstGeom>
                  <a:gradFill rotWithShape="1">
                    <a:gsLst>
                      <a:gs pos="0">
                        <a:srgbClr val="CC0000"/>
                      </a:gs>
                      <a:gs pos="100000">
                        <a:srgbClr val="CC0000">
                          <a:gamma/>
                          <a:shade val="46275"/>
                          <a:invGamma/>
                        </a:srgbClr>
                      </a:gs>
                    </a:gsLst>
                    <a:lin ang="0" scaled="1"/>
                  </a:gradFill>
                  <a:ln w="12700">
                    <a:solidFill>
                      <a:srgbClr val="DDDDDD"/>
                    </a:solidFill>
                    <a:round/>
                    <a:headEnd/>
                    <a:tailEnd/>
                  </a:ln>
                  <a:effectLst/>
                </p:spPr>
                <p:txBody>
                  <a:bodyPr wrap="none" anchor="ctr"/>
                  <a:lstStyle/>
                  <a:p>
                    <a:endParaRPr lang="en-US" baseline="0">
                      <a:latin typeface="Calibri"/>
                      <a:cs typeface="Calibri"/>
                    </a:endParaRPr>
                  </a:p>
                </p:txBody>
              </p:sp>
            </p:grpSp>
            <p:grpSp>
              <p:nvGrpSpPr>
                <p:cNvPr id="122" name="Group 161"/>
                <p:cNvGrpSpPr>
                  <a:grpSpLocks/>
                </p:cNvGrpSpPr>
                <p:nvPr/>
              </p:nvGrpSpPr>
              <p:grpSpPr bwMode="auto">
                <a:xfrm>
                  <a:off x="2472" y="3716"/>
                  <a:ext cx="273" cy="141"/>
                  <a:chOff x="884" y="2523"/>
                  <a:chExt cx="227" cy="118"/>
                </a:xfrm>
              </p:grpSpPr>
              <p:sp>
                <p:nvSpPr>
                  <p:cNvPr id="126" name="Oval 162"/>
                  <p:cNvSpPr>
                    <a:spLocks noChangeArrowheads="1"/>
                  </p:cNvSpPr>
                  <p:nvPr/>
                </p:nvSpPr>
                <p:spPr bwMode="auto">
                  <a:xfrm>
                    <a:off x="884" y="2610"/>
                    <a:ext cx="227" cy="31"/>
                  </a:xfrm>
                  <a:prstGeom prst="ellipse">
                    <a:avLst/>
                  </a:prstGeom>
                  <a:gradFill rotWithShape="0">
                    <a:gsLst>
                      <a:gs pos="0">
                        <a:srgbClr val="C0C0C0"/>
                      </a:gs>
                      <a:gs pos="100000">
                        <a:srgbClr val="C0C0C0">
                          <a:gamma/>
                          <a:shade val="29804"/>
                          <a:invGamma/>
                        </a:srgbClr>
                      </a:gs>
                    </a:gsLst>
                    <a:lin ang="0" scaled="1"/>
                  </a:gradFill>
                  <a:ln w="12700">
                    <a:solidFill>
                      <a:srgbClr val="DDDDDD"/>
                    </a:solidFill>
                    <a:round/>
                    <a:headEnd/>
                    <a:tailEnd/>
                  </a:ln>
                  <a:effectLst/>
                </p:spPr>
                <p:txBody>
                  <a:bodyPr wrap="none" anchor="ctr"/>
                  <a:lstStyle/>
                  <a:p>
                    <a:endParaRPr lang="en-US" baseline="0">
                      <a:latin typeface="Calibri"/>
                      <a:cs typeface="Calibri"/>
                    </a:endParaRPr>
                  </a:p>
                </p:txBody>
              </p:sp>
              <p:sp>
                <p:nvSpPr>
                  <p:cNvPr id="127" name="AutoShape 163"/>
                  <p:cNvSpPr>
                    <a:spLocks noChangeArrowheads="1"/>
                  </p:cNvSpPr>
                  <p:nvPr/>
                </p:nvSpPr>
                <p:spPr bwMode="auto">
                  <a:xfrm flipV="1">
                    <a:off x="886" y="2523"/>
                    <a:ext cx="223" cy="99"/>
                  </a:xfrm>
                  <a:custGeom>
                    <a:avLst/>
                    <a:gdLst>
                      <a:gd name="G0" fmla="+- 10597 0 0"/>
                      <a:gd name="G1" fmla="+- 21600 0 10597"/>
                      <a:gd name="G2" fmla="*/ 10597 1 2"/>
                      <a:gd name="G3" fmla="+- 21600 0 G2"/>
                      <a:gd name="G4" fmla="+/ 10597 21600 2"/>
                      <a:gd name="G5" fmla="+/ G1 0 2"/>
                      <a:gd name="G6" fmla="*/ 21600 21600 10597"/>
                      <a:gd name="G7" fmla="*/ G6 1 2"/>
                      <a:gd name="G8" fmla="+- 21600 0 G7"/>
                      <a:gd name="G9" fmla="*/ 21600 1 2"/>
                      <a:gd name="G10" fmla="+- 10597 0 G9"/>
                      <a:gd name="G11" fmla="?: G10 G8 0"/>
                      <a:gd name="G12" fmla="?: G10 G7 21600"/>
                      <a:gd name="T0" fmla="*/ 16301 w 21600"/>
                      <a:gd name="T1" fmla="*/ 10800 h 21600"/>
                      <a:gd name="T2" fmla="*/ 10800 w 21600"/>
                      <a:gd name="T3" fmla="*/ 21600 h 21600"/>
                      <a:gd name="T4" fmla="*/ 5299 w 21600"/>
                      <a:gd name="T5" fmla="*/ 10800 h 21600"/>
                      <a:gd name="T6" fmla="*/ 10800 w 21600"/>
                      <a:gd name="T7" fmla="*/ 0 h 21600"/>
                      <a:gd name="T8" fmla="*/ 7099 w 21600"/>
                      <a:gd name="T9" fmla="*/ 7099 h 21600"/>
                      <a:gd name="T10" fmla="*/ 14501 w 21600"/>
                      <a:gd name="T11" fmla="*/ 14501 h 21600"/>
                    </a:gdLst>
                    <a:ahLst/>
                    <a:cxnLst>
                      <a:cxn ang="0">
                        <a:pos x="T0" y="T1"/>
                      </a:cxn>
                      <a:cxn ang="0">
                        <a:pos x="T2" y="T3"/>
                      </a:cxn>
                      <a:cxn ang="0">
                        <a:pos x="T4" y="T5"/>
                      </a:cxn>
                      <a:cxn ang="0">
                        <a:pos x="T6" y="T7"/>
                      </a:cxn>
                    </a:cxnLst>
                    <a:rect l="T8" t="T9" r="T10" b="T11"/>
                    <a:pathLst>
                      <a:path w="21600" h="21600">
                        <a:moveTo>
                          <a:pt x="0" y="0"/>
                        </a:moveTo>
                        <a:lnTo>
                          <a:pt x="10597" y="21600"/>
                        </a:lnTo>
                        <a:lnTo>
                          <a:pt x="11003" y="21600"/>
                        </a:lnTo>
                        <a:lnTo>
                          <a:pt x="21600" y="0"/>
                        </a:lnTo>
                        <a:close/>
                      </a:path>
                    </a:pathLst>
                  </a:custGeom>
                  <a:gradFill rotWithShape="0">
                    <a:gsLst>
                      <a:gs pos="0">
                        <a:srgbClr val="C0C0C0"/>
                      </a:gs>
                      <a:gs pos="100000">
                        <a:srgbClr val="C0C0C0">
                          <a:gamma/>
                          <a:shade val="29804"/>
                          <a:invGamma/>
                        </a:srgbClr>
                      </a:gs>
                    </a:gsLst>
                    <a:lin ang="0" scaled="1"/>
                  </a:gradFill>
                  <a:ln w="12700">
                    <a:noFill/>
                    <a:miter lim="800000"/>
                    <a:headEnd/>
                    <a:tailEnd/>
                  </a:ln>
                  <a:effectLst/>
                </p:spPr>
                <p:txBody>
                  <a:bodyPr wrap="none" anchor="ctr"/>
                  <a:lstStyle/>
                  <a:p>
                    <a:endParaRPr lang="en-US" baseline="0">
                      <a:latin typeface="Calibri"/>
                      <a:cs typeface="Calibri"/>
                    </a:endParaRPr>
                  </a:p>
                </p:txBody>
              </p:sp>
            </p:grpSp>
            <p:sp>
              <p:nvSpPr>
                <p:cNvPr id="123" name="Text Box 164"/>
                <p:cNvSpPr txBox="1">
                  <a:spLocks noChangeArrowheads="1"/>
                </p:cNvSpPr>
                <p:nvPr/>
              </p:nvSpPr>
              <p:spPr bwMode="auto">
                <a:xfrm>
                  <a:off x="2246" y="3647"/>
                  <a:ext cx="226" cy="327"/>
                </a:xfrm>
                <a:prstGeom prst="rect">
                  <a:avLst/>
                </a:prstGeom>
                <a:noFill/>
                <a:ln w="28575">
                  <a:noFill/>
                  <a:miter lim="800000"/>
                  <a:headEnd/>
                  <a:tailEnd/>
                </a:ln>
                <a:effectLst/>
              </p:spPr>
              <p:txBody>
                <a:bodyPr>
                  <a:spAutoFit/>
                </a:bodyPr>
                <a:lstStyle/>
                <a:p>
                  <a:pPr algn="ctr">
                    <a:spcBef>
                      <a:spcPct val="50000"/>
                    </a:spcBef>
                  </a:pPr>
                  <a:r>
                    <a:rPr lang="en-US" sz="2800" baseline="0">
                      <a:latin typeface="Calibri"/>
                      <a:cs typeface="Calibri"/>
                    </a:rPr>
                    <a:t>+</a:t>
                  </a:r>
                </a:p>
              </p:txBody>
            </p:sp>
            <p:sp>
              <p:nvSpPr>
                <p:cNvPr id="124" name="Line 165"/>
                <p:cNvSpPr>
                  <a:spLocks noChangeShapeType="1"/>
                </p:cNvSpPr>
                <p:nvPr/>
              </p:nvSpPr>
              <p:spPr bwMode="auto">
                <a:xfrm>
                  <a:off x="2018" y="3704"/>
                  <a:ext cx="771" cy="0"/>
                </a:xfrm>
                <a:prstGeom prst="line">
                  <a:avLst/>
                </a:prstGeom>
                <a:noFill/>
                <a:ln w="19050">
                  <a:solidFill>
                    <a:schemeClr val="tx1">
                      <a:lumMod val="75000"/>
                      <a:lumOff val="25000"/>
                    </a:schemeClr>
                  </a:solidFill>
                  <a:round/>
                  <a:headEnd/>
                  <a:tailEnd/>
                </a:ln>
                <a:effectLst/>
              </p:spPr>
              <p:txBody>
                <a:bodyPr wrap="none" anchor="ctr"/>
                <a:lstStyle/>
                <a:p>
                  <a:endParaRPr lang="en-US" baseline="0">
                    <a:latin typeface="Calibri"/>
                    <a:cs typeface="Calibri"/>
                  </a:endParaRPr>
                </a:p>
              </p:txBody>
            </p:sp>
            <p:sp>
              <p:nvSpPr>
                <p:cNvPr id="125" name="Text Box 168"/>
                <p:cNvSpPr txBox="1">
                  <a:spLocks noChangeArrowheads="1"/>
                </p:cNvSpPr>
                <p:nvPr/>
              </p:nvSpPr>
              <p:spPr bwMode="auto">
                <a:xfrm>
                  <a:off x="-129" y="3521"/>
                  <a:ext cx="2099" cy="291"/>
                </a:xfrm>
                <a:prstGeom prst="rect">
                  <a:avLst/>
                </a:prstGeom>
                <a:noFill/>
                <a:ln w="28575">
                  <a:noFill/>
                  <a:miter lim="800000"/>
                  <a:headEnd/>
                  <a:tailEnd/>
                </a:ln>
                <a:effectLst/>
              </p:spPr>
              <p:txBody>
                <a:bodyPr wrap="square">
                  <a:spAutoFit/>
                </a:bodyPr>
                <a:lstStyle/>
                <a:p>
                  <a:pPr>
                    <a:spcBef>
                      <a:spcPct val="50000"/>
                    </a:spcBef>
                  </a:pPr>
                  <a:r>
                    <a:rPr lang="en-US" sz="2400" baseline="0" dirty="0">
                      <a:solidFill>
                        <a:srgbClr val="C00000"/>
                      </a:solidFill>
                      <a:latin typeface="Calibri"/>
                      <a:cs typeface="Calibri"/>
                      <a:sym typeface="Symbol" pitchFamily="18" charset="2"/>
                    </a:rPr>
                    <a:t>Population difference </a:t>
                  </a:r>
                  <a:r>
                    <a:rPr lang="en-US" sz="2400" baseline="0" dirty="0">
                      <a:latin typeface="Calibri"/>
                      <a:cs typeface="Calibri"/>
                      <a:sym typeface="Symbol" pitchFamily="18" charset="2"/>
                    </a:rPr>
                    <a:t>=</a:t>
                  </a:r>
                  <a:endParaRPr lang="en-US" sz="2400" baseline="0" dirty="0">
                    <a:solidFill>
                      <a:srgbClr val="FFFFCC"/>
                    </a:solidFill>
                    <a:latin typeface="Calibri"/>
                    <a:cs typeface="Calibri"/>
                    <a:sym typeface="Symbol" pitchFamily="18" charset="2"/>
                  </a:endParaRPr>
                </a:p>
              </p:txBody>
            </p:sp>
          </p:grpSp>
        </p:grpSp>
        <p:sp>
          <p:nvSpPr>
            <p:cNvPr id="134" name="Line 165"/>
            <p:cNvSpPr>
              <a:spLocks noChangeShapeType="1"/>
            </p:cNvSpPr>
            <p:nvPr/>
          </p:nvSpPr>
          <p:spPr bwMode="auto">
            <a:xfrm>
              <a:off x="6491311" y="5857892"/>
              <a:ext cx="648000" cy="0"/>
            </a:xfrm>
            <a:prstGeom prst="line">
              <a:avLst/>
            </a:prstGeom>
            <a:noFill/>
            <a:ln w="19050">
              <a:solidFill>
                <a:schemeClr val="tx1">
                  <a:lumMod val="75000"/>
                  <a:lumOff val="25000"/>
                </a:schemeClr>
              </a:solidFill>
              <a:round/>
              <a:headEnd/>
              <a:tailEnd/>
            </a:ln>
            <a:effectLst/>
          </p:spPr>
          <p:txBody>
            <a:bodyPr wrap="none" anchor="ctr"/>
            <a:lstStyle/>
            <a:p>
              <a:endParaRPr lang="en-US" baseline="0">
                <a:latin typeface="Calibri"/>
                <a:cs typeface="Calibri"/>
              </a:endParaRPr>
            </a:p>
          </p:txBody>
        </p:sp>
      </p:grpSp>
      <p:sp>
        <p:nvSpPr>
          <p:cNvPr id="136" name="Text Box 170"/>
          <p:cNvSpPr txBox="1">
            <a:spLocks noChangeArrowheads="1"/>
          </p:cNvSpPr>
          <p:nvPr/>
        </p:nvSpPr>
        <p:spPr bwMode="auto">
          <a:xfrm>
            <a:off x="71406" y="6274378"/>
            <a:ext cx="4476750" cy="369332"/>
          </a:xfrm>
          <a:prstGeom prst="rect">
            <a:avLst/>
          </a:prstGeom>
          <a:noFill/>
          <a:ln w="28575">
            <a:noFill/>
            <a:miter lim="800000"/>
            <a:headEnd/>
            <a:tailEnd/>
          </a:ln>
          <a:effectLst/>
        </p:spPr>
        <p:txBody>
          <a:bodyPr>
            <a:spAutoFit/>
          </a:bodyPr>
          <a:lstStyle/>
          <a:p>
            <a:pPr>
              <a:spcBef>
                <a:spcPct val="50000"/>
              </a:spcBef>
            </a:pPr>
            <a:r>
              <a:rPr lang="en-US" sz="1800" baseline="0" dirty="0">
                <a:latin typeface="Calibri"/>
                <a:cs typeface="Calibri"/>
              </a:rPr>
              <a:t>Excess of “up” spins at 1.5 Tesla: 5*10</a:t>
            </a:r>
            <a:r>
              <a:rPr lang="en-US" sz="1800" dirty="0">
                <a:latin typeface="Calibri"/>
                <a:cs typeface="Calibri"/>
              </a:rPr>
              <a:t>-6</a:t>
            </a:r>
          </a:p>
        </p:txBody>
      </p:sp>
      <p:sp>
        <p:nvSpPr>
          <p:cNvPr id="3" name="Slide Number Placeholder 2">
            <a:extLst>
              <a:ext uri="{FF2B5EF4-FFF2-40B4-BE49-F238E27FC236}">
                <a16:creationId xmlns:a16="http://schemas.microsoft.com/office/drawing/2014/main" id="{1B7731FA-86B8-AF42-8995-7BCAFE8F5C04}"/>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61</a:t>
            </a:fld>
            <a:endParaRPr lang="en-US"/>
          </a:p>
        </p:txBody>
      </p:sp>
    </p:spTree>
    <p:extLst>
      <p:ext uri="{BB962C8B-B14F-4D97-AF65-F5344CB8AC3E}">
        <p14:creationId xmlns:p14="http://schemas.microsoft.com/office/powerpoint/2010/main" val="20486778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wipe(down)">
                                      <p:cBhvr>
                                        <p:cTn id="7" dur="500"/>
                                        <p:tgtEl>
                                          <p:spTgt spid="10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5"/>
                                        </p:tgtEl>
                                        <p:attrNameLst>
                                          <p:attrName>style.visibility</p:attrName>
                                        </p:attrNameLst>
                                      </p:cBhvr>
                                      <p:to>
                                        <p:strVal val="visible"/>
                                      </p:to>
                                    </p:set>
                                    <p:animEffect transition="in" filter="fade">
                                      <p:cBhvr>
                                        <p:cTn id="12"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at-ge_news04_pms_achieva_4l-13430"/>
          <p:cNvPicPr>
            <a:picLocks noChangeAspect="1" noChangeArrowheads="1"/>
          </p:cNvPicPr>
          <p:nvPr/>
        </p:nvPicPr>
        <p:blipFill>
          <a:blip r:embed="rId3">
            <a:grayscl/>
          </a:blip>
          <a:srcRect/>
          <a:stretch>
            <a:fillRect/>
          </a:stretch>
        </p:blipFill>
        <p:spPr bwMode="auto">
          <a:xfrm>
            <a:off x="3140075" y="2945138"/>
            <a:ext cx="2871788" cy="3168650"/>
          </a:xfrm>
          <a:prstGeom prst="rect">
            <a:avLst/>
          </a:prstGeom>
          <a:noFill/>
          <a:ln w="9525">
            <a:noFill/>
            <a:miter lim="800000"/>
            <a:headEnd/>
            <a:tailEnd/>
          </a:ln>
        </p:spPr>
      </p:pic>
      <p:sp>
        <p:nvSpPr>
          <p:cNvPr id="20483" name="Rectangle 3"/>
          <p:cNvSpPr>
            <a:spLocks noGrp="1" noChangeArrowheads="1"/>
          </p:cNvSpPr>
          <p:nvPr>
            <p:ph type="title"/>
          </p:nvPr>
        </p:nvSpPr>
        <p:spPr/>
        <p:txBody>
          <a:bodyPr/>
          <a:lstStyle/>
          <a:p>
            <a:pPr eaLnBrk="1" hangingPunct="1"/>
            <a:r>
              <a:rPr lang="en-US" dirty="0">
                <a:latin typeface="Calibri"/>
                <a:cs typeface="Calibri"/>
              </a:rPr>
              <a:t>Magnetic Resonance Imaging</a:t>
            </a:r>
          </a:p>
        </p:txBody>
      </p:sp>
      <p:grpSp>
        <p:nvGrpSpPr>
          <p:cNvPr id="2" name="Group 36"/>
          <p:cNvGrpSpPr/>
          <p:nvPr/>
        </p:nvGrpSpPr>
        <p:grpSpPr>
          <a:xfrm>
            <a:off x="1547813" y="2703838"/>
            <a:ext cx="1273545" cy="1055688"/>
            <a:chOff x="1547813" y="2447942"/>
            <a:chExt cx="1273545" cy="1055688"/>
          </a:xfrm>
        </p:grpSpPr>
        <p:pic>
          <p:nvPicPr>
            <p:cNvPr id="1185796" name="Picture 4" descr="water"/>
            <p:cNvPicPr>
              <a:picLocks noChangeAspect="1" noChangeArrowheads="1"/>
            </p:cNvPicPr>
            <p:nvPr/>
          </p:nvPicPr>
          <p:blipFill>
            <a:blip r:embed="rId4">
              <a:clrChange>
                <a:clrFrom>
                  <a:srgbClr val="000000"/>
                </a:clrFrom>
                <a:clrTo>
                  <a:srgbClr val="000000">
                    <a:alpha val="0"/>
                  </a:srgbClr>
                </a:clrTo>
              </a:clrChange>
              <a:lum bright="20000"/>
              <a:grayscl/>
            </a:blip>
            <a:srcRect l="37138" t="25124" r="29778" b="29234"/>
            <a:stretch>
              <a:fillRect/>
            </a:stretch>
          </p:blipFill>
          <p:spPr bwMode="auto">
            <a:xfrm rot="966215">
              <a:off x="1835150" y="2713055"/>
              <a:ext cx="790575" cy="790575"/>
            </a:xfrm>
            <a:prstGeom prst="rect">
              <a:avLst/>
            </a:prstGeom>
            <a:noFill/>
            <a:effectLst>
              <a:outerShdw dist="63500" dir="3187806" algn="ctr" rotWithShape="0">
                <a:srgbClr val="808080">
                  <a:alpha val="50000"/>
                </a:srgbClr>
              </a:outerShdw>
            </a:effectLst>
          </p:spPr>
        </p:pic>
        <p:sp>
          <p:nvSpPr>
            <p:cNvPr id="20489" name="Text Box 24"/>
            <p:cNvSpPr txBox="1">
              <a:spLocks noChangeArrowheads="1"/>
            </p:cNvSpPr>
            <p:nvPr/>
          </p:nvSpPr>
          <p:spPr bwMode="auto">
            <a:xfrm>
              <a:off x="1547813" y="2447942"/>
              <a:ext cx="1273545" cy="246221"/>
            </a:xfrm>
            <a:prstGeom prst="rect">
              <a:avLst/>
            </a:prstGeom>
            <a:noFill/>
            <a:ln w="9525">
              <a:noFill/>
              <a:miter lim="800000"/>
              <a:headEnd/>
              <a:tailEnd/>
            </a:ln>
          </p:spPr>
          <p:txBody>
            <a:bodyPr wrap="none" lIns="36000" tIns="0" rIns="36000" bIns="0">
              <a:spAutoFit/>
            </a:bodyPr>
            <a:lstStyle/>
            <a:p>
              <a:pPr eaLnBrk="0" hangingPunct="0"/>
              <a:r>
                <a:rPr lang="en-US" sz="1600" baseline="0" dirty="0">
                  <a:latin typeface="Calibri"/>
                  <a:cs typeface="Calibri"/>
                </a:rPr>
                <a:t>Signal source</a:t>
              </a:r>
              <a:r>
                <a:rPr lang="en-US" sz="1600" baseline="30000" dirty="0">
                  <a:latin typeface="Calibri"/>
                  <a:cs typeface="Calibri"/>
                </a:rPr>
                <a:t>2)</a:t>
              </a:r>
            </a:p>
          </p:txBody>
        </p:sp>
      </p:grpSp>
      <p:grpSp>
        <p:nvGrpSpPr>
          <p:cNvPr id="3" name="Group 37"/>
          <p:cNvGrpSpPr/>
          <p:nvPr/>
        </p:nvGrpSpPr>
        <p:grpSpPr>
          <a:xfrm>
            <a:off x="2268538" y="1505276"/>
            <a:ext cx="2511425" cy="1223962"/>
            <a:chOff x="2268538" y="1249380"/>
            <a:chExt cx="2511425" cy="1223962"/>
          </a:xfrm>
        </p:grpSpPr>
        <p:pic>
          <p:nvPicPr>
            <p:cNvPr id="1185798" name="Picture 6" descr="MCj03310970000[1]"/>
            <p:cNvPicPr>
              <a:picLocks noChangeAspect="1" noChangeArrowheads="1"/>
            </p:cNvPicPr>
            <p:nvPr/>
          </p:nvPicPr>
          <p:blipFill>
            <a:blip r:embed="rId5">
              <a:grayscl/>
            </a:blip>
            <a:srcRect/>
            <a:stretch>
              <a:fillRect/>
            </a:stretch>
          </p:blipFill>
          <p:spPr bwMode="auto">
            <a:xfrm>
              <a:off x="3292475" y="1608155"/>
              <a:ext cx="558800" cy="865187"/>
            </a:xfrm>
            <a:prstGeom prst="rect">
              <a:avLst/>
            </a:prstGeom>
            <a:noFill/>
            <a:effectLst>
              <a:outerShdw dist="35921" dir="2700000" algn="ctr" rotWithShape="0">
                <a:srgbClr val="333333"/>
              </a:outerShdw>
            </a:effectLst>
          </p:spPr>
        </p:pic>
        <p:sp>
          <p:nvSpPr>
            <p:cNvPr id="20490" name="Text Box 25"/>
            <p:cNvSpPr txBox="1">
              <a:spLocks noChangeArrowheads="1"/>
            </p:cNvSpPr>
            <p:nvPr/>
          </p:nvSpPr>
          <p:spPr bwMode="auto">
            <a:xfrm>
              <a:off x="2268538" y="1249380"/>
              <a:ext cx="2511425" cy="244475"/>
            </a:xfrm>
            <a:prstGeom prst="rect">
              <a:avLst/>
            </a:prstGeom>
            <a:noFill/>
            <a:ln w="9525">
              <a:noFill/>
              <a:miter lim="800000"/>
              <a:headEnd/>
              <a:tailEnd/>
            </a:ln>
          </p:spPr>
          <p:txBody>
            <a:bodyPr wrap="none" lIns="36000" tIns="0" rIns="36000" bIns="0">
              <a:spAutoFit/>
            </a:bodyPr>
            <a:lstStyle/>
            <a:p>
              <a:pPr eaLnBrk="0" hangingPunct="0"/>
              <a:r>
                <a:rPr lang="en-US" sz="1600" baseline="0">
                  <a:latin typeface="Calibri"/>
                  <a:cs typeface="Calibri"/>
                </a:rPr>
                <a:t>Radiofrequency transmitter</a:t>
              </a:r>
            </a:p>
          </p:txBody>
        </p:sp>
      </p:grpSp>
      <p:grpSp>
        <p:nvGrpSpPr>
          <p:cNvPr id="4" name="Group 38"/>
          <p:cNvGrpSpPr/>
          <p:nvPr/>
        </p:nvGrpSpPr>
        <p:grpSpPr>
          <a:xfrm>
            <a:off x="4829175" y="1505276"/>
            <a:ext cx="1998663" cy="1081087"/>
            <a:chOff x="4829175" y="1249380"/>
            <a:chExt cx="1998663" cy="1081087"/>
          </a:xfrm>
        </p:grpSpPr>
        <p:grpSp>
          <p:nvGrpSpPr>
            <p:cNvPr id="5" name="Group 7"/>
            <p:cNvGrpSpPr>
              <a:grpSpLocks/>
            </p:cNvGrpSpPr>
            <p:nvPr/>
          </p:nvGrpSpPr>
          <p:grpSpPr bwMode="auto">
            <a:xfrm rot="1234952">
              <a:off x="5292725" y="1774842"/>
              <a:ext cx="600075" cy="555625"/>
              <a:chOff x="2714" y="1993"/>
              <a:chExt cx="350" cy="325"/>
            </a:xfrm>
          </p:grpSpPr>
          <p:sp>
            <p:nvSpPr>
              <p:cNvPr id="20502" name="Freeform 8"/>
              <p:cNvSpPr>
                <a:spLocks/>
              </p:cNvSpPr>
              <p:nvPr/>
            </p:nvSpPr>
            <p:spPr bwMode="auto">
              <a:xfrm>
                <a:off x="2731" y="2200"/>
                <a:ext cx="314" cy="118"/>
              </a:xfrm>
              <a:custGeom>
                <a:avLst/>
                <a:gdLst>
                  <a:gd name="T0" fmla="*/ 9 w 629"/>
                  <a:gd name="T1" fmla="*/ 0 h 235"/>
                  <a:gd name="T2" fmla="*/ 0 w 629"/>
                  <a:gd name="T3" fmla="*/ 0 h 235"/>
                  <a:gd name="T4" fmla="*/ 0 w 629"/>
                  <a:gd name="T5" fmla="*/ 4 h 235"/>
                  <a:gd name="T6" fmla="*/ 9 w 629"/>
                  <a:gd name="T7" fmla="*/ 4 h 235"/>
                  <a:gd name="T8" fmla="*/ 9 w 629"/>
                  <a:gd name="T9" fmla="*/ 0 h 235"/>
                  <a:gd name="T10" fmla="*/ 9 w 629"/>
                  <a:gd name="T11" fmla="*/ 0 h 235"/>
                  <a:gd name="T12" fmla="*/ 0 60000 65536"/>
                  <a:gd name="T13" fmla="*/ 0 60000 65536"/>
                  <a:gd name="T14" fmla="*/ 0 60000 65536"/>
                  <a:gd name="T15" fmla="*/ 0 60000 65536"/>
                  <a:gd name="T16" fmla="*/ 0 60000 65536"/>
                  <a:gd name="T17" fmla="*/ 0 60000 65536"/>
                  <a:gd name="T18" fmla="*/ 0 w 629"/>
                  <a:gd name="T19" fmla="*/ 0 h 235"/>
                  <a:gd name="T20" fmla="*/ 629 w 629"/>
                  <a:gd name="T21" fmla="*/ 235 h 235"/>
                </a:gdLst>
                <a:ahLst/>
                <a:cxnLst>
                  <a:cxn ang="T12">
                    <a:pos x="T0" y="T1"/>
                  </a:cxn>
                  <a:cxn ang="T13">
                    <a:pos x="T2" y="T3"/>
                  </a:cxn>
                  <a:cxn ang="T14">
                    <a:pos x="T4" y="T5"/>
                  </a:cxn>
                  <a:cxn ang="T15">
                    <a:pos x="T6" y="T7"/>
                  </a:cxn>
                  <a:cxn ang="T16">
                    <a:pos x="T8" y="T9"/>
                  </a:cxn>
                  <a:cxn ang="T17">
                    <a:pos x="T10" y="T11"/>
                  </a:cxn>
                </a:cxnLst>
                <a:rect l="T18" t="T19" r="T20" b="T21"/>
                <a:pathLst>
                  <a:path w="629" h="235">
                    <a:moveTo>
                      <a:pt x="613" y="0"/>
                    </a:moveTo>
                    <a:lnTo>
                      <a:pt x="0" y="0"/>
                    </a:lnTo>
                    <a:lnTo>
                      <a:pt x="0" y="235"/>
                    </a:lnTo>
                    <a:lnTo>
                      <a:pt x="629" y="235"/>
                    </a:lnTo>
                    <a:lnTo>
                      <a:pt x="629" y="0"/>
                    </a:lnTo>
                    <a:lnTo>
                      <a:pt x="613" y="0"/>
                    </a:lnTo>
                    <a:close/>
                  </a:path>
                </a:pathLst>
              </a:custGeom>
              <a:solidFill>
                <a:srgbClr val="000000"/>
              </a:solidFill>
              <a:ln w="9525">
                <a:noFill/>
                <a:round/>
                <a:headEnd/>
                <a:tailEnd/>
              </a:ln>
            </p:spPr>
            <p:txBody>
              <a:bodyPr/>
              <a:lstStyle/>
              <a:p>
                <a:endParaRPr lang="en-US">
                  <a:latin typeface="Calibri"/>
                  <a:cs typeface="Calibri"/>
                </a:endParaRPr>
              </a:p>
            </p:txBody>
          </p:sp>
          <p:sp>
            <p:nvSpPr>
              <p:cNvPr id="20503" name="Freeform 9"/>
              <p:cNvSpPr>
                <a:spLocks/>
              </p:cNvSpPr>
              <p:nvPr/>
            </p:nvSpPr>
            <p:spPr bwMode="auto">
              <a:xfrm>
                <a:off x="2747" y="2216"/>
                <a:ext cx="282" cy="85"/>
              </a:xfrm>
              <a:custGeom>
                <a:avLst/>
                <a:gdLst>
                  <a:gd name="T0" fmla="*/ 8 w 565"/>
                  <a:gd name="T1" fmla="*/ 0 h 172"/>
                  <a:gd name="T2" fmla="*/ 8 w 565"/>
                  <a:gd name="T3" fmla="*/ 0 h 172"/>
                  <a:gd name="T4" fmla="*/ 8 w 565"/>
                  <a:gd name="T5" fmla="*/ 1 h 172"/>
                  <a:gd name="T6" fmla="*/ 8 w 565"/>
                  <a:gd name="T7" fmla="*/ 2 h 172"/>
                  <a:gd name="T8" fmla="*/ 8 w 565"/>
                  <a:gd name="T9" fmla="*/ 2 h 172"/>
                  <a:gd name="T10" fmla="*/ 8 w 565"/>
                  <a:gd name="T11" fmla="*/ 2 h 172"/>
                  <a:gd name="T12" fmla="*/ 8 w 565"/>
                  <a:gd name="T13" fmla="*/ 2 h 172"/>
                  <a:gd name="T14" fmla="*/ 7 w 565"/>
                  <a:gd name="T15" fmla="*/ 2 h 172"/>
                  <a:gd name="T16" fmla="*/ 7 w 565"/>
                  <a:gd name="T17" fmla="*/ 2 h 172"/>
                  <a:gd name="T18" fmla="*/ 6 w 565"/>
                  <a:gd name="T19" fmla="*/ 2 h 172"/>
                  <a:gd name="T20" fmla="*/ 5 w 565"/>
                  <a:gd name="T21" fmla="*/ 2 h 172"/>
                  <a:gd name="T22" fmla="*/ 5 w 565"/>
                  <a:gd name="T23" fmla="*/ 2 h 172"/>
                  <a:gd name="T24" fmla="*/ 4 w 565"/>
                  <a:gd name="T25" fmla="*/ 2 h 172"/>
                  <a:gd name="T26" fmla="*/ 3 w 565"/>
                  <a:gd name="T27" fmla="*/ 2 h 172"/>
                  <a:gd name="T28" fmla="*/ 2 w 565"/>
                  <a:gd name="T29" fmla="*/ 2 h 172"/>
                  <a:gd name="T30" fmla="*/ 2 w 565"/>
                  <a:gd name="T31" fmla="*/ 2 h 172"/>
                  <a:gd name="T32" fmla="*/ 1 w 565"/>
                  <a:gd name="T33" fmla="*/ 2 h 172"/>
                  <a:gd name="T34" fmla="*/ 0 w 565"/>
                  <a:gd name="T35" fmla="*/ 2 h 172"/>
                  <a:gd name="T36" fmla="*/ 0 w 565"/>
                  <a:gd name="T37" fmla="*/ 2 h 172"/>
                  <a:gd name="T38" fmla="*/ 0 w 565"/>
                  <a:gd name="T39" fmla="*/ 2 h 172"/>
                  <a:gd name="T40" fmla="*/ 0 w 565"/>
                  <a:gd name="T41" fmla="*/ 2 h 172"/>
                  <a:gd name="T42" fmla="*/ 0 w 565"/>
                  <a:gd name="T43" fmla="*/ 2 h 172"/>
                  <a:gd name="T44" fmla="*/ 0 w 565"/>
                  <a:gd name="T45" fmla="*/ 1 h 172"/>
                  <a:gd name="T46" fmla="*/ 0 w 565"/>
                  <a:gd name="T47" fmla="*/ 0 h 172"/>
                  <a:gd name="T48" fmla="*/ 0 w 565"/>
                  <a:gd name="T49" fmla="*/ 0 h 172"/>
                  <a:gd name="T50" fmla="*/ 0 w 565"/>
                  <a:gd name="T51" fmla="*/ 0 h 172"/>
                  <a:gd name="T52" fmla="*/ 0 w 565"/>
                  <a:gd name="T53" fmla="*/ 0 h 172"/>
                  <a:gd name="T54" fmla="*/ 0 w 565"/>
                  <a:gd name="T55" fmla="*/ 0 h 172"/>
                  <a:gd name="T56" fmla="*/ 1 w 565"/>
                  <a:gd name="T57" fmla="*/ 0 h 172"/>
                  <a:gd name="T58" fmla="*/ 2 w 565"/>
                  <a:gd name="T59" fmla="*/ 0 h 172"/>
                  <a:gd name="T60" fmla="*/ 2 w 565"/>
                  <a:gd name="T61" fmla="*/ 0 h 172"/>
                  <a:gd name="T62" fmla="*/ 3 w 565"/>
                  <a:gd name="T63" fmla="*/ 0 h 172"/>
                  <a:gd name="T64" fmla="*/ 4 w 565"/>
                  <a:gd name="T65" fmla="*/ 0 h 172"/>
                  <a:gd name="T66" fmla="*/ 5 w 565"/>
                  <a:gd name="T67" fmla="*/ 0 h 172"/>
                  <a:gd name="T68" fmla="*/ 5 w 565"/>
                  <a:gd name="T69" fmla="*/ 0 h 172"/>
                  <a:gd name="T70" fmla="*/ 6 w 565"/>
                  <a:gd name="T71" fmla="*/ 0 h 172"/>
                  <a:gd name="T72" fmla="*/ 7 w 565"/>
                  <a:gd name="T73" fmla="*/ 0 h 172"/>
                  <a:gd name="T74" fmla="*/ 7 w 565"/>
                  <a:gd name="T75" fmla="*/ 0 h 172"/>
                  <a:gd name="T76" fmla="*/ 8 w 565"/>
                  <a:gd name="T77" fmla="*/ 0 h 172"/>
                  <a:gd name="T78" fmla="*/ 8 w 565"/>
                  <a:gd name="T79" fmla="*/ 0 h 172"/>
                  <a:gd name="T80" fmla="*/ 8 w 565"/>
                  <a:gd name="T81" fmla="*/ 0 h 17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65"/>
                  <a:gd name="T124" fmla="*/ 0 h 172"/>
                  <a:gd name="T125" fmla="*/ 565 w 565"/>
                  <a:gd name="T126" fmla="*/ 172 h 17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65" h="172">
                    <a:moveTo>
                      <a:pt x="565" y="0"/>
                    </a:moveTo>
                    <a:lnTo>
                      <a:pt x="565" y="34"/>
                    </a:lnTo>
                    <a:lnTo>
                      <a:pt x="565" y="85"/>
                    </a:lnTo>
                    <a:lnTo>
                      <a:pt x="565" y="138"/>
                    </a:lnTo>
                    <a:lnTo>
                      <a:pt x="565" y="172"/>
                    </a:lnTo>
                    <a:lnTo>
                      <a:pt x="554" y="172"/>
                    </a:lnTo>
                    <a:lnTo>
                      <a:pt x="534" y="172"/>
                    </a:lnTo>
                    <a:lnTo>
                      <a:pt x="505" y="172"/>
                    </a:lnTo>
                    <a:lnTo>
                      <a:pt x="468" y="172"/>
                    </a:lnTo>
                    <a:lnTo>
                      <a:pt x="426" y="172"/>
                    </a:lnTo>
                    <a:lnTo>
                      <a:pt x="382" y="172"/>
                    </a:lnTo>
                    <a:lnTo>
                      <a:pt x="332" y="172"/>
                    </a:lnTo>
                    <a:lnTo>
                      <a:pt x="283" y="172"/>
                    </a:lnTo>
                    <a:lnTo>
                      <a:pt x="233" y="172"/>
                    </a:lnTo>
                    <a:lnTo>
                      <a:pt x="184" y="172"/>
                    </a:lnTo>
                    <a:lnTo>
                      <a:pt x="139" y="172"/>
                    </a:lnTo>
                    <a:lnTo>
                      <a:pt x="97" y="172"/>
                    </a:lnTo>
                    <a:lnTo>
                      <a:pt x="60" y="172"/>
                    </a:lnTo>
                    <a:lnTo>
                      <a:pt x="32" y="172"/>
                    </a:lnTo>
                    <a:lnTo>
                      <a:pt x="11" y="172"/>
                    </a:lnTo>
                    <a:lnTo>
                      <a:pt x="0" y="172"/>
                    </a:lnTo>
                    <a:lnTo>
                      <a:pt x="0" y="138"/>
                    </a:lnTo>
                    <a:lnTo>
                      <a:pt x="0" y="85"/>
                    </a:lnTo>
                    <a:lnTo>
                      <a:pt x="0" y="34"/>
                    </a:lnTo>
                    <a:lnTo>
                      <a:pt x="0" y="0"/>
                    </a:lnTo>
                    <a:lnTo>
                      <a:pt x="11" y="0"/>
                    </a:lnTo>
                    <a:lnTo>
                      <a:pt x="32" y="0"/>
                    </a:lnTo>
                    <a:lnTo>
                      <a:pt x="60" y="0"/>
                    </a:lnTo>
                    <a:lnTo>
                      <a:pt x="97" y="0"/>
                    </a:lnTo>
                    <a:lnTo>
                      <a:pt x="139" y="0"/>
                    </a:lnTo>
                    <a:lnTo>
                      <a:pt x="184" y="0"/>
                    </a:lnTo>
                    <a:lnTo>
                      <a:pt x="233" y="0"/>
                    </a:lnTo>
                    <a:lnTo>
                      <a:pt x="283" y="0"/>
                    </a:lnTo>
                    <a:lnTo>
                      <a:pt x="332" y="0"/>
                    </a:lnTo>
                    <a:lnTo>
                      <a:pt x="382" y="0"/>
                    </a:lnTo>
                    <a:lnTo>
                      <a:pt x="426" y="0"/>
                    </a:lnTo>
                    <a:lnTo>
                      <a:pt x="468" y="0"/>
                    </a:lnTo>
                    <a:lnTo>
                      <a:pt x="505" y="0"/>
                    </a:lnTo>
                    <a:lnTo>
                      <a:pt x="534" y="0"/>
                    </a:lnTo>
                    <a:lnTo>
                      <a:pt x="554" y="0"/>
                    </a:lnTo>
                    <a:lnTo>
                      <a:pt x="565" y="0"/>
                    </a:lnTo>
                    <a:close/>
                  </a:path>
                </a:pathLst>
              </a:custGeom>
              <a:solidFill>
                <a:srgbClr val="FFFFFF"/>
              </a:solidFill>
              <a:ln w="9525">
                <a:noFill/>
                <a:round/>
                <a:headEnd/>
                <a:tailEnd/>
              </a:ln>
            </p:spPr>
            <p:txBody>
              <a:bodyPr/>
              <a:lstStyle/>
              <a:p>
                <a:endParaRPr lang="en-US">
                  <a:latin typeface="Calibri"/>
                  <a:cs typeface="Calibri"/>
                </a:endParaRPr>
              </a:p>
            </p:txBody>
          </p:sp>
          <p:sp>
            <p:nvSpPr>
              <p:cNvPr id="20504" name="Rectangle 10"/>
              <p:cNvSpPr>
                <a:spLocks noChangeArrowheads="1"/>
              </p:cNvSpPr>
              <p:nvPr/>
            </p:nvSpPr>
            <p:spPr bwMode="auto">
              <a:xfrm>
                <a:off x="2763" y="2209"/>
                <a:ext cx="26" cy="58"/>
              </a:xfrm>
              <a:prstGeom prst="rect">
                <a:avLst/>
              </a:prstGeom>
              <a:solidFill>
                <a:srgbClr val="000000"/>
              </a:solidFill>
              <a:ln w="9525">
                <a:noFill/>
                <a:miter lim="800000"/>
                <a:headEnd/>
                <a:tailEnd/>
              </a:ln>
            </p:spPr>
            <p:txBody>
              <a:bodyPr/>
              <a:lstStyle/>
              <a:p>
                <a:endParaRPr lang="en-US">
                  <a:latin typeface="Calibri"/>
                  <a:cs typeface="Calibri"/>
                </a:endParaRPr>
              </a:p>
            </p:txBody>
          </p:sp>
          <p:sp>
            <p:nvSpPr>
              <p:cNvPr id="20505" name="Rectangle 11"/>
              <p:cNvSpPr>
                <a:spLocks noChangeArrowheads="1"/>
              </p:cNvSpPr>
              <p:nvPr/>
            </p:nvSpPr>
            <p:spPr bwMode="auto">
              <a:xfrm>
                <a:off x="2771" y="2260"/>
                <a:ext cx="9" cy="45"/>
              </a:xfrm>
              <a:prstGeom prst="rect">
                <a:avLst/>
              </a:prstGeom>
              <a:solidFill>
                <a:srgbClr val="000000"/>
              </a:solidFill>
              <a:ln w="9525">
                <a:noFill/>
                <a:miter lim="800000"/>
                <a:headEnd/>
                <a:tailEnd/>
              </a:ln>
            </p:spPr>
            <p:txBody>
              <a:bodyPr/>
              <a:lstStyle/>
              <a:p>
                <a:endParaRPr lang="en-US">
                  <a:latin typeface="Calibri"/>
                  <a:cs typeface="Calibri"/>
                </a:endParaRPr>
              </a:p>
            </p:txBody>
          </p:sp>
          <p:sp>
            <p:nvSpPr>
              <p:cNvPr id="20506" name="Rectangle 12"/>
              <p:cNvSpPr>
                <a:spLocks noChangeArrowheads="1"/>
              </p:cNvSpPr>
              <p:nvPr/>
            </p:nvSpPr>
            <p:spPr bwMode="auto">
              <a:xfrm>
                <a:off x="2808" y="2209"/>
                <a:ext cx="26" cy="58"/>
              </a:xfrm>
              <a:prstGeom prst="rect">
                <a:avLst/>
              </a:prstGeom>
              <a:solidFill>
                <a:srgbClr val="000000"/>
              </a:solidFill>
              <a:ln w="9525">
                <a:noFill/>
                <a:miter lim="800000"/>
                <a:headEnd/>
                <a:tailEnd/>
              </a:ln>
            </p:spPr>
            <p:txBody>
              <a:bodyPr/>
              <a:lstStyle/>
              <a:p>
                <a:endParaRPr lang="en-US">
                  <a:latin typeface="Calibri"/>
                  <a:cs typeface="Calibri"/>
                </a:endParaRPr>
              </a:p>
            </p:txBody>
          </p:sp>
          <p:sp>
            <p:nvSpPr>
              <p:cNvPr id="20507" name="Rectangle 13"/>
              <p:cNvSpPr>
                <a:spLocks noChangeArrowheads="1"/>
              </p:cNvSpPr>
              <p:nvPr/>
            </p:nvSpPr>
            <p:spPr bwMode="auto">
              <a:xfrm>
                <a:off x="2816" y="2260"/>
                <a:ext cx="8" cy="45"/>
              </a:xfrm>
              <a:prstGeom prst="rect">
                <a:avLst/>
              </a:prstGeom>
              <a:solidFill>
                <a:srgbClr val="000000"/>
              </a:solidFill>
              <a:ln w="9525">
                <a:noFill/>
                <a:miter lim="800000"/>
                <a:headEnd/>
                <a:tailEnd/>
              </a:ln>
            </p:spPr>
            <p:txBody>
              <a:bodyPr/>
              <a:lstStyle/>
              <a:p>
                <a:endParaRPr lang="en-US">
                  <a:latin typeface="Calibri"/>
                  <a:cs typeface="Calibri"/>
                </a:endParaRPr>
              </a:p>
            </p:txBody>
          </p:sp>
          <p:sp>
            <p:nvSpPr>
              <p:cNvPr id="20508" name="Rectangle 14"/>
              <p:cNvSpPr>
                <a:spLocks noChangeArrowheads="1"/>
              </p:cNvSpPr>
              <p:nvPr/>
            </p:nvSpPr>
            <p:spPr bwMode="auto">
              <a:xfrm>
                <a:off x="2853" y="2209"/>
                <a:ext cx="26" cy="58"/>
              </a:xfrm>
              <a:prstGeom prst="rect">
                <a:avLst/>
              </a:prstGeom>
              <a:solidFill>
                <a:srgbClr val="000000"/>
              </a:solidFill>
              <a:ln w="9525">
                <a:noFill/>
                <a:miter lim="800000"/>
                <a:headEnd/>
                <a:tailEnd/>
              </a:ln>
            </p:spPr>
            <p:txBody>
              <a:bodyPr/>
              <a:lstStyle/>
              <a:p>
                <a:endParaRPr lang="en-US">
                  <a:latin typeface="Calibri"/>
                  <a:cs typeface="Calibri"/>
                </a:endParaRPr>
              </a:p>
            </p:txBody>
          </p:sp>
          <p:sp>
            <p:nvSpPr>
              <p:cNvPr id="20509" name="Rectangle 15"/>
              <p:cNvSpPr>
                <a:spLocks noChangeArrowheads="1"/>
              </p:cNvSpPr>
              <p:nvPr/>
            </p:nvSpPr>
            <p:spPr bwMode="auto">
              <a:xfrm>
                <a:off x="2862" y="2260"/>
                <a:ext cx="8" cy="45"/>
              </a:xfrm>
              <a:prstGeom prst="rect">
                <a:avLst/>
              </a:prstGeom>
              <a:solidFill>
                <a:srgbClr val="000000"/>
              </a:solidFill>
              <a:ln w="9525">
                <a:noFill/>
                <a:miter lim="800000"/>
                <a:headEnd/>
                <a:tailEnd/>
              </a:ln>
            </p:spPr>
            <p:txBody>
              <a:bodyPr/>
              <a:lstStyle/>
              <a:p>
                <a:endParaRPr lang="en-US">
                  <a:latin typeface="Calibri"/>
                  <a:cs typeface="Calibri"/>
                </a:endParaRPr>
              </a:p>
            </p:txBody>
          </p:sp>
          <p:sp>
            <p:nvSpPr>
              <p:cNvPr id="20510" name="Rectangle 16"/>
              <p:cNvSpPr>
                <a:spLocks noChangeArrowheads="1"/>
              </p:cNvSpPr>
              <p:nvPr/>
            </p:nvSpPr>
            <p:spPr bwMode="auto">
              <a:xfrm>
                <a:off x="2898" y="2209"/>
                <a:ext cx="26" cy="58"/>
              </a:xfrm>
              <a:prstGeom prst="rect">
                <a:avLst/>
              </a:prstGeom>
              <a:solidFill>
                <a:srgbClr val="000000"/>
              </a:solidFill>
              <a:ln w="9525">
                <a:noFill/>
                <a:miter lim="800000"/>
                <a:headEnd/>
                <a:tailEnd/>
              </a:ln>
            </p:spPr>
            <p:txBody>
              <a:bodyPr/>
              <a:lstStyle/>
              <a:p>
                <a:endParaRPr lang="en-US">
                  <a:latin typeface="Calibri"/>
                  <a:cs typeface="Calibri"/>
                </a:endParaRPr>
              </a:p>
            </p:txBody>
          </p:sp>
          <p:sp>
            <p:nvSpPr>
              <p:cNvPr id="20511" name="Rectangle 17"/>
              <p:cNvSpPr>
                <a:spLocks noChangeArrowheads="1"/>
              </p:cNvSpPr>
              <p:nvPr/>
            </p:nvSpPr>
            <p:spPr bwMode="auto">
              <a:xfrm>
                <a:off x="2906" y="2260"/>
                <a:ext cx="8" cy="45"/>
              </a:xfrm>
              <a:prstGeom prst="rect">
                <a:avLst/>
              </a:prstGeom>
              <a:solidFill>
                <a:srgbClr val="000000"/>
              </a:solidFill>
              <a:ln w="9525">
                <a:noFill/>
                <a:miter lim="800000"/>
                <a:headEnd/>
                <a:tailEnd/>
              </a:ln>
            </p:spPr>
            <p:txBody>
              <a:bodyPr/>
              <a:lstStyle/>
              <a:p>
                <a:endParaRPr lang="en-US">
                  <a:latin typeface="Calibri"/>
                  <a:cs typeface="Calibri"/>
                </a:endParaRPr>
              </a:p>
            </p:txBody>
          </p:sp>
          <p:sp>
            <p:nvSpPr>
              <p:cNvPr id="20512" name="Rectangle 18"/>
              <p:cNvSpPr>
                <a:spLocks noChangeArrowheads="1"/>
              </p:cNvSpPr>
              <p:nvPr/>
            </p:nvSpPr>
            <p:spPr bwMode="auto">
              <a:xfrm>
                <a:off x="2943" y="2209"/>
                <a:ext cx="26" cy="58"/>
              </a:xfrm>
              <a:prstGeom prst="rect">
                <a:avLst/>
              </a:prstGeom>
              <a:solidFill>
                <a:srgbClr val="000000"/>
              </a:solidFill>
              <a:ln w="9525">
                <a:noFill/>
                <a:miter lim="800000"/>
                <a:headEnd/>
                <a:tailEnd/>
              </a:ln>
            </p:spPr>
            <p:txBody>
              <a:bodyPr/>
              <a:lstStyle/>
              <a:p>
                <a:endParaRPr lang="en-US">
                  <a:latin typeface="Calibri"/>
                  <a:cs typeface="Calibri"/>
                </a:endParaRPr>
              </a:p>
            </p:txBody>
          </p:sp>
          <p:sp>
            <p:nvSpPr>
              <p:cNvPr id="20513" name="Rectangle 19"/>
              <p:cNvSpPr>
                <a:spLocks noChangeArrowheads="1"/>
              </p:cNvSpPr>
              <p:nvPr/>
            </p:nvSpPr>
            <p:spPr bwMode="auto">
              <a:xfrm>
                <a:off x="2952" y="2260"/>
                <a:ext cx="7" cy="45"/>
              </a:xfrm>
              <a:prstGeom prst="rect">
                <a:avLst/>
              </a:prstGeom>
              <a:solidFill>
                <a:srgbClr val="000000"/>
              </a:solidFill>
              <a:ln w="9525">
                <a:noFill/>
                <a:miter lim="800000"/>
                <a:headEnd/>
                <a:tailEnd/>
              </a:ln>
            </p:spPr>
            <p:txBody>
              <a:bodyPr/>
              <a:lstStyle/>
              <a:p>
                <a:endParaRPr lang="en-US">
                  <a:latin typeface="Calibri"/>
                  <a:cs typeface="Calibri"/>
                </a:endParaRPr>
              </a:p>
            </p:txBody>
          </p:sp>
          <p:sp>
            <p:nvSpPr>
              <p:cNvPr id="20514" name="Rectangle 20"/>
              <p:cNvSpPr>
                <a:spLocks noChangeArrowheads="1"/>
              </p:cNvSpPr>
              <p:nvPr/>
            </p:nvSpPr>
            <p:spPr bwMode="auto">
              <a:xfrm>
                <a:off x="2989" y="2209"/>
                <a:ext cx="25" cy="58"/>
              </a:xfrm>
              <a:prstGeom prst="rect">
                <a:avLst/>
              </a:prstGeom>
              <a:solidFill>
                <a:srgbClr val="000000"/>
              </a:solidFill>
              <a:ln w="9525">
                <a:noFill/>
                <a:miter lim="800000"/>
                <a:headEnd/>
                <a:tailEnd/>
              </a:ln>
            </p:spPr>
            <p:txBody>
              <a:bodyPr/>
              <a:lstStyle/>
              <a:p>
                <a:endParaRPr lang="en-US">
                  <a:latin typeface="Calibri"/>
                  <a:cs typeface="Calibri"/>
                </a:endParaRPr>
              </a:p>
            </p:txBody>
          </p:sp>
          <p:sp>
            <p:nvSpPr>
              <p:cNvPr id="20515" name="Rectangle 21"/>
              <p:cNvSpPr>
                <a:spLocks noChangeArrowheads="1"/>
              </p:cNvSpPr>
              <p:nvPr/>
            </p:nvSpPr>
            <p:spPr bwMode="auto">
              <a:xfrm>
                <a:off x="2997" y="2260"/>
                <a:ext cx="8" cy="45"/>
              </a:xfrm>
              <a:prstGeom prst="rect">
                <a:avLst/>
              </a:prstGeom>
              <a:solidFill>
                <a:srgbClr val="000000"/>
              </a:solidFill>
              <a:ln w="9525">
                <a:noFill/>
                <a:miter lim="800000"/>
                <a:headEnd/>
                <a:tailEnd/>
              </a:ln>
            </p:spPr>
            <p:txBody>
              <a:bodyPr/>
              <a:lstStyle/>
              <a:p>
                <a:endParaRPr lang="en-US">
                  <a:latin typeface="Calibri"/>
                  <a:cs typeface="Calibri"/>
                </a:endParaRPr>
              </a:p>
            </p:txBody>
          </p:sp>
          <p:sp>
            <p:nvSpPr>
              <p:cNvPr id="20516" name="Freeform 22"/>
              <p:cNvSpPr>
                <a:spLocks/>
              </p:cNvSpPr>
              <p:nvPr/>
            </p:nvSpPr>
            <p:spPr bwMode="auto">
              <a:xfrm>
                <a:off x="2714" y="1993"/>
                <a:ext cx="350" cy="222"/>
              </a:xfrm>
              <a:custGeom>
                <a:avLst/>
                <a:gdLst>
                  <a:gd name="T0" fmla="*/ 9 w 700"/>
                  <a:gd name="T1" fmla="*/ 5 h 444"/>
                  <a:gd name="T2" fmla="*/ 7 w 700"/>
                  <a:gd name="T3" fmla="*/ 3 h 444"/>
                  <a:gd name="T4" fmla="*/ 7 w 700"/>
                  <a:gd name="T5" fmla="*/ 3 h 444"/>
                  <a:gd name="T6" fmla="*/ 7 w 700"/>
                  <a:gd name="T7" fmla="*/ 3 h 444"/>
                  <a:gd name="T8" fmla="*/ 6 w 700"/>
                  <a:gd name="T9" fmla="*/ 3 h 444"/>
                  <a:gd name="T10" fmla="*/ 6 w 700"/>
                  <a:gd name="T11" fmla="*/ 3 h 444"/>
                  <a:gd name="T12" fmla="*/ 6 w 700"/>
                  <a:gd name="T13" fmla="*/ 3 h 444"/>
                  <a:gd name="T14" fmla="*/ 6 w 700"/>
                  <a:gd name="T15" fmla="*/ 3 h 444"/>
                  <a:gd name="T16" fmla="*/ 6 w 700"/>
                  <a:gd name="T17" fmla="*/ 3 h 444"/>
                  <a:gd name="T18" fmla="*/ 6 w 700"/>
                  <a:gd name="T19" fmla="*/ 3 h 444"/>
                  <a:gd name="T20" fmla="*/ 6 w 700"/>
                  <a:gd name="T21" fmla="*/ 2 h 444"/>
                  <a:gd name="T22" fmla="*/ 6 w 700"/>
                  <a:gd name="T23" fmla="*/ 2 h 444"/>
                  <a:gd name="T24" fmla="*/ 6 w 700"/>
                  <a:gd name="T25" fmla="*/ 2 h 444"/>
                  <a:gd name="T26" fmla="*/ 6 w 700"/>
                  <a:gd name="T27" fmla="*/ 2 h 444"/>
                  <a:gd name="T28" fmla="*/ 6 w 700"/>
                  <a:gd name="T29" fmla="*/ 2 h 444"/>
                  <a:gd name="T30" fmla="*/ 6 w 700"/>
                  <a:gd name="T31" fmla="*/ 1 h 444"/>
                  <a:gd name="T32" fmla="*/ 5 w 700"/>
                  <a:gd name="T33" fmla="*/ 1 h 444"/>
                  <a:gd name="T34" fmla="*/ 5 w 700"/>
                  <a:gd name="T35" fmla="*/ 1 h 444"/>
                  <a:gd name="T36" fmla="*/ 5 w 700"/>
                  <a:gd name="T37" fmla="*/ 1 h 444"/>
                  <a:gd name="T38" fmla="*/ 5 w 700"/>
                  <a:gd name="T39" fmla="*/ 1 h 444"/>
                  <a:gd name="T40" fmla="*/ 5 w 700"/>
                  <a:gd name="T41" fmla="*/ 1 h 444"/>
                  <a:gd name="T42" fmla="*/ 5 w 700"/>
                  <a:gd name="T43" fmla="*/ 1 h 444"/>
                  <a:gd name="T44" fmla="*/ 5 w 700"/>
                  <a:gd name="T45" fmla="*/ 1 h 444"/>
                  <a:gd name="T46" fmla="*/ 3 w 700"/>
                  <a:gd name="T47" fmla="*/ 1 h 444"/>
                  <a:gd name="T48" fmla="*/ 3 w 700"/>
                  <a:gd name="T49" fmla="*/ 0 h 444"/>
                  <a:gd name="T50" fmla="*/ 3 w 700"/>
                  <a:gd name="T51" fmla="*/ 1 h 444"/>
                  <a:gd name="T52" fmla="*/ 3 w 700"/>
                  <a:gd name="T53" fmla="*/ 1 h 444"/>
                  <a:gd name="T54" fmla="*/ 3 w 700"/>
                  <a:gd name="T55" fmla="*/ 1 h 444"/>
                  <a:gd name="T56" fmla="*/ 3 w 700"/>
                  <a:gd name="T57" fmla="*/ 1 h 444"/>
                  <a:gd name="T58" fmla="*/ 1 w 700"/>
                  <a:gd name="T59" fmla="*/ 1 h 444"/>
                  <a:gd name="T60" fmla="*/ 1 w 700"/>
                  <a:gd name="T61" fmla="*/ 1 h 444"/>
                  <a:gd name="T62" fmla="*/ 1 w 700"/>
                  <a:gd name="T63" fmla="*/ 1 h 444"/>
                  <a:gd name="T64" fmla="*/ 1 w 700"/>
                  <a:gd name="T65" fmla="*/ 1 h 444"/>
                  <a:gd name="T66" fmla="*/ 1 w 700"/>
                  <a:gd name="T67" fmla="*/ 1 h 444"/>
                  <a:gd name="T68" fmla="*/ 1 w 700"/>
                  <a:gd name="T69" fmla="*/ 1 h 444"/>
                  <a:gd name="T70" fmla="*/ 1 w 700"/>
                  <a:gd name="T71" fmla="*/ 2 h 444"/>
                  <a:gd name="T72" fmla="*/ 1 w 700"/>
                  <a:gd name="T73" fmla="*/ 2 h 444"/>
                  <a:gd name="T74" fmla="*/ 1 w 700"/>
                  <a:gd name="T75" fmla="*/ 2 h 444"/>
                  <a:gd name="T76" fmla="*/ 1 w 700"/>
                  <a:gd name="T77" fmla="*/ 2 h 444"/>
                  <a:gd name="T78" fmla="*/ 1 w 700"/>
                  <a:gd name="T79" fmla="*/ 2 h 444"/>
                  <a:gd name="T80" fmla="*/ 0 w 700"/>
                  <a:gd name="T81" fmla="*/ 2 h 444"/>
                  <a:gd name="T82" fmla="*/ 0 w 700"/>
                  <a:gd name="T83" fmla="*/ 7 h 444"/>
                  <a:gd name="T84" fmla="*/ 11 w 700"/>
                  <a:gd name="T85" fmla="*/ 7 h 444"/>
                  <a:gd name="T86" fmla="*/ 11 w 700"/>
                  <a:gd name="T87" fmla="*/ 7 h 444"/>
                  <a:gd name="T88" fmla="*/ 11 w 700"/>
                  <a:gd name="T89" fmla="*/ 7 h 444"/>
                  <a:gd name="T90" fmla="*/ 11 w 700"/>
                  <a:gd name="T91" fmla="*/ 6 h 444"/>
                  <a:gd name="T92" fmla="*/ 11 w 700"/>
                  <a:gd name="T93" fmla="*/ 6 h 444"/>
                  <a:gd name="T94" fmla="*/ 11 w 700"/>
                  <a:gd name="T95" fmla="*/ 6 h 444"/>
                  <a:gd name="T96" fmla="*/ 11 w 700"/>
                  <a:gd name="T97" fmla="*/ 6 h 444"/>
                  <a:gd name="T98" fmla="*/ 10 w 700"/>
                  <a:gd name="T99" fmla="*/ 5 h 444"/>
                  <a:gd name="T100" fmla="*/ 10 w 700"/>
                  <a:gd name="T101" fmla="*/ 5 h 444"/>
                  <a:gd name="T102" fmla="*/ 10 w 700"/>
                  <a:gd name="T103" fmla="*/ 5 h 444"/>
                  <a:gd name="T104" fmla="*/ 10 w 700"/>
                  <a:gd name="T105" fmla="*/ 5 h 444"/>
                  <a:gd name="T106" fmla="*/ 9 w 700"/>
                  <a:gd name="T107" fmla="*/ 5 h 444"/>
                  <a:gd name="T108" fmla="*/ 9 w 700"/>
                  <a:gd name="T109" fmla="*/ 5 h 444"/>
                  <a:gd name="T110" fmla="*/ 9 w 700"/>
                  <a:gd name="T111" fmla="*/ 5 h 444"/>
                  <a:gd name="T112" fmla="*/ 9 w 700"/>
                  <a:gd name="T113" fmla="*/ 5 h 444"/>
                  <a:gd name="T114" fmla="*/ 9 w 700"/>
                  <a:gd name="T115" fmla="*/ 5 h 444"/>
                  <a:gd name="T116" fmla="*/ 9 w 700"/>
                  <a:gd name="T117" fmla="*/ 5 h 44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00"/>
                  <a:gd name="T178" fmla="*/ 0 h 444"/>
                  <a:gd name="T179" fmla="*/ 700 w 700"/>
                  <a:gd name="T180" fmla="*/ 444 h 44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00" h="444">
                    <a:moveTo>
                      <a:pt x="529" y="261"/>
                    </a:moveTo>
                    <a:lnTo>
                      <a:pt x="497" y="247"/>
                    </a:lnTo>
                    <a:lnTo>
                      <a:pt x="473" y="230"/>
                    </a:lnTo>
                    <a:lnTo>
                      <a:pt x="457" y="211"/>
                    </a:lnTo>
                    <a:lnTo>
                      <a:pt x="447" y="193"/>
                    </a:lnTo>
                    <a:lnTo>
                      <a:pt x="440" y="177"/>
                    </a:lnTo>
                    <a:lnTo>
                      <a:pt x="437" y="162"/>
                    </a:lnTo>
                    <a:lnTo>
                      <a:pt x="436" y="152"/>
                    </a:lnTo>
                    <a:lnTo>
                      <a:pt x="436" y="149"/>
                    </a:lnTo>
                    <a:lnTo>
                      <a:pt x="435" y="134"/>
                    </a:lnTo>
                    <a:lnTo>
                      <a:pt x="432" y="119"/>
                    </a:lnTo>
                    <a:lnTo>
                      <a:pt x="426" y="105"/>
                    </a:lnTo>
                    <a:lnTo>
                      <a:pt x="419" y="91"/>
                    </a:lnTo>
                    <a:lnTo>
                      <a:pt x="410" y="79"/>
                    </a:lnTo>
                    <a:lnTo>
                      <a:pt x="398" y="66"/>
                    </a:lnTo>
                    <a:lnTo>
                      <a:pt x="386" y="55"/>
                    </a:lnTo>
                    <a:lnTo>
                      <a:pt x="372" y="44"/>
                    </a:lnTo>
                    <a:lnTo>
                      <a:pt x="356" y="35"/>
                    </a:lnTo>
                    <a:lnTo>
                      <a:pt x="339" y="26"/>
                    </a:lnTo>
                    <a:lnTo>
                      <a:pt x="321" y="19"/>
                    </a:lnTo>
                    <a:lnTo>
                      <a:pt x="303" y="12"/>
                    </a:lnTo>
                    <a:lnTo>
                      <a:pt x="282" y="7"/>
                    </a:lnTo>
                    <a:lnTo>
                      <a:pt x="261" y="4"/>
                    </a:lnTo>
                    <a:lnTo>
                      <a:pt x="239" y="2"/>
                    </a:lnTo>
                    <a:lnTo>
                      <a:pt x="217" y="0"/>
                    </a:lnTo>
                    <a:lnTo>
                      <a:pt x="197" y="2"/>
                    </a:lnTo>
                    <a:lnTo>
                      <a:pt x="177" y="3"/>
                    </a:lnTo>
                    <a:lnTo>
                      <a:pt x="158" y="6"/>
                    </a:lnTo>
                    <a:lnTo>
                      <a:pt x="139" y="10"/>
                    </a:lnTo>
                    <a:lnTo>
                      <a:pt x="121" y="15"/>
                    </a:lnTo>
                    <a:lnTo>
                      <a:pt x="105" y="21"/>
                    </a:lnTo>
                    <a:lnTo>
                      <a:pt x="88" y="28"/>
                    </a:lnTo>
                    <a:lnTo>
                      <a:pt x="73" y="36"/>
                    </a:lnTo>
                    <a:lnTo>
                      <a:pt x="60" y="45"/>
                    </a:lnTo>
                    <a:lnTo>
                      <a:pt x="47" y="56"/>
                    </a:lnTo>
                    <a:lnTo>
                      <a:pt x="35" y="66"/>
                    </a:lnTo>
                    <a:lnTo>
                      <a:pt x="25" y="76"/>
                    </a:lnTo>
                    <a:lnTo>
                      <a:pt x="16" y="88"/>
                    </a:lnTo>
                    <a:lnTo>
                      <a:pt x="9" y="101"/>
                    </a:lnTo>
                    <a:lnTo>
                      <a:pt x="3" y="113"/>
                    </a:lnTo>
                    <a:lnTo>
                      <a:pt x="0" y="127"/>
                    </a:lnTo>
                    <a:lnTo>
                      <a:pt x="0" y="444"/>
                    </a:lnTo>
                    <a:lnTo>
                      <a:pt x="699" y="442"/>
                    </a:lnTo>
                    <a:lnTo>
                      <a:pt x="700" y="418"/>
                    </a:lnTo>
                    <a:lnTo>
                      <a:pt x="696" y="396"/>
                    </a:lnTo>
                    <a:lnTo>
                      <a:pt x="690" y="376"/>
                    </a:lnTo>
                    <a:lnTo>
                      <a:pt x="679" y="358"/>
                    </a:lnTo>
                    <a:lnTo>
                      <a:pt x="667" y="341"/>
                    </a:lnTo>
                    <a:lnTo>
                      <a:pt x="653" y="327"/>
                    </a:lnTo>
                    <a:lnTo>
                      <a:pt x="637" y="313"/>
                    </a:lnTo>
                    <a:lnTo>
                      <a:pt x="620" y="301"/>
                    </a:lnTo>
                    <a:lnTo>
                      <a:pt x="603" y="292"/>
                    </a:lnTo>
                    <a:lnTo>
                      <a:pt x="587" y="283"/>
                    </a:lnTo>
                    <a:lnTo>
                      <a:pt x="572" y="276"/>
                    </a:lnTo>
                    <a:lnTo>
                      <a:pt x="558" y="270"/>
                    </a:lnTo>
                    <a:lnTo>
                      <a:pt x="547" y="267"/>
                    </a:lnTo>
                    <a:lnTo>
                      <a:pt x="538" y="263"/>
                    </a:lnTo>
                    <a:lnTo>
                      <a:pt x="532" y="261"/>
                    </a:lnTo>
                    <a:lnTo>
                      <a:pt x="529" y="261"/>
                    </a:lnTo>
                    <a:close/>
                  </a:path>
                </a:pathLst>
              </a:custGeom>
              <a:solidFill>
                <a:srgbClr val="333333"/>
              </a:solidFill>
              <a:ln w="9525">
                <a:solidFill>
                  <a:srgbClr val="333333"/>
                </a:solidFill>
                <a:round/>
                <a:headEnd/>
                <a:tailEnd/>
              </a:ln>
            </p:spPr>
            <p:txBody>
              <a:bodyPr/>
              <a:lstStyle/>
              <a:p>
                <a:endParaRPr lang="en-US">
                  <a:latin typeface="Calibri"/>
                  <a:cs typeface="Calibri"/>
                </a:endParaRPr>
              </a:p>
            </p:txBody>
          </p:sp>
        </p:grpSp>
        <p:sp>
          <p:nvSpPr>
            <p:cNvPr id="1185818" name="Text Box 26"/>
            <p:cNvSpPr txBox="1">
              <a:spLocks noChangeArrowheads="1"/>
            </p:cNvSpPr>
            <p:nvPr/>
          </p:nvSpPr>
          <p:spPr bwMode="auto">
            <a:xfrm>
              <a:off x="4829175" y="1249380"/>
              <a:ext cx="1998663" cy="244475"/>
            </a:xfrm>
            <a:prstGeom prst="rect">
              <a:avLst/>
            </a:prstGeom>
            <a:noFill/>
            <a:ln w="9525">
              <a:noFill/>
              <a:miter lim="800000"/>
              <a:headEnd/>
              <a:tailEnd/>
            </a:ln>
          </p:spPr>
          <p:txBody>
            <a:bodyPr wrap="none" lIns="36000" tIns="0" rIns="36000" bIns="0">
              <a:spAutoFit/>
            </a:bodyPr>
            <a:lstStyle/>
            <a:p>
              <a:pPr eaLnBrk="0" hangingPunct="0"/>
              <a:r>
                <a:rPr lang="en-US" sz="1600" baseline="0" dirty="0">
                  <a:latin typeface="Calibri"/>
                  <a:cs typeface="Calibri"/>
                </a:rPr>
                <a:t>Position </a:t>
              </a:r>
              <a:r>
                <a:rPr lang="en-US" sz="1600" baseline="0" dirty="0">
                  <a:latin typeface="Calibri"/>
                  <a:cs typeface="Calibri"/>
                  <a:sym typeface="Wingdings" pitchFamily="2" charset="2"/>
                </a:rPr>
                <a:t> Frequency</a:t>
              </a:r>
            </a:p>
          </p:txBody>
        </p:sp>
      </p:grpSp>
      <p:grpSp>
        <p:nvGrpSpPr>
          <p:cNvPr id="6" name="Group 39"/>
          <p:cNvGrpSpPr/>
          <p:nvPr/>
        </p:nvGrpSpPr>
        <p:grpSpPr>
          <a:xfrm>
            <a:off x="5875338" y="2703838"/>
            <a:ext cx="2339975" cy="928688"/>
            <a:chOff x="5875338" y="2447942"/>
            <a:chExt cx="2339975" cy="928688"/>
          </a:xfrm>
        </p:grpSpPr>
        <p:pic>
          <p:nvPicPr>
            <p:cNvPr id="20485" name="Picture 5" descr="surface"/>
            <p:cNvPicPr>
              <a:picLocks noChangeAspect="1" noChangeArrowheads="1"/>
            </p:cNvPicPr>
            <p:nvPr/>
          </p:nvPicPr>
          <p:blipFill>
            <a:blip r:embed="rId6">
              <a:grayscl/>
            </a:blip>
            <a:srcRect/>
            <a:stretch>
              <a:fillRect/>
            </a:stretch>
          </p:blipFill>
          <p:spPr bwMode="auto">
            <a:xfrm>
              <a:off x="6588125" y="2833705"/>
              <a:ext cx="1066800" cy="542925"/>
            </a:xfrm>
            <a:prstGeom prst="rect">
              <a:avLst/>
            </a:prstGeom>
            <a:noFill/>
            <a:ln w="9525">
              <a:noFill/>
              <a:miter lim="800000"/>
              <a:headEnd/>
              <a:tailEnd/>
            </a:ln>
          </p:spPr>
        </p:pic>
        <p:sp>
          <p:nvSpPr>
            <p:cNvPr id="1185819" name="Text Box 27"/>
            <p:cNvSpPr txBox="1">
              <a:spLocks noChangeArrowheads="1"/>
            </p:cNvSpPr>
            <p:nvPr/>
          </p:nvSpPr>
          <p:spPr bwMode="auto">
            <a:xfrm>
              <a:off x="5875338" y="2447942"/>
              <a:ext cx="2339975" cy="244475"/>
            </a:xfrm>
            <a:prstGeom prst="rect">
              <a:avLst/>
            </a:prstGeom>
            <a:noFill/>
            <a:ln w="9525">
              <a:noFill/>
              <a:miter lim="800000"/>
              <a:headEnd/>
              <a:tailEnd/>
            </a:ln>
          </p:spPr>
          <p:txBody>
            <a:bodyPr wrap="none" lIns="36000" tIns="0" rIns="36000" bIns="0">
              <a:spAutoFit/>
            </a:bodyPr>
            <a:lstStyle/>
            <a:p>
              <a:pPr eaLnBrk="0" hangingPunct="0"/>
              <a:r>
                <a:rPr lang="en-US" sz="1600" baseline="0" dirty="0">
                  <a:latin typeface="Calibri"/>
                  <a:cs typeface="Calibri"/>
                </a:rPr>
                <a:t>Radiofrequency antennae</a:t>
              </a:r>
            </a:p>
          </p:txBody>
        </p:sp>
      </p:grpSp>
      <p:grpSp>
        <p:nvGrpSpPr>
          <p:cNvPr id="7" name="Group 40"/>
          <p:cNvGrpSpPr/>
          <p:nvPr/>
        </p:nvGrpSpPr>
        <p:grpSpPr>
          <a:xfrm>
            <a:off x="6516688" y="4127826"/>
            <a:ext cx="1998662" cy="1204912"/>
            <a:chOff x="6516688" y="3871930"/>
            <a:chExt cx="1998662" cy="1204912"/>
          </a:xfrm>
        </p:grpSpPr>
        <p:sp>
          <p:nvSpPr>
            <p:cNvPr id="1185820" name="Text Box 28"/>
            <p:cNvSpPr txBox="1">
              <a:spLocks noChangeArrowheads="1"/>
            </p:cNvSpPr>
            <p:nvPr/>
          </p:nvSpPr>
          <p:spPr bwMode="auto">
            <a:xfrm>
              <a:off x="6516688" y="3871930"/>
              <a:ext cx="1998662" cy="244475"/>
            </a:xfrm>
            <a:prstGeom prst="rect">
              <a:avLst/>
            </a:prstGeom>
            <a:noFill/>
            <a:ln w="9525">
              <a:noFill/>
              <a:miter lim="800000"/>
              <a:headEnd/>
              <a:tailEnd/>
            </a:ln>
          </p:spPr>
          <p:txBody>
            <a:bodyPr wrap="none" lIns="36000" tIns="0" rIns="36000" bIns="0">
              <a:spAutoFit/>
            </a:bodyPr>
            <a:lstStyle/>
            <a:p>
              <a:pPr eaLnBrk="0" hangingPunct="0"/>
              <a:r>
                <a:rPr lang="en-US" sz="1600" baseline="0" dirty="0">
                  <a:latin typeface="Calibri"/>
                  <a:cs typeface="Calibri"/>
                </a:rPr>
                <a:t>Frequency </a:t>
              </a:r>
              <a:r>
                <a:rPr lang="en-US" sz="1600" baseline="0" dirty="0">
                  <a:latin typeface="Calibri"/>
                  <a:cs typeface="Calibri"/>
                  <a:sym typeface="Wingdings" pitchFamily="2" charset="2"/>
                </a:rPr>
                <a:t> Position</a:t>
              </a:r>
              <a:endParaRPr lang="en-US" sz="1600" baseline="0" dirty="0">
                <a:latin typeface="Calibri"/>
                <a:cs typeface="Calibri"/>
              </a:endParaRPr>
            </a:p>
          </p:txBody>
        </p:sp>
        <p:grpSp>
          <p:nvGrpSpPr>
            <p:cNvPr id="8" name="Group 29"/>
            <p:cNvGrpSpPr>
              <a:grpSpLocks/>
            </p:cNvGrpSpPr>
            <p:nvPr/>
          </p:nvGrpSpPr>
          <p:grpSpPr bwMode="auto">
            <a:xfrm>
              <a:off x="7053263" y="4227530"/>
              <a:ext cx="974725" cy="849312"/>
              <a:chOff x="3651" y="1117"/>
              <a:chExt cx="2858" cy="2858"/>
            </a:xfrm>
          </p:grpSpPr>
          <p:sp>
            <p:nvSpPr>
              <p:cNvPr id="20500" name="Freeform 30"/>
              <p:cNvSpPr>
                <a:spLocks/>
              </p:cNvSpPr>
              <p:nvPr/>
            </p:nvSpPr>
            <p:spPr bwMode="auto">
              <a:xfrm>
                <a:off x="3787" y="1480"/>
                <a:ext cx="1588" cy="1678"/>
              </a:xfrm>
              <a:custGeom>
                <a:avLst/>
                <a:gdLst>
                  <a:gd name="T0" fmla="*/ 182 w 1588"/>
                  <a:gd name="T1" fmla="*/ 136 h 1678"/>
                  <a:gd name="T2" fmla="*/ 1588 w 1588"/>
                  <a:gd name="T3" fmla="*/ 0 h 1678"/>
                  <a:gd name="T4" fmla="*/ 1452 w 1588"/>
                  <a:gd name="T5" fmla="*/ 1678 h 1678"/>
                  <a:gd name="T6" fmla="*/ 0 w 1588"/>
                  <a:gd name="T7" fmla="*/ 1587 h 1678"/>
                  <a:gd name="T8" fmla="*/ 182 w 1588"/>
                  <a:gd name="T9" fmla="*/ 136 h 1678"/>
                  <a:gd name="T10" fmla="*/ 0 60000 65536"/>
                  <a:gd name="T11" fmla="*/ 0 60000 65536"/>
                  <a:gd name="T12" fmla="*/ 0 60000 65536"/>
                  <a:gd name="T13" fmla="*/ 0 60000 65536"/>
                  <a:gd name="T14" fmla="*/ 0 60000 65536"/>
                  <a:gd name="T15" fmla="*/ 0 w 1588"/>
                  <a:gd name="T16" fmla="*/ 0 h 1678"/>
                  <a:gd name="T17" fmla="*/ 1588 w 1588"/>
                  <a:gd name="T18" fmla="*/ 1678 h 1678"/>
                </a:gdLst>
                <a:ahLst/>
                <a:cxnLst>
                  <a:cxn ang="T10">
                    <a:pos x="T0" y="T1"/>
                  </a:cxn>
                  <a:cxn ang="T11">
                    <a:pos x="T2" y="T3"/>
                  </a:cxn>
                  <a:cxn ang="T12">
                    <a:pos x="T4" y="T5"/>
                  </a:cxn>
                  <a:cxn ang="T13">
                    <a:pos x="T6" y="T7"/>
                  </a:cxn>
                  <a:cxn ang="T14">
                    <a:pos x="T8" y="T9"/>
                  </a:cxn>
                </a:cxnLst>
                <a:rect l="T15" t="T16" r="T17" b="T18"/>
                <a:pathLst>
                  <a:path w="1588" h="1678">
                    <a:moveTo>
                      <a:pt x="182" y="136"/>
                    </a:moveTo>
                    <a:lnTo>
                      <a:pt x="1588" y="0"/>
                    </a:lnTo>
                    <a:lnTo>
                      <a:pt x="1452" y="1678"/>
                    </a:lnTo>
                    <a:lnTo>
                      <a:pt x="0" y="1587"/>
                    </a:lnTo>
                    <a:lnTo>
                      <a:pt x="182" y="136"/>
                    </a:lnTo>
                    <a:close/>
                  </a:path>
                </a:pathLst>
              </a:custGeom>
              <a:solidFill>
                <a:schemeClr val="bg1"/>
              </a:solidFill>
              <a:ln w="9525">
                <a:noFill/>
                <a:round/>
                <a:headEnd/>
                <a:tailEnd/>
              </a:ln>
            </p:spPr>
            <p:txBody>
              <a:bodyPr/>
              <a:lstStyle/>
              <a:p>
                <a:endParaRPr lang="en-US">
                  <a:latin typeface="Calibri"/>
                  <a:cs typeface="Calibri"/>
                </a:endParaRPr>
              </a:p>
            </p:txBody>
          </p:sp>
          <p:pic>
            <p:nvPicPr>
              <p:cNvPr id="20501" name="Picture 31" descr="computer"/>
              <p:cNvPicPr>
                <a:picLocks noChangeAspect="1" noChangeArrowheads="1"/>
              </p:cNvPicPr>
              <p:nvPr/>
            </p:nvPicPr>
            <p:blipFill>
              <a:blip r:embed="rId7">
                <a:clrChange>
                  <a:clrFrom>
                    <a:srgbClr val="FEFEFE"/>
                  </a:clrFrom>
                  <a:clrTo>
                    <a:srgbClr val="FEFEFE">
                      <a:alpha val="0"/>
                    </a:srgbClr>
                  </a:clrTo>
                </a:clrChange>
                <a:grayscl/>
              </a:blip>
              <a:srcRect/>
              <a:stretch>
                <a:fillRect/>
              </a:stretch>
            </p:blipFill>
            <p:spPr bwMode="auto">
              <a:xfrm>
                <a:off x="3651" y="1117"/>
                <a:ext cx="2858" cy="2858"/>
              </a:xfrm>
              <a:prstGeom prst="rect">
                <a:avLst/>
              </a:prstGeom>
              <a:noFill/>
              <a:ln w="9525">
                <a:noFill/>
                <a:miter lim="800000"/>
                <a:headEnd/>
                <a:tailEnd/>
              </a:ln>
            </p:spPr>
          </p:pic>
        </p:grpSp>
      </p:grpSp>
      <p:grpSp>
        <p:nvGrpSpPr>
          <p:cNvPr id="9" name="Group 35"/>
          <p:cNvGrpSpPr/>
          <p:nvPr/>
        </p:nvGrpSpPr>
        <p:grpSpPr>
          <a:xfrm>
            <a:off x="1042988" y="4142113"/>
            <a:ext cx="1008062" cy="1106488"/>
            <a:chOff x="1042988" y="3886217"/>
            <a:chExt cx="1008062" cy="1106488"/>
          </a:xfrm>
        </p:grpSpPr>
        <p:sp>
          <p:nvSpPr>
            <p:cNvPr id="20488" name="Text Box 23"/>
            <p:cNvSpPr txBox="1">
              <a:spLocks noChangeArrowheads="1"/>
            </p:cNvSpPr>
            <p:nvPr/>
          </p:nvSpPr>
          <p:spPr bwMode="auto">
            <a:xfrm>
              <a:off x="1042988" y="3886217"/>
              <a:ext cx="861381" cy="246221"/>
            </a:xfrm>
            <a:prstGeom prst="rect">
              <a:avLst/>
            </a:prstGeom>
            <a:noFill/>
            <a:ln w="9525">
              <a:noFill/>
              <a:miter lim="800000"/>
              <a:headEnd/>
              <a:tailEnd/>
            </a:ln>
          </p:spPr>
          <p:txBody>
            <a:bodyPr wrap="none" lIns="36000" tIns="0" rIns="36000" bIns="0">
              <a:spAutoFit/>
            </a:bodyPr>
            <a:lstStyle/>
            <a:p>
              <a:pPr eaLnBrk="0" hangingPunct="0"/>
              <a:r>
                <a:rPr lang="en-US" sz="1600" baseline="0" dirty="0">
                  <a:latin typeface="Calibri"/>
                  <a:cs typeface="Calibri"/>
                </a:rPr>
                <a:t>Magnet</a:t>
              </a:r>
              <a:r>
                <a:rPr lang="en-US" sz="1600" baseline="30000" dirty="0">
                  <a:latin typeface="Calibri"/>
                  <a:cs typeface="Calibri"/>
                </a:rPr>
                <a:t>1)</a:t>
              </a:r>
            </a:p>
          </p:txBody>
        </p:sp>
        <p:pic>
          <p:nvPicPr>
            <p:cNvPr id="20495" name="Picture 32" descr="MPj03867330000[1]"/>
            <p:cNvPicPr>
              <a:picLocks noChangeAspect="1" noChangeArrowheads="1"/>
            </p:cNvPicPr>
            <p:nvPr/>
          </p:nvPicPr>
          <p:blipFill>
            <a:blip r:embed="rId8">
              <a:lum bright="20000"/>
              <a:grayscl/>
            </a:blip>
            <a:srcRect/>
            <a:stretch>
              <a:fillRect/>
            </a:stretch>
          </p:blipFill>
          <p:spPr bwMode="auto">
            <a:xfrm>
              <a:off x="1042988" y="4273567"/>
              <a:ext cx="1008062" cy="719138"/>
            </a:xfrm>
            <a:prstGeom prst="rect">
              <a:avLst/>
            </a:prstGeom>
            <a:noFill/>
            <a:ln w="9525">
              <a:noFill/>
              <a:miter lim="800000"/>
              <a:headEnd/>
              <a:tailEnd/>
            </a:ln>
          </p:spPr>
        </p:pic>
      </p:grpSp>
      <p:sp>
        <p:nvSpPr>
          <p:cNvPr id="20499" name="Text Box 36"/>
          <p:cNvSpPr txBox="1">
            <a:spLocks noChangeArrowheads="1"/>
          </p:cNvSpPr>
          <p:nvPr/>
        </p:nvSpPr>
        <p:spPr bwMode="auto">
          <a:xfrm>
            <a:off x="3941396" y="5613722"/>
            <a:ext cx="1344984" cy="369332"/>
          </a:xfrm>
          <a:prstGeom prst="rect">
            <a:avLst/>
          </a:prstGeom>
          <a:noFill/>
          <a:ln w="9525">
            <a:noFill/>
            <a:miter lim="800000"/>
            <a:headEnd/>
            <a:tailEnd/>
          </a:ln>
        </p:spPr>
        <p:txBody>
          <a:bodyPr wrap="none">
            <a:spAutoFit/>
          </a:bodyPr>
          <a:lstStyle/>
          <a:p>
            <a:pPr eaLnBrk="0" hangingPunct="0"/>
            <a:r>
              <a:rPr lang="en-US" sz="1800" baseline="0" dirty="0">
                <a:solidFill>
                  <a:srgbClr val="C0C0C0"/>
                </a:solidFill>
                <a:latin typeface="Calibri"/>
                <a:cs typeface="Calibri"/>
              </a:rPr>
              <a:t>MRI system</a:t>
            </a:r>
          </a:p>
        </p:txBody>
      </p:sp>
      <p:sp>
        <p:nvSpPr>
          <p:cNvPr id="34" name="TextBox 33"/>
          <p:cNvSpPr txBox="1"/>
          <p:nvPr/>
        </p:nvSpPr>
        <p:spPr>
          <a:xfrm>
            <a:off x="30998" y="6000768"/>
            <a:ext cx="1345941" cy="338554"/>
          </a:xfrm>
          <a:prstGeom prst="rect">
            <a:avLst/>
          </a:prstGeom>
          <a:noFill/>
        </p:spPr>
        <p:txBody>
          <a:bodyPr wrap="none" rtlCol="0">
            <a:spAutoFit/>
          </a:bodyPr>
          <a:lstStyle/>
          <a:p>
            <a:r>
              <a:rPr lang="de-CH" sz="1600" baseline="30000" dirty="0">
                <a:latin typeface="Calibri"/>
                <a:cs typeface="Calibri"/>
              </a:rPr>
              <a:t>1)</a:t>
            </a:r>
            <a:r>
              <a:rPr lang="de-CH" sz="1600" dirty="0">
                <a:latin typeface="Calibri"/>
                <a:cs typeface="Calibri"/>
              </a:rPr>
              <a:t> </a:t>
            </a:r>
            <a:r>
              <a:rPr lang="de-CH" sz="1600" baseline="0" dirty="0">
                <a:latin typeface="Calibri"/>
                <a:cs typeface="Calibri"/>
              </a:rPr>
              <a:t>0.5-14 Tesla</a:t>
            </a:r>
            <a:endParaRPr lang="en-US" sz="1600" baseline="0" dirty="0">
              <a:latin typeface="Calibri"/>
              <a:cs typeface="Calibri"/>
            </a:endParaRPr>
          </a:p>
        </p:txBody>
      </p:sp>
      <p:sp>
        <p:nvSpPr>
          <p:cNvPr id="35" name="TextBox 34"/>
          <p:cNvSpPr txBox="1"/>
          <p:nvPr/>
        </p:nvSpPr>
        <p:spPr>
          <a:xfrm>
            <a:off x="30998" y="6286520"/>
            <a:ext cx="1794782" cy="338554"/>
          </a:xfrm>
          <a:prstGeom prst="rect">
            <a:avLst/>
          </a:prstGeom>
          <a:noFill/>
        </p:spPr>
        <p:txBody>
          <a:bodyPr wrap="none" rtlCol="0">
            <a:spAutoFit/>
          </a:bodyPr>
          <a:lstStyle/>
          <a:p>
            <a:r>
              <a:rPr lang="de-CH" sz="1600" baseline="30000" dirty="0">
                <a:latin typeface="Calibri"/>
                <a:cs typeface="Calibri"/>
              </a:rPr>
              <a:t>2)</a:t>
            </a:r>
            <a:r>
              <a:rPr lang="de-CH" sz="1600" dirty="0">
                <a:latin typeface="Calibri"/>
                <a:cs typeface="Calibri"/>
              </a:rPr>
              <a:t> </a:t>
            </a:r>
            <a:r>
              <a:rPr lang="de-CH" sz="1600" baseline="0" dirty="0">
                <a:latin typeface="Calibri"/>
                <a:cs typeface="Calibri"/>
              </a:rPr>
              <a:t>1H, 31P, 13C, 19F</a:t>
            </a:r>
            <a:endParaRPr lang="en-US" sz="1600" baseline="0" dirty="0">
              <a:latin typeface="Calibri"/>
              <a:cs typeface="Calibri"/>
            </a:endParaRPr>
          </a:p>
        </p:txBody>
      </p:sp>
      <p:sp>
        <p:nvSpPr>
          <p:cNvPr id="44" name="Oval 6"/>
          <p:cNvSpPr>
            <a:spLocks noChangeArrowheads="1"/>
          </p:cNvSpPr>
          <p:nvPr/>
        </p:nvSpPr>
        <p:spPr bwMode="auto">
          <a:xfrm>
            <a:off x="2643174" y="1327442"/>
            <a:ext cx="1800000" cy="1800000"/>
          </a:xfrm>
          <a:prstGeom prst="ellipse">
            <a:avLst/>
          </a:prstGeom>
          <a:noFill/>
          <a:ln w="76200" cap="rnd">
            <a:solidFill>
              <a:srgbClr val="CC0000"/>
            </a:solidFill>
            <a:prstDash val="sysDot"/>
            <a:round/>
            <a:headEnd/>
            <a:tailEnd/>
          </a:ln>
        </p:spPr>
        <p:txBody>
          <a:bodyPr wrap="none" anchor="ctr"/>
          <a:lstStyle/>
          <a:p>
            <a:endParaRPr lang="en-US">
              <a:latin typeface="Calibri"/>
              <a:cs typeface="Calibri"/>
            </a:endParaRPr>
          </a:p>
        </p:txBody>
      </p:sp>
      <p:sp>
        <p:nvSpPr>
          <p:cNvPr id="45" name="Oval 6"/>
          <p:cNvSpPr>
            <a:spLocks noChangeArrowheads="1"/>
          </p:cNvSpPr>
          <p:nvPr/>
        </p:nvSpPr>
        <p:spPr bwMode="auto">
          <a:xfrm>
            <a:off x="6215074" y="2327574"/>
            <a:ext cx="1800000" cy="1800000"/>
          </a:xfrm>
          <a:prstGeom prst="ellipse">
            <a:avLst/>
          </a:prstGeom>
          <a:noFill/>
          <a:ln w="76200" cap="rnd">
            <a:solidFill>
              <a:srgbClr val="CC0000"/>
            </a:solidFill>
            <a:prstDash val="sysDot"/>
            <a:round/>
            <a:headEnd/>
            <a:tailEnd/>
          </a:ln>
        </p:spPr>
        <p:txBody>
          <a:bodyPr wrap="none" anchor="ctr"/>
          <a:lstStyle/>
          <a:p>
            <a:endParaRPr lang="en-US">
              <a:latin typeface="Calibri"/>
              <a:cs typeface="Calibri"/>
            </a:endParaRPr>
          </a:p>
        </p:txBody>
      </p:sp>
      <p:sp>
        <p:nvSpPr>
          <p:cNvPr id="11" name="Slide Number Placeholder 10">
            <a:extLst>
              <a:ext uri="{FF2B5EF4-FFF2-40B4-BE49-F238E27FC236}">
                <a16:creationId xmlns:a16="http://schemas.microsoft.com/office/drawing/2014/main" id="{D3476072-6D92-1A4D-AC58-7771DA72DD8E}"/>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62</a:t>
            </a:fld>
            <a:endParaRPr lang="en-US"/>
          </a:p>
        </p:txBody>
      </p:sp>
    </p:spTree>
    <p:custDataLst>
      <p:tags r:id="rId1"/>
    </p:custDataLst>
    <p:extLst>
      <p:ext uri="{BB962C8B-B14F-4D97-AF65-F5344CB8AC3E}">
        <p14:creationId xmlns:p14="http://schemas.microsoft.com/office/powerpoint/2010/main" val="3886581587"/>
      </p:ext>
    </p:extLst>
  </p:cSld>
  <p:clrMapOvr>
    <a:masterClrMapping/>
  </p:clrMapOvr>
  <p:transition advTm="1177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down)">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wipe(down)">
                                      <p:cBhvr>
                                        <p:cTn id="1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5"/>
          <p:cNvGrpSpPr>
            <a:grpSpLocks/>
          </p:cNvGrpSpPr>
          <p:nvPr/>
        </p:nvGrpSpPr>
        <p:grpSpPr bwMode="auto">
          <a:xfrm>
            <a:off x="5940425" y="2852738"/>
            <a:ext cx="1223963" cy="1081087"/>
            <a:chOff x="3173" y="1253"/>
            <a:chExt cx="725" cy="453"/>
          </a:xfrm>
        </p:grpSpPr>
        <p:sp>
          <p:nvSpPr>
            <p:cNvPr id="1584174" name="Freeform 46"/>
            <p:cNvSpPr>
              <a:spLocks/>
            </p:cNvSpPr>
            <p:nvPr/>
          </p:nvSpPr>
          <p:spPr bwMode="auto">
            <a:xfrm>
              <a:off x="3173" y="1253"/>
              <a:ext cx="121" cy="227"/>
            </a:xfrm>
            <a:custGeom>
              <a:avLst/>
              <a:gdLst/>
              <a:ahLst/>
              <a:cxnLst>
                <a:cxn ang="0">
                  <a:pos x="0" y="408"/>
                </a:cxn>
                <a:cxn ang="0">
                  <a:pos x="182" y="0"/>
                </a:cxn>
                <a:cxn ang="0">
                  <a:pos x="363" y="408"/>
                </a:cxn>
              </a:cxnLst>
              <a:rect l="0" t="0" r="r" b="b"/>
              <a:pathLst>
                <a:path w="363" h="408">
                  <a:moveTo>
                    <a:pt x="0" y="408"/>
                  </a:moveTo>
                  <a:cubicBezTo>
                    <a:pt x="61" y="204"/>
                    <a:pt x="122" y="0"/>
                    <a:pt x="182" y="0"/>
                  </a:cubicBezTo>
                  <a:cubicBezTo>
                    <a:pt x="242" y="0"/>
                    <a:pt x="302" y="204"/>
                    <a:pt x="363" y="408"/>
                  </a:cubicBezTo>
                </a:path>
              </a:pathLst>
            </a:custGeom>
            <a:noFill/>
            <a:ln w="57150" cap="flat" cmpd="sng">
              <a:solidFill>
                <a:srgbClr val="CC0000"/>
              </a:solidFill>
              <a:prstDash val="solid"/>
              <a:round/>
              <a:headEnd type="none" w="med" len="med"/>
              <a:tailEnd type="none" w="med" len="med"/>
            </a:ln>
            <a:effectLst>
              <a:outerShdw dist="35921" dir="2700000" algn="ctr" rotWithShape="0">
                <a:srgbClr val="FF0000"/>
              </a:outerShdw>
            </a:effectLst>
          </p:spPr>
          <p:txBody>
            <a:bodyPr wrap="none" anchor="ctr"/>
            <a:lstStyle/>
            <a:p>
              <a:endParaRPr lang="en-US" sz="1800" baseline="0">
                <a:latin typeface="Calibri"/>
                <a:cs typeface="Calibri"/>
              </a:endParaRPr>
            </a:p>
          </p:txBody>
        </p:sp>
        <p:sp>
          <p:nvSpPr>
            <p:cNvPr id="1584175" name="Freeform 47"/>
            <p:cNvSpPr>
              <a:spLocks/>
            </p:cNvSpPr>
            <p:nvPr/>
          </p:nvSpPr>
          <p:spPr bwMode="auto">
            <a:xfrm flipV="1">
              <a:off x="3294" y="1480"/>
              <a:ext cx="121" cy="226"/>
            </a:xfrm>
            <a:custGeom>
              <a:avLst/>
              <a:gdLst/>
              <a:ahLst/>
              <a:cxnLst>
                <a:cxn ang="0">
                  <a:pos x="0" y="408"/>
                </a:cxn>
                <a:cxn ang="0">
                  <a:pos x="182" y="0"/>
                </a:cxn>
                <a:cxn ang="0">
                  <a:pos x="363" y="408"/>
                </a:cxn>
              </a:cxnLst>
              <a:rect l="0" t="0" r="r" b="b"/>
              <a:pathLst>
                <a:path w="363" h="408">
                  <a:moveTo>
                    <a:pt x="0" y="408"/>
                  </a:moveTo>
                  <a:cubicBezTo>
                    <a:pt x="61" y="204"/>
                    <a:pt x="122" y="0"/>
                    <a:pt x="182" y="0"/>
                  </a:cubicBezTo>
                  <a:cubicBezTo>
                    <a:pt x="242" y="0"/>
                    <a:pt x="302" y="204"/>
                    <a:pt x="363" y="408"/>
                  </a:cubicBezTo>
                </a:path>
              </a:pathLst>
            </a:custGeom>
            <a:noFill/>
            <a:ln w="57150" cap="flat" cmpd="sng">
              <a:solidFill>
                <a:srgbClr val="CC0000"/>
              </a:solidFill>
              <a:prstDash val="solid"/>
              <a:round/>
              <a:headEnd type="none" w="med" len="med"/>
              <a:tailEnd type="none" w="med" len="med"/>
            </a:ln>
            <a:effectLst>
              <a:outerShdw dist="35921" dir="2700000" algn="ctr" rotWithShape="0">
                <a:srgbClr val="FF0000"/>
              </a:outerShdw>
            </a:effectLst>
          </p:spPr>
          <p:txBody>
            <a:bodyPr wrap="none" anchor="ctr"/>
            <a:lstStyle/>
            <a:p>
              <a:endParaRPr lang="en-US" sz="1800" baseline="0">
                <a:latin typeface="Calibri"/>
                <a:cs typeface="Calibri"/>
              </a:endParaRPr>
            </a:p>
          </p:txBody>
        </p:sp>
        <p:sp>
          <p:nvSpPr>
            <p:cNvPr id="1584176" name="Freeform 48"/>
            <p:cNvSpPr>
              <a:spLocks/>
            </p:cNvSpPr>
            <p:nvPr/>
          </p:nvSpPr>
          <p:spPr bwMode="auto">
            <a:xfrm>
              <a:off x="3415" y="1253"/>
              <a:ext cx="121" cy="227"/>
            </a:xfrm>
            <a:custGeom>
              <a:avLst/>
              <a:gdLst/>
              <a:ahLst/>
              <a:cxnLst>
                <a:cxn ang="0">
                  <a:pos x="0" y="408"/>
                </a:cxn>
                <a:cxn ang="0">
                  <a:pos x="182" y="0"/>
                </a:cxn>
                <a:cxn ang="0">
                  <a:pos x="363" y="408"/>
                </a:cxn>
              </a:cxnLst>
              <a:rect l="0" t="0" r="r" b="b"/>
              <a:pathLst>
                <a:path w="363" h="408">
                  <a:moveTo>
                    <a:pt x="0" y="408"/>
                  </a:moveTo>
                  <a:cubicBezTo>
                    <a:pt x="61" y="204"/>
                    <a:pt x="122" y="0"/>
                    <a:pt x="182" y="0"/>
                  </a:cubicBezTo>
                  <a:cubicBezTo>
                    <a:pt x="242" y="0"/>
                    <a:pt x="302" y="204"/>
                    <a:pt x="363" y="408"/>
                  </a:cubicBezTo>
                </a:path>
              </a:pathLst>
            </a:custGeom>
            <a:noFill/>
            <a:ln w="57150" cap="flat" cmpd="sng">
              <a:solidFill>
                <a:srgbClr val="CC0000"/>
              </a:solidFill>
              <a:prstDash val="solid"/>
              <a:round/>
              <a:headEnd type="none" w="med" len="med"/>
              <a:tailEnd type="none" w="med" len="med"/>
            </a:ln>
            <a:effectLst>
              <a:outerShdw dist="35921" dir="2700000" algn="ctr" rotWithShape="0">
                <a:srgbClr val="FF0000"/>
              </a:outerShdw>
            </a:effectLst>
          </p:spPr>
          <p:txBody>
            <a:bodyPr wrap="none" anchor="ctr"/>
            <a:lstStyle/>
            <a:p>
              <a:endParaRPr lang="en-US" sz="1800" baseline="0">
                <a:latin typeface="Calibri"/>
                <a:cs typeface="Calibri"/>
              </a:endParaRPr>
            </a:p>
          </p:txBody>
        </p:sp>
        <p:sp>
          <p:nvSpPr>
            <p:cNvPr id="1584177" name="Freeform 49"/>
            <p:cNvSpPr>
              <a:spLocks/>
            </p:cNvSpPr>
            <p:nvPr/>
          </p:nvSpPr>
          <p:spPr bwMode="auto">
            <a:xfrm flipV="1">
              <a:off x="3536" y="1480"/>
              <a:ext cx="120" cy="226"/>
            </a:xfrm>
            <a:custGeom>
              <a:avLst/>
              <a:gdLst/>
              <a:ahLst/>
              <a:cxnLst>
                <a:cxn ang="0">
                  <a:pos x="0" y="408"/>
                </a:cxn>
                <a:cxn ang="0">
                  <a:pos x="182" y="0"/>
                </a:cxn>
                <a:cxn ang="0">
                  <a:pos x="363" y="408"/>
                </a:cxn>
              </a:cxnLst>
              <a:rect l="0" t="0" r="r" b="b"/>
              <a:pathLst>
                <a:path w="363" h="408">
                  <a:moveTo>
                    <a:pt x="0" y="408"/>
                  </a:moveTo>
                  <a:cubicBezTo>
                    <a:pt x="61" y="204"/>
                    <a:pt x="122" y="0"/>
                    <a:pt x="182" y="0"/>
                  </a:cubicBezTo>
                  <a:cubicBezTo>
                    <a:pt x="242" y="0"/>
                    <a:pt x="302" y="204"/>
                    <a:pt x="363" y="408"/>
                  </a:cubicBezTo>
                </a:path>
              </a:pathLst>
            </a:custGeom>
            <a:noFill/>
            <a:ln w="57150" cap="flat" cmpd="sng">
              <a:solidFill>
                <a:srgbClr val="CC0000"/>
              </a:solidFill>
              <a:prstDash val="solid"/>
              <a:round/>
              <a:headEnd type="none" w="med" len="med"/>
              <a:tailEnd type="none" w="med" len="med"/>
            </a:ln>
            <a:effectLst>
              <a:outerShdw dist="35921" dir="2700000" algn="ctr" rotWithShape="0">
                <a:srgbClr val="FF0000"/>
              </a:outerShdw>
            </a:effectLst>
          </p:spPr>
          <p:txBody>
            <a:bodyPr wrap="none" anchor="ctr"/>
            <a:lstStyle/>
            <a:p>
              <a:endParaRPr lang="en-US" sz="1800" baseline="0">
                <a:latin typeface="Calibri"/>
                <a:cs typeface="Calibri"/>
              </a:endParaRPr>
            </a:p>
          </p:txBody>
        </p:sp>
        <p:sp>
          <p:nvSpPr>
            <p:cNvPr id="1584178" name="Freeform 50"/>
            <p:cNvSpPr>
              <a:spLocks/>
            </p:cNvSpPr>
            <p:nvPr/>
          </p:nvSpPr>
          <p:spPr bwMode="auto">
            <a:xfrm>
              <a:off x="3656" y="1253"/>
              <a:ext cx="121" cy="227"/>
            </a:xfrm>
            <a:custGeom>
              <a:avLst/>
              <a:gdLst/>
              <a:ahLst/>
              <a:cxnLst>
                <a:cxn ang="0">
                  <a:pos x="0" y="408"/>
                </a:cxn>
                <a:cxn ang="0">
                  <a:pos x="182" y="0"/>
                </a:cxn>
                <a:cxn ang="0">
                  <a:pos x="363" y="408"/>
                </a:cxn>
              </a:cxnLst>
              <a:rect l="0" t="0" r="r" b="b"/>
              <a:pathLst>
                <a:path w="363" h="408">
                  <a:moveTo>
                    <a:pt x="0" y="408"/>
                  </a:moveTo>
                  <a:cubicBezTo>
                    <a:pt x="61" y="204"/>
                    <a:pt x="122" y="0"/>
                    <a:pt x="182" y="0"/>
                  </a:cubicBezTo>
                  <a:cubicBezTo>
                    <a:pt x="242" y="0"/>
                    <a:pt x="302" y="204"/>
                    <a:pt x="363" y="408"/>
                  </a:cubicBezTo>
                </a:path>
              </a:pathLst>
            </a:custGeom>
            <a:noFill/>
            <a:ln w="57150" cap="flat" cmpd="sng">
              <a:solidFill>
                <a:srgbClr val="CC0000"/>
              </a:solidFill>
              <a:prstDash val="solid"/>
              <a:round/>
              <a:headEnd type="none" w="med" len="med"/>
              <a:tailEnd type="none" w="med" len="med"/>
            </a:ln>
            <a:effectLst>
              <a:outerShdw dist="35921" dir="2700000" algn="ctr" rotWithShape="0">
                <a:srgbClr val="FF0000"/>
              </a:outerShdw>
            </a:effectLst>
          </p:spPr>
          <p:txBody>
            <a:bodyPr wrap="none" anchor="ctr"/>
            <a:lstStyle/>
            <a:p>
              <a:endParaRPr lang="en-US" sz="1800" baseline="0">
                <a:latin typeface="Calibri"/>
                <a:cs typeface="Calibri"/>
              </a:endParaRPr>
            </a:p>
          </p:txBody>
        </p:sp>
        <p:sp>
          <p:nvSpPr>
            <p:cNvPr id="1584179" name="Freeform 51"/>
            <p:cNvSpPr>
              <a:spLocks/>
            </p:cNvSpPr>
            <p:nvPr/>
          </p:nvSpPr>
          <p:spPr bwMode="auto">
            <a:xfrm flipV="1">
              <a:off x="3777" y="1480"/>
              <a:ext cx="121" cy="226"/>
            </a:xfrm>
            <a:custGeom>
              <a:avLst/>
              <a:gdLst/>
              <a:ahLst/>
              <a:cxnLst>
                <a:cxn ang="0">
                  <a:pos x="0" y="408"/>
                </a:cxn>
                <a:cxn ang="0">
                  <a:pos x="182" y="0"/>
                </a:cxn>
                <a:cxn ang="0">
                  <a:pos x="363" y="408"/>
                </a:cxn>
              </a:cxnLst>
              <a:rect l="0" t="0" r="r" b="b"/>
              <a:pathLst>
                <a:path w="363" h="408">
                  <a:moveTo>
                    <a:pt x="0" y="408"/>
                  </a:moveTo>
                  <a:cubicBezTo>
                    <a:pt x="61" y="204"/>
                    <a:pt x="122" y="0"/>
                    <a:pt x="182" y="0"/>
                  </a:cubicBezTo>
                  <a:cubicBezTo>
                    <a:pt x="242" y="0"/>
                    <a:pt x="302" y="204"/>
                    <a:pt x="363" y="408"/>
                  </a:cubicBezTo>
                </a:path>
              </a:pathLst>
            </a:custGeom>
            <a:noFill/>
            <a:ln w="57150" cap="flat" cmpd="sng">
              <a:solidFill>
                <a:srgbClr val="CC0000"/>
              </a:solidFill>
              <a:prstDash val="solid"/>
              <a:round/>
              <a:headEnd type="none" w="med" len="med"/>
              <a:tailEnd type="triangle" w="med" len="med"/>
            </a:ln>
            <a:effectLst>
              <a:outerShdw dist="35921" dir="2700000" algn="ctr" rotWithShape="0">
                <a:srgbClr val="FF0000"/>
              </a:outerShdw>
            </a:effectLst>
          </p:spPr>
          <p:txBody>
            <a:bodyPr wrap="none" anchor="ctr"/>
            <a:lstStyle/>
            <a:p>
              <a:endParaRPr lang="en-US" sz="1800" baseline="0">
                <a:latin typeface="Calibri"/>
                <a:cs typeface="Calibri"/>
              </a:endParaRPr>
            </a:p>
          </p:txBody>
        </p:sp>
      </p:grpSp>
      <p:grpSp>
        <p:nvGrpSpPr>
          <p:cNvPr id="3" name="Group 53"/>
          <p:cNvGrpSpPr>
            <a:grpSpLocks/>
          </p:cNvGrpSpPr>
          <p:nvPr/>
        </p:nvGrpSpPr>
        <p:grpSpPr bwMode="auto">
          <a:xfrm>
            <a:off x="7588250" y="1916113"/>
            <a:ext cx="358775" cy="3016250"/>
            <a:chOff x="4280" y="1071"/>
            <a:chExt cx="226" cy="978"/>
          </a:xfrm>
          <a:effectLst/>
        </p:grpSpPr>
        <p:sp>
          <p:nvSpPr>
            <p:cNvPr id="1584182" name="Oval 54"/>
            <p:cNvSpPr>
              <a:spLocks noChangeArrowheads="1"/>
            </p:cNvSpPr>
            <p:nvPr/>
          </p:nvSpPr>
          <p:spPr bwMode="auto">
            <a:xfrm>
              <a:off x="4280" y="1071"/>
              <a:ext cx="226" cy="816"/>
            </a:xfrm>
            <a:prstGeom prst="ellipse">
              <a:avLst/>
            </a:prstGeom>
            <a:noFill/>
            <a:ln w="127000">
              <a:solidFill>
                <a:srgbClr val="DDDDDD"/>
              </a:solidFill>
              <a:round/>
              <a:headEnd/>
              <a:tailEnd/>
            </a:ln>
            <a:effectLst>
              <a:outerShdw dist="35921" dir="2700000" algn="ctr" rotWithShape="0">
                <a:srgbClr val="333333"/>
              </a:outerShdw>
            </a:effectLst>
          </p:spPr>
          <p:txBody>
            <a:bodyPr wrap="none" anchor="ctr"/>
            <a:lstStyle/>
            <a:p>
              <a:endParaRPr lang="en-US" sz="1800" baseline="0">
                <a:latin typeface="Calibri"/>
                <a:cs typeface="Calibri"/>
              </a:endParaRPr>
            </a:p>
          </p:txBody>
        </p:sp>
        <p:sp>
          <p:nvSpPr>
            <p:cNvPr id="1584183" name="Rectangle 55"/>
            <p:cNvSpPr>
              <a:spLocks noChangeArrowheads="1"/>
            </p:cNvSpPr>
            <p:nvPr/>
          </p:nvSpPr>
          <p:spPr bwMode="auto">
            <a:xfrm>
              <a:off x="4370" y="1797"/>
              <a:ext cx="46" cy="136"/>
            </a:xfrm>
            <a:prstGeom prst="rect">
              <a:avLst/>
            </a:prstGeom>
            <a:solidFill>
              <a:schemeClr val="bg1"/>
            </a:solidFill>
            <a:ln w="28575">
              <a:noFill/>
              <a:miter lim="800000"/>
              <a:headEnd/>
              <a:tailEnd/>
            </a:ln>
            <a:effectLst/>
          </p:spPr>
          <p:txBody>
            <a:bodyPr wrap="none" anchor="ctr"/>
            <a:lstStyle/>
            <a:p>
              <a:endParaRPr lang="en-US" sz="1800" baseline="0">
                <a:latin typeface="Calibri"/>
                <a:cs typeface="Calibri"/>
              </a:endParaRPr>
            </a:p>
          </p:txBody>
        </p:sp>
        <p:sp>
          <p:nvSpPr>
            <p:cNvPr id="1584184" name="Line 56"/>
            <p:cNvSpPr>
              <a:spLocks noChangeShapeType="1"/>
            </p:cNvSpPr>
            <p:nvPr/>
          </p:nvSpPr>
          <p:spPr bwMode="auto">
            <a:xfrm>
              <a:off x="4416" y="1849"/>
              <a:ext cx="0" cy="200"/>
            </a:xfrm>
            <a:prstGeom prst="line">
              <a:avLst/>
            </a:prstGeom>
            <a:noFill/>
            <a:ln w="28575">
              <a:solidFill>
                <a:srgbClr val="DDDDDD"/>
              </a:solidFill>
              <a:round/>
              <a:headEnd/>
              <a:tailEnd type="oval" w="med" len="med"/>
            </a:ln>
            <a:effectLst/>
          </p:spPr>
          <p:txBody>
            <a:bodyPr wrap="none" anchor="ctr"/>
            <a:lstStyle/>
            <a:p>
              <a:endParaRPr lang="en-US" sz="1800" baseline="0">
                <a:latin typeface="Calibri"/>
                <a:cs typeface="Calibri"/>
              </a:endParaRPr>
            </a:p>
          </p:txBody>
        </p:sp>
        <p:sp>
          <p:nvSpPr>
            <p:cNvPr id="1584185" name="Line 57"/>
            <p:cNvSpPr>
              <a:spLocks noChangeShapeType="1"/>
            </p:cNvSpPr>
            <p:nvPr/>
          </p:nvSpPr>
          <p:spPr bwMode="auto">
            <a:xfrm>
              <a:off x="4366" y="1846"/>
              <a:ext cx="0" cy="181"/>
            </a:xfrm>
            <a:prstGeom prst="line">
              <a:avLst/>
            </a:prstGeom>
            <a:noFill/>
            <a:ln w="28575">
              <a:solidFill>
                <a:srgbClr val="DDDDDD"/>
              </a:solidFill>
              <a:round/>
              <a:headEnd/>
              <a:tailEnd type="oval" w="med" len="med"/>
            </a:ln>
            <a:effectLst/>
          </p:spPr>
          <p:txBody>
            <a:bodyPr wrap="none" anchor="ctr"/>
            <a:lstStyle/>
            <a:p>
              <a:endParaRPr lang="en-US" sz="1800" baseline="0">
                <a:latin typeface="Calibri"/>
                <a:cs typeface="Calibri"/>
              </a:endParaRPr>
            </a:p>
          </p:txBody>
        </p:sp>
      </p:grpSp>
      <p:sp>
        <p:nvSpPr>
          <p:cNvPr id="1584186" name="Rectangle 58"/>
          <p:cNvSpPr>
            <a:spLocks noChangeArrowheads="1"/>
          </p:cNvSpPr>
          <p:nvPr/>
        </p:nvSpPr>
        <p:spPr bwMode="auto">
          <a:xfrm>
            <a:off x="7235825" y="4941888"/>
            <a:ext cx="1161153" cy="366767"/>
          </a:xfrm>
          <a:prstGeom prst="rect">
            <a:avLst/>
          </a:prstGeom>
          <a:noFill/>
          <a:ln w="12700">
            <a:noFill/>
            <a:miter lim="800000"/>
            <a:headEnd/>
            <a:tailEnd/>
          </a:ln>
          <a:effectLst/>
        </p:spPr>
        <p:txBody>
          <a:bodyPr wrap="none" lIns="90488" tIns="44450" rIns="90488" bIns="44450">
            <a:spAutoFit/>
          </a:bodyPr>
          <a:lstStyle/>
          <a:p>
            <a:r>
              <a:rPr lang="en-US" sz="1800" b="1" baseline="0" dirty="0">
                <a:solidFill>
                  <a:srgbClr val="C00000"/>
                </a:solidFill>
                <a:latin typeface="Calibri"/>
                <a:cs typeface="Calibri"/>
              </a:rPr>
              <a:t>Voltage U</a:t>
            </a:r>
          </a:p>
        </p:txBody>
      </p:sp>
      <p:sp>
        <p:nvSpPr>
          <p:cNvPr id="1584193" name="Text Box 65"/>
          <p:cNvSpPr txBox="1">
            <a:spLocks noChangeArrowheads="1"/>
          </p:cNvSpPr>
          <p:nvPr/>
        </p:nvSpPr>
        <p:spPr bwMode="auto">
          <a:xfrm>
            <a:off x="3000364" y="5635625"/>
            <a:ext cx="3000396" cy="430887"/>
          </a:xfrm>
          <a:prstGeom prst="rect">
            <a:avLst/>
          </a:prstGeom>
          <a:noFill/>
          <a:ln w="28575">
            <a:noFill/>
            <a:miter lim="800000"/>
            <a:headEnd/>
            <a:tailEnd/>
          </a:ln>
          <a:effectLst/>
        </p:spPr>
        <p:txBody>
          <a:bodyPr wrap="square">
            <a:spAutoFit/>
          </a:bodyPr>
          <a:lstStyle/>
          <a:p>
            <a:pPr>
              <a:spcBef>
                <a:spcPct val="50000"/>
              </a:spcBef>
            </a:pPr>
            <a:r>
              <a:rPr lang="en-US" sz="2200" baseline="0" dirty="0">
                <a:solidFill>
                  <a:srgbClr val="C00000"/>
                </a:solidFill>
                <a:latin typeface="Calibri"/>
                <a:cs typeface="Calibri"/>
                <a:sym typeface="Symbol" pitchFamily="18" charset="2"/>
              </a:rPr>
              <a:t>Voltage U</a:t>
            </a:r>
            <a:r>
              <a:rPr lang="en-US" sz="2200" baseline="0" dirty="0">
                <a:latin typeface="Calibri"/>
                <a:cs typeface="Calibri"/>
                <a:sym typeface="Symbol" pitchFamily="18" charset="2"/>
              </a:rPr>
              <a:t> = /t~M</a:t>
            </a:r>
          </a:p>
        </p:txBody>
      </p:sp>
      <p:grpSp>
        <p:nvGrpSpPr>
          <p:cNvPr id="4" name="Group 102"/>
          <p:cNvGrpSpPr>
            <a:grpSpLocks/>
          </p:cNvGrpSpPr>
          <p:nvPr/>
        </p:nvGrpSpPr>
        <p:grpSpPr bwMode="auto">
          <a:xfrm>
            <a:off x="638801" y="1844675"/>
            <a:ext cx="4868237" cy="3041650"/>
            <a:chOff x="552" y="935"/>
            <a:chExt cx="4142" cy="2656"/>
          </a:xfrm>
        </p:grpSpPr>
        <p:grpSp>
          <p:nvGrpSpPr>
            <p:cNvPr id="5" name="Group 103"/>
            <p:cNvGrpSpPr>
              <a:grpSpLocks/>
            </p:cNvGrpSpPr>
            <p:nvPr/>
          </p:nvGrpSpPr>
          <p:grpSpPr bwMode="auto">
            <a:xfrm>
              <a:off x="1061" y="935"/>
              <a:ext cx="3633" cy="2656"/>
              <a:chOff x="1383" y="733"/>
              <a:chExt cx="2950" cy="1779"/>
            </a:xfrm>
          </p:grpSpPr>
          <p:sp>
            <p:nvSpPr>
              <p:cNvPr id="1584232" name="Line 104"/>
              <p:cNvSpPr>
                <a:spLocks noChangeShapeType="1"/>
              </p:cNvSpPr>
              <p:nvPr/>
            </p:nvSpPr>
            <p:spPr bwMode="auto">
              <a:xfrm flipH="1" flipV="1">
                <a:off x="1383" y="733"/>
                <a:ext cx="0" cy="1779"/>
              </a:xfrm>
              <a:prstGeom prst="line">
                <a:avLst/>
              </a:prstGeom>
              <a:noFill/>
              <a:ln w="38100" cap="rnd">
                <a:solidFill>
                  <a:srgbClr val="BFC8FF"/>
                </a:solidFill>
                <a:prstDash val="sysDot"/>
                <a:round/>
                <a:headEnd/>
                <a:tailEnd type="arrow" w="lg" len="lg"/>
              </a:ln>
              <a:effectLst/>
            </p:spPr>
            <p:txBody>
              <a:bodyPr/>
              <a:lstStyle/>
              <a:p>
                <a:endParaRPr lang="en-US" sz="1800" baseline="0">
                  <a:latin typeface="Calibri"/>
                  <a:cs typeface="Calibri"/>
                </a:endParaRPr>
              </a:p>
            </p:txBody>
          </p:sp>
          <p:sp>
            <p:nvSpPr>
              <p:cNvPr id="1584233" name="Line 105"/>
              <p:cNvSpPr>
                <a:spLocks noChangeShapeType="1"/>
              </p:cNvSpPr>
              <p:nvPr/>
            </p:nvSpPr>
            <p:spPr bwMode="auto">
              <a:xfrm flipH="1" flipV="1">
                <a:off x="1797" y="733"/>
                <a:ext cx="0" cy="1779"/>
              </a:xfrm>
              <a:prstGeom prst="line">
                <a:avLst/>
              </a:prstGeom>
              <a:noFill/>
              <a:ln w="38100" cap="rnd">
                <a:solidFill>
                  <a:srgbClr val="BFC8FF"/>
                </a:solidFill>
                <a:prstDash val="sysDot"/>
                <a:round/>
                <a:headEnd/>
                <a:tailEnd type="arrow" w="lg" len="lg"/>
              </a:ln>
              <a:effectLst/>
            </p:spPr>
            <p:txBody>
              <a:bodyPr/>
              <a:lstStyle/>
              <a:p>
                <a:endParaRPr lang="en-US" sz="1800" baseline="0">
                  <a:latin typeface="Calibri"/>
                  <a:cs typeface="Calibri"/>
                </a:endParaRPr>
              </a:p>
            </p:txBody>
          </p:sp>
          <p:sp>
            <p:nvSpPr>
              <p:cNvPr id="1584234" name="Line 106"/>
              <p:cNvSpPr>
                <a:spLocks noChangeShapeType="1"/>
              </p:cNvSpPr>
              <p:nvPr/>
            </p:nvSpPr>
            <p:spPr bwMode="auto">
              <a:xfrm flipH="1" flipV="1">
                <a:off x="2230" y="733"/>
                <a:ext cx="0" cy="1779"/>
              </a:xfrm>
              <a:prstGeom prst="line">
                <a:avLst/>
              </a:prstGeom>
              <a:noFill/>
              <a:ln w="38100" cap="rnd">
                <a:solidFill>
                  <a:srgbClr val="BFC8FF"/>
                </a:solidFill>
                <a:prstDash val="sysDot"/>
                <a:round/>
                <a:headEnd/>
                <a:tailEnd type="arrow" w="lg" len="lg"/>
              </a:ln>
              <a:effectLst/>
            </p:spPr>
            <p:txBody>
              <a:bodyPr/>
              <a:lstStyle/>
              <a:p>
                <a:endParaRPr lang="en-US" sz="1800" baseline="0">
                  <a:latin typeface="Calibri"/>
                  <a:cs typeface="Calibri"/>
                </a:endParaRPr>
              </a:p>
            </p:txBody>
          </p:sp>
          <p:sp>
            <p:nvSpPr>
              <p:cNvPr id="1584235" name="Line 107"/>
              <p:cNvSpPr>
                <a:spLocks noChangeShapeType="1"/>
              </p:cNvSpPr>
              <p:nvPr/>
            </p:nvSpPr>
            <p:spPr bwMode="auto">
              <a:xfrm flipH="1" flipV="1">
                <a:off x="2668" y="733"/>
                <a:ext cx="0" cy="1779"/>
              </a:xfrm>
              <a:prstGeom prst="line">
                <a:avLst/>
              </a:prstGeom>
              <a:noFill/>
              <a:ln w="38100" cap="rnd">
                <a:solidFill>
                  <a:srgbClr val="BFC8FF"/>
                </a:solidFill>
                <a:prstDash val="sysDot"/>
                <a:round/>
                <a:headEnd/>
                <a:tailEnd type="arrow" w="lg" len="lg"/>
              </a:ln>
              <a:effectLst/>
            </p:spPr>
            <p:txBody>
              <a:bodyPr/>
              <a:lstStyle/>
              <a:p>
                <a:endParaRPr lang="en-US" sz="1800" baseline="0">
                  <a:latin typeface="Calibri"/>
                  <a:cs typeface="Calibri"/>
                </a:endParaRPr>
              </a:p>
            </p:txBody>
          </p:sp>
          <p:sp>
            <p:nvSpPr>
              <p:cNvPr id="1584236" name="Line 108"/>
              <p:cNvSpPr>
                <a:spLocks noChangeShapeType="1"/>
              </p:cNvSpPr>
              <p:nvPr/>
            </p:nvSpPr>
            <p:spPr bwMode="auto">
              <a:xfrm flipH="1" flipV="1">
                <a:off x="3102" y="733"/>
                <a:ext cx="0" cy="1779"/>
              </a:xfrm>
              <a:prstGeom prst="line">
                <a:avLst/>
              </a:prstGeom>
              <a:noFill/>
              <a:ln w="38100" cap="rnd">
                <a:solidFill>
                  <a:srgbClr val="BFC8FF"/>
                </a:solidFill>
                <a:prstDash val="sysDot"/>
                <a:round/>
                <a:headEnd/>
                <a:tailEnd type="arrow" w="lg" len="lg"/>
              </a:ln>
              <a:effectLst/>
            </p:spPr>
            <p:txBody>
              <a:bodyPr/>
              <a:lstStyle/>
              <a:p>
                <a:endParaRPr lang="en-US" sz="1800" baseline="0">
                  <a:latin typeface="Calibri"/>
                  <a:cs typeface="Calibri"/>
                </a:endParaRPr>
              </a:p>
            </p:txBody>
          </p:sp>
          <p:sp>
            <p:nvSpPr>
              <p:cNvPr id="1584237" name="Line 109"/>
              <p:cNvSpPr>
                <a:spLocks noChangeShapeType="1"/>
              </p:cNvSpPr>
              <p:nvPr/>
            </p:nvSpPr>
            <p:spPr bwMode="auto">
              <a:xfrm flipH="1" flipV="1">
                <a:off x="3537" y="733"/>
                <a:ext cx="0" cy="1779"/>
              </a:xfrm>
              <a:prstGeom prst="line">
                <a:avLst/>
              </a:prstGeom>
              <a:noFill/>
              <a:ln w="38100" cap="rnd">
                <a:solidFill>
                  <a:srgbClr val="BFC8FF"/>
                </a:solidFill>
                <a:prstDash val="sysDot"/>
                <a:round/>
                <a:headEnd/>
                <a:tailEnd type="arrow" w="lg" len="lg"/>
              </a:ln>
              <a:effectLst/>
            </p:spPr>
            <p:txBody>
              <a:bodyPr/>
              <a:lstStyle/>
              <a:p>
                <a:endParaRPr lang="en-US" sz="1800" baseline="0">
                  <a:latin typeface="Calibri"/>
                  <a:cs typeface="Calibri"/>
                </a:endParaRPr>
              </a:p>
            </p:txBody>
          </p:sp>
          <p:sp>
            <p:nvSpPr>
              <p:cNvPr id="1584238" name="Line 110"/>
              <p:cNvSpPr>
                <a:spLocks noChangeShapeType="1"/>
              </p:cNvSpPr>
              <p:nvPr/>
            </p:nvSpPr>
            <p:spPr bwMode="auto">
              <a:xfrm flipH="1" flipV="1">
                <a:off x="3970" y="733"/>
                <a:ext cx="0" cy="1779"/>
              </a:xfrm>
              <a:prstGeom prst="line">
                <a:avLst/>
              </a:prstGeom>
              <a:noFill/>
              <a:ln w="38100" cap="rnd">
                <a:solidFill>
                  <a:srgbClr val="BFC8FF"/>
                </a:solidFill>
                <a:prstDash val="sysDot"/>
                <a:round/>
                <a:headEnd/>
                <a:tailEnd type="arrow" w="lg" len="lg"/>
              </a:ln>
              <a:effectLst/>
            </p:spPr>
            <p:txBody>
              <a:bodyPr/>
              <a:lstStyle/>
              <a:p>
                <a:endParaRPr lang="en-US" sz="1800" baseline="0">
                  <a:latin typeface="Calibri"/>
                  <a:cs typeface="Calibri"/>
                </a:endParaRPr>
              </a:p>
            </p:txBody>
          </p:sp>
          <p:sp>
            <p:nvSpPr>
              <p:cNvPr id="1584239" name="Line 111"/>
              <p:cNvSpPr>
                <a:spLocks noChangeShapeType="1"/>
              </p:cNvSpPr>
              <p:nvPr/>
            </p:nvSpPr>
            <p:spPr bwMode="auto">
              <a:xfrm flipH="1" flipV="1">
                <a:off x="4333" y="733"/>
                <a:ext cx="0" cy="1779"/>
              </a:xfrm>
              <a:prstGeom prst="line">
                <a:avLst/>
              </a:prstGeom>
              <a:noFill/>
              <a:ln w="38100" cap="rnd">
                <a:solidFill>
                  <a:srgbClr val="BFC8FF"/>
                </a:solidFill>
                <a:prstDash val="sysDot"/>
                <a:round/>
                <a:headEnd/>
                <a:tailEnd type="arrow" w="lg" len="lg"/>
              </a:ln>
              <a:effectLst/>
            </p:spPr>
            <p:txBody>
              <a:bodyPr/>
              <a:lstStyle/>
              <a:p>
                <a:endParaRPr lang="en-US" sz="1800" baseline="0">
                  <a:latin typeface="Calibri"/>
                  <a:cs typeface="Calibri"/>
                </a:endParaRPr>
              </a:p>
            </p:txBody>
          </p:sp>
        </p:grpSp>
        <p:sp>
          <p:nvSpPr>
            <p:cNvPr id="1584240" name="Text Box 112"/>
            <p:cNvSpPr txBox="1">
              <a:spLocks noChangeArrowheads="1"/>
            </p:cNvSpPr>
            <p:nvPr/>
          </p:nvSpPr>
          <p:spPr bwMode="auto">
            <a:xfrm rot="16200000">
              <a:off x="-85" y="2051"/>
              <a:ext cx="1588" cy="314"/>
            </a:xfrm>
            <a:prstGeom prst="rect">
              <a:avLst/>
            </a:prstGeom>
            <a:noFill/>
            <a:ln w="9525">
              <a:noFill/>
              <a:miter lim="800000"/>
              <a:headEnd/>
              <a:tailEnd/>
            </a:ln>
            <a:effectLst/>
          </p:spPr>
          <p:txBody>
            <a:bodyPr wrap="none">
              <a:spAutoFit/>
            </a:bodyPr>
            <a:lstStyle/>
            <a:p>
              <a:pPr eaLnBrk="1" hangingPunct="1">
                <a:tabLst>
                  <a:tab pos="444500" algn="l"/>
                </a:tabLst>
              </a:pPr>
              <a:r>
                <a:rPr lang="en-US" sz="1800" baseline="0" dirty="0">
                  <a:latin typeface="Calibri"/>
                  <a:cs typeface="Calibri"/>
                </a:rPr>
                <a:t>Magnetic field B</a:t>
              </a:r>
              <a:r>
                <a:rPr lang="en-US" sz="1800" baseline="-25000" dirty="0">
                  <a:latin typeface="Calibri"/>
                  <a:cs typeface="Calibri"/>
                </a:rPr>
                <a:t>0</a:t>
              </a:r>
            </a:p>
          </p:txBody>
        </p:sp>
      </p:grpSp>
      <p:sp>
        <p:nvSpPr>
          <p:cNvPr id="1584242" name="AutoShape 114"/>
          <p:cNvSpPr>
            <a:spLocks noChangeArrowheads="1"/>
          </p:cNvSpPr>
          <p:nvPr/>
        </p:nvSpPr>
        <p:spPr bwMode="auto">
          <a:xfrm rot="-10800000" flipH="1" flipV="1">
            <a:off x="1760538" y="2657475"/>
            <a:ext cx="674687" cy="363538"/>
          </a:xfrm>
          <a:custGeom>
            <a:avLst/>
            <a:gdLst>
              <a:gd name="G0" fmla="+- 10597 0 0"/>
              <a:gd name="G1" fmla="+- 21600 0 10597"/>
              <a:gd name="G2" fmla="*/ 10597 1 2"/>
              <a:gd name="G3" fmla="+- 21600 0 G2"/>
              <a:gd name="G4" fmla="+/ 10597 21600 2"/>
              <a:gd name="G5" fmla="+/ G1 0 2"/>
              <a:gd name="G6" fmla="*/ 21600 21600 10597"/>
              <a:gd name="G7" fmla="*/ G6 1 2"/>
              <a:gd name="G8" fmla="+- 21600 0 G7"/>
              <a:gd name="G9" fmla="*/ 21600 1 2"/>
              <a:gd name="G10" fmla="+- 10597 0 G9"/>
              <a:gd name="G11" fmla="?: G10 G8 0"/>
              <a:gd name="G12" fmla="?: G10 G7 21600"/>
              <a:gd name="T0" fmla="*/ 16301 w 21600"/>
              <a:gd name="T1" fmla="*/ 10800 h 21600"/>
              <a:gd name="T2" fmla="*/ 10800 w 21600"/>
              <a:gd name="T3" fmla="*/ 21600 h 21600"/>
              <a:gd name="T4" fmla="*/ 5299 w 21600"/>
              <a:gd name="T5" fmla="*/ 10800 h 21600"/>
              <a:gd name="T6" fmla="*/ 10800 w 21600"/>
              <a:gd name="T7" fmla="*/ 0 h 21600"/>
              <a:gd name="T8" fmla="*/ 7099 w 21600"/>
              <a:gd name="T9" fmla="*/ 7099 h 21600"/>
              <a:gd name="T10" fmla="*/ 14501 w 21600"/>
              <a:gd name="T11" fmla="*/ 14501 h 21600"/>
            </a:gdLst>
            <a:ahLst/>
            <a:cxnLst>
              <a:cxn ang="0">
                <a:pos x="T0" y="T1"/>
              </a:cxn>
              <a:cxn ang="0">
                <a:pos x="T2" y="T3"/>
              </a:cxn>
              <a:cxn ang="0">
                <a:pos x="T4" y="T5"/>
              </a:cxn>
              <a:cxn ang="0">
                <a:pos x="T6" y="T7"/>
              </a:cxn>
            </a:cxnLst>
            <a:rect l="T8" t="T9" r="T10" b="T11"/>
            <a:pathLst>
              <a:path w="21600" h="21600">
                <a:moveTo>
                  <a:pt x="0" y="0"/>
                </a:moveTo>
                <a:lnTo>
                  <a:pt x="10597" y="21600"/>
                </a:lnTo>
                <a:lnTo>
                  <a:pt x="11003" y="21600"/>
                </a:lnTo>
                <a:lnTo>
                  <a:pt x="21600" y="0"/>
                </a:lnTo>
                <a:close/>
              </a:path>
            </a:pathLst>
          </a:custGeom>
          <a:gradFill rotWithShape="1">
            <a:gsLst>
              <a:gs pos="0">
                <a:srgbClr val="C0C0C0"/>
              </a:gs>
              <a:gs pos="100000">
                <a:srgbClr val="C0C0C0">
                  <a:gamma/>
                  <a:shade val="46275"/>
                  <a:invGamma/>
                </a:srgbClr>
              </a:gs>
            </a:gsLst>
            <a:lin ang="0" scaled="1"/>
          </a:gradFill>
          <a:ln w="12700">
            <a:noFill/>
            <a:miter lim="800000"/>
            <a:headEnd/>
            <a:tailEnd/>
          </a:ln>
          <a:effectLst/>
        </p:spPr>
        <p:txBody>
          <a:bodyPr wrap="none" anchor="ctr"/>
          <a:lstStyle/>
          <a:p>
            <a:endParaRPr lang="en-US" sz="1800" baseline="0">
              <a:latin typeface="Calibri"/>
              <a:cs typeface="Calibri"/>
            </a:endParaRPr>
          </a:p>
        </p:txBody>
      </p:sp>
      <p:sp>
        <p:nvSpPr>
          <p:cNvPr id="1584243" name="Oval 115"/>
          <p:cNvSpPr>
            <a:spLocks noChangeArrowheads="1"/>
          </p:cNvSpPr>
          <p:nvPr/>
        </p:nvSpPr>
        <p:spPr bwMode="auto">
          <a:xfrm>
            <a:off x="1763713" y="2598738"/>
            <a:ext cx="671512" cy="96837"/>
          </a:xfrm>
          <a:prstGeom prst="ellipse">
            <a:avLst/>
          </a:prstGeom>
          <a:gradFill rotWithShape="1">
            <a:gsLst>
              <a:gs pos="0">
                <a:srgbClr val="C0C0C0"/>
              </a:gs>
              <a:gs pos="100000">
                <a:srgbClr val="C0C0C0">
                  <a:gamma/>
                  <a:shade val="46275"/>
                  <a:invGamma/>
                </a:srgbClr>
              </a:gs>
            </a:gsLst>
            <a:lin ang="0" scaled="1"/>
          </a:gradFill>
          <a:ln w="12700">
            <a:solidFill>
              <a:srgbClr val="FFFFFF"/>
            </a:solidFill>
            <a:round/>
            <a:headEnd/>
            <a:tailEnd/>
          </a:ln>
          <a:effectLst/>
        </p:spPr>
        <p:txBody>
          <a:bodyPr wrap="none" anchor="ctr"/>
          <a:lstStyle/>
          <a:p>
            <a:endParaRPr lang="en-US" sz="1800" baseline="0">
              <a:latin typeface="Calibri"/>
              <a:cs typeface="Calibri"/>
            </a:endParaRPr>
          </a:p>
        </p:txBody>
      </p:sp>
      <p:sp>
        <p:nvSpPr>
          <p:cNvPr id="1584246" name="AutoShape 118"/>
          <p:cNvSpPr>
            <a:spLocks noChangeArrowheads="1"/>
          </p:cNvSpPr>
          <p:nvPr/>
        </p:nvSpPr>
        <p:spPr bwMode="auto">
          <a:xfrm flipV="1">
            <a:off x="2009775" y="3367088"/>
            <a:ext cx="690563" cy="307975"/>
          </a:xfrm>
          <a:custGeom>
            <a:avLst/>
            <a:gdLst>
              <a:gd name="G0" fmla="+- 10597 0 0"/>
              <a:gd name="G1" fmla="+- 21600 0 10597"/>
              <a:gd name="G2" fmla="*/ 10597 1 2"/>
              <a:gd name="G3" fmla="+- 21600 0 G2"/>
              <a:gd name="G4" fmla="+/ 10597 21600 2"/>
              <a:gd name="G5" fmla="+/ G1 0 2"/>
              <a:gd name="G6" fmla="*/ 21600 21600 10597"/>
              <a:gd name="G7" fmla="*/ G6 1 2"/>
              <a:gd name="G8" fmla="+- 21600 0 G7"/>
              <a:gd name="G9" fmla="*/ 21600 1 2"/>
              <a:gd name="G10" fmla="+- 10597 0 G9"/>
              <a:gd name="G11" fmla="?: G10 G8 0"/>
              <a:gd name="G12" fmla="?: G10 G7 21600"/>
              <a:gd name="T0" fmla="*/ 16301 w 21600"/>
              <a:gd name="T1" fmla="*/ 10800 h 21600"/>
              <a:gd name="T2" fmla="*/ 10800 w 21600"/>
              <a:gd name="T3" fmla="*/ 21600 h 21600"/>
              <a:gd name="T4" fmla="*/ 5299 w 21600"/>
              <a:gd name="T5" fmla="*/ 10800 h 21600"/>
              <a:gd name="T6" fmla="*/ 10800 w 21600"/>
              <a:gd name="T7" fmla="*/ 0 h 21600"/>
              <a:gd name="T8" fmla="*/ 7099 w 21600"/>
              <a:gd name="T9" fmla="*/ 7099 h 21600"/>
              <a:gd name="T10" fmla="*/ 14501 w 21600"/>
              <a:gd name="T11" fmla="*/ 14501 h 21600"/>
            </a:gdLst>
            <a:ahLst/>
            <a:cxnLst>
              <a:cxn ang="0">
                <a:pos x="T0" y="T1"/>
              </a:cxn>
              <a:cxn ang="0">
                <a:pos x="T2" y="T3"/>
              </a:cxn>
              <a:cxn ang="0">
                <a:pos x="T4" y="T5"/>
              </a:cxn>
              <a:cxn ang="0">
                <a:pos x="T6" y="T7"/>
              </a:cxn>
            </a:cxnLst>
            <a:rect l="T8" t="T9" r="T10" b="T11"/>
            <a:pathLst>
              <a:path w="21600" h="21600">
                <a:moveTo>
                  <a:pt x="0" y="0"/>
                </a:moveTo>
                <a:lnTo>
                  <a:pt x="10597" y="21600"/>
                </a:lnTo>
                <a:lnTo>
                  <a:pt x="11003" y="21600"/>
                </a:lnTo>
                <a:lnTo>
                  <a:pt x="21600" y="0"/>
                </a:lnTo>
                <a:close/>
              </a:path>
            </a:pathLst>
          </a:custGeom>
          <a:gradFill rotWithShape="0">
            <a:gsLst>
              <a:gs pos="0">
                <a:srgbClr val="C0C0C0"/>
              </a:gs>
              <a:gs pos="100000">
                <a:srgbClr val="C0C0C0">
                  <a:gamma/>
                  <a:shade val="46275"/>
                  <a:invGamma/>
                </a:srgbClr>
              </a:gs>
            </a:gsLst>
            <a:lin ang="0" scaled="1"/>
          </a:gradFill>
          <a:ln w="12700">
            <a:noFill/>
            <a:miter lim="800000"/>
            <a:headEnd/>
            <a:tailEnd/>
          </a:ln>
          <a:effectLst/>
        </p:spPr>
        <p:txBody>
          <a:bodyPr wrap="none" anchor="ctr"/>
          <a:lstStyle/>
          <a:p>
            <a:endParaRPr lang="en-US" sz="1800" baseline="0">
              <a:latin typeface="Calibri"/>
              <a:cs typeface="Calibri"/>
            </a:endParaRPr>
          </a:p>
        </p:txBody>
      </p:sp>
      <p:sp>
        <p:nvSpPr>
          <p:cNvPr id="1584247" name="Oval 119"/>
          <p:cNvSpPr>
            <a:spLocks noChangeArrowheads="1"/>
          </p:cNvSpPr>
          <p:nvPr/>
        </p:nvSpPr>
        <p:spPr bwMode="auto">
          <a:xfrm>
            <a:off x="2003425" y="3635375"/>
            <a:ext cx="701675" cy="96838"/>
          </a:xfrm>
          <a:prstGeom prst="ellipse">
            <a:avLst/>
          </a:prstGeom>
          <a:gradFill rotWithShape="0">
            <a:gsLst>
              <a:gs pos="0">
                <a:srgbClr val="C0C0C0"/>
              </a:gs>
              <a:gs pos="100000">
                <a:srgbClr val="C0C0C0">
                  <a:gamma/>
                  <a:shade val="46275"/>
                  <a:invGamma/>
                </a:srgbClr>
              </a:gs>
            </a:gsLst>
            <a:lin ang="0" scaled="1"/>
          </a:gradFill>
          <a:ln w="12700">
            <a:noFill/>
            <a:round/>
            <a:headEnd/>
            <a:tailEnd/>
          </a:ln>
          <a:effectLst/>
        </p:spPr>
        <p:txBody>
          <a:bodyPr wrap="none" anchor="ctr"/>
          <a:lstStyle/>
          <a:p>
            <a:endParaRPr lang="en-US" sz="1800" baseline="0">
              <a:latin typeface="Calibri"/>
              <a:cs typeface="Calibri"/>
            </a:endParaRPr>
          </a:p>
        </p:txBody>
      </p:sp>
      <p:sp>
        <p:nvSpPr>
          <p:cNvPr id="1584254" name="AutoShape 126"/>
          <p:cNvSpPr>
            <a:spLocks noChangeArrowheads="1"/>
          </p:cNvSpPr>
          <p:nvPr/>
        </p:nvSpPr>
        <p:spPr bwMode="auto">
          <a:xfrm flipV="1">
            <a:off x="2979738" y="3892550"/>
            <a:ext cx="690562" cy="307975"/>
          </a:xfrm>
          <a:custGeom>
            <a:avLst/>
            <a:gdLst>
              <a:gd name="G0" fmla="+- 10597 0 0"/>
              <a:gd name="G1" fmla="+- 21600 0 10597"/>
              <a:gd name="G2" fmla="*/ 10597 1 2"/>
              <a:gd name="G3" fmla="+- 21600 0 G2"/>
              <a:gd name="G4" fmla="+/ 10597 21600 2"/>
              <a:gd name="G5" fmla="+/ G1 0 2"/>
              <a:gd name="G6" fmla="*/ 21600 21600 10597"/>
              <a:gd name="G7" fmla="*/ G6 1 2"/>
              <a:gd name="G8" fmla="+- 21600 0 G7"/>
              <a:gd name="G9" fmla="*/ 21600 1 2"/>
              <a:gd name="G10" fmla="+- 10597 0 G9"/>
              <a:gd name="G11" fmla="?: G10 G8 0"/>
              <a:gd name="G12" fmla="?: G10 G7 21600"/>
              <a:gd name="T0" fmla="*/ 16301 w 21600"/>
              <a:gd name="T1" fmla="*/ 10800 h 21600"/>
              <a:gd name="T2" fmla="*/ 10800 w 21600"/>
              <a:gd name="T3" fmla="*/ 21600 h 21600"/>
              <a:gd name="T4" fmla="*/ 5299 w 21600"/>
              <a:gd name="T5" fmla="*/ 10800 h 21600"/>
              <a:gd name="T6" fmla="*/ 10800 w 21600"/>
              <a:gd name="T7" fmla="*/ 0 h 21600"/>
              <a:gd name="T8" fmla="*/ 7099 w 21600"/>
              <a:gd name="T9" fmla="*/ 7099 h 21600"/>
              <a:gd name="T10" fmla="*/ 14501 w 21600"/>
              <a:gd name="T11" fmla="*/ 14501 h 21600"/>
            </a:gdLst>
            <a:ahLst/>
            <a:cxnLst>
              <a:cxn ang="0">
                <a:pos x="T0" y="T1"/>
              </a:cxn>
              <a:cxn ang="0">
                <a:pos x="T2" y="T3"/>
              </a:cxn>
              <a:cxn ang="0">
                <a:pos x="T4" y="T5"/>
              </a:cxn>
              <a:cxn ang="0">
                <a:pos x="T6" y="T7"/>
              </a:cxn>
            </a:cxnLst>
            <a:rect l="T8" t="T9" r="T10" b="T11"/>
            <a:pathLst>
              <a:path w="21600" h="21600">
                <a:moveTo>
                  <a:pt x="0" y="0"/>
                </a:moveTo>
                <a:lnTo>
                  <a:pt x="10597" y="21600"/>
                </a:lnTo>
                <a:lnTo>
                  <a:pt x="11003" y="21600"/>
                </a:lnTo>
                <a:lnTo>
                  <a:pt x="21600" y="0"/>
                </a:lnTo>
                <a:close/>
              </a:path>
            </a:pathLst>
          </a:custGeom>
          <a:gradFill rotWithShape="0">
            <a:gsLst>
              <a:gs pos="0">
                <a:srgbClr val="C0C0C0"/>
              </a:gs>
              <a:gs pos="100000">
                <a:srgbClr val="C0C0C0">
                  <a:gamma/>
                  <a:shade val="46275"/>
                  <a:invGamma/>
                </a:srgbClr>
              </a:gs>
            </a:gsLst>
            <a:lin ang="0" scaled="1"/>
          </a:gradFill>
          <a:ln w="12700">
            <a:noFill/>
            <a:miter lim="800000"/>
            <a:headEnd/>
            <a:tailEnd/>
          </a:ln>
          <a:effectLst/>
        </p:spPr>
        <p:txBody>
          <a:bodyPr wrap="none" anchor="ctr"/>
          <a:lstStyle/>
          <a:p>
            <a:endParaRPr lang="en-US" sz="1800" baseline="0">
              <a:latin typeface="Calibri"/>
              <a:cs typeface="Calibri"/>
            </a:endParaRPr>
          </a:p>
        </p:txBody>
      </p:sp>
      <p:sp>
        <p:nvSpPr>
          <p:cNvPr id="1584255" name="Oval 127"/>
          <p:cNvSpPr>
            <a:spLocks noChangeArrowheads="1"/>
          </p:cNvSpPr>
          <p:nvPr/>
        </p:nvSpPr>
        <p:spPr bwMode="auto">
          <a:xfrm>
            <a:off x="2973388" y="4160838"/>
            <a:ext cx="701675" cy="96837"/>
          </a:xfrm>
          <a:prstGeom prst="ellipse">
            <a:avLst/>
          </a:prstGeom>
          <a:gradFill rotWithShape="0">
            <a:gsLst>
              <a:gs pos="0">
                <a:srgbClr val="C0C0C0"/>
              </a:gs>
              <a:gs pos="100000">
                <a:srgbClr val="C0C0C0">
                  <a:gamma/>
                  <a:shade val="46275"/>
                  <a:invGamma/>
                </a:srgbClr>
              </a:gs>
            </a:gsLst>
            <a:lin ang="0" scaled="1"/>
          </a:gradFill>
          <a:ln w="12700">
            <a:noFill/>
            <a:round/>
            <a:headEnd/>
            <a:tailEnd/>
          </a:ln>
          <a:effectLst/>
        </p:spPr>
        <p:txBody>
          <a:bodyPr wrap="none" anchor="ctr"/>
          <a:lstStyle/>
          <a:p>
            <a:endParaRPr lang="en-US" sz="1800" baseline="0">
              <a:latin typeface="Calibri"/>
              <a:cs typeface="Calibri"/>
            </a:endParaRPr>
          </a:p>
        </p:txBody>
      </p:sp>
      <p:sp>
        <p:nvSpPr>
          <p:cNvPr id="1584258" name="AutoShape 130"/>
          <p:cNvSpPr>
            <a:spLocks noChangeArrowheads="1"/>
          </p:cNvSpPr>
          <p:nvPr/>
        </p:nvSpPr>
        <p:spPr bwMode="auto">
          <a:xfrm flipV="1">
            <a:off x="3951288" y="2451100"/>
            <a:ext cx="688975" cy="306388"/>
          </a:xfrm>
          <a:custGeom>
            <a:avLst/>
            <a:gdLst>
              <a:gd name="G0" fmla="+- 10597 0 0"/>
              <a:gd name="G1" fmla="+- 21600 0 10597"/>
              <a:gd name="G2" fmla="*/ 10597 1 2"/>
              <a:gd name="G3" fmla="+- 21600 0 G2"/>
              <a:gd name="G4" fmla="+/ 10597 21600 2"/>
              <a:gd name="G5" fmla="+/ G1 0 2"/>
              <a:gd name="G6" fmla="*/ 21600 21600 10597"/>
              <a:gd name="G7" fmla="*/ G6 1 2"/>
              <a:gd name="G8" fmla="+- 21600 0 G7"/>
              <a:gd name="G9" fmla="*/ 21600 1 2"/>
              <a:gd name="G10" fmla="+- 10597 0 G9"/>
              <a:gd name="G11" fmla="?: G10 G8 0"/>
              <a:gd name="G12" fmla="?: G10 G7 21600"/>
              <a:gd name="T0" fmla="*/ 16301 w 21600"/>
              <a:gd name="T1" fmla="*/ 10800 h 21600"/>
              <a:gd name="T2" fmla="*/ 10800 w 21600"/>
              <a:gd name="T3" fmla="*/ 21600 h 21600"/>
              <a:gd name="T4" fmla="*/ 5299 w 21600"/>
              <a:gd name="T5" fmla="*/ 10800 h 21600"/>
              <a:gd name="T6" fmla="*/ 10800 w 21600"/>
              <a:gd name="T7" fmla="*/ 0 h 21600"/>
              <a:gd name="T8" fmla="*/ 7099 w 21600"/>
              <a:gd name="T9" fmla="*/ 7099 h 21600"/>
              <a:gd name="T10" fmla="*/ 14501 w 21600"/>
              <a:gd name="T11" fmla="*/ 14501 h 21600"/>
            </a:gdLst>
            <a:ahLst/>
            <a:cxnLst>
              <a:cxn ang="0">
                <a:pos x="T0" y="T1"/>
              </a:cxn>
              <a:cxn ang="0">
                <a:pos x="T2" y="T3"/>
              </a:cxn>
              <a:cxn ang="0">
                <a:pos x="T4" y="T5"/>
              </a:cxn>
              <a:cxn ang="0">
                <a:pos x="T6" y="T7"/>
              </a:cxn>
            </a:cxnLst>
            <a:rect l="T8" t="T9" r="T10" b="T11"/>
            <a:pathLst>
              <a:path w="21600" h="21600">
                <a:moveTo>
                  <a:pt x="0" y="0"/>
                </a:moveTo>
                <a:lnTo>
                  <a:pt x="10597" y="21600"/>
                </a:lnTo>
                <a:lnTo>
                  <a:pt x="11003" y="21600"/>
                </a:lnTo>
                <a:lnTo>
                  <a:pt x="21600" y="0"/>
                </a:lnTo>
                <a:close/>
              </a:path>
            </a:pathLst>
          </a:custGeom>
          <a:gradFill rotWithShape="0">
            <a:gsLst>
              <a:gs pos="0">
                <a:srgbClr val="C0C0C0"/>
              </a:gs>
              <a:gs pos="100000">
                <a:srgbClr val="C0C0C0">
                  <a:gamma/>
                  <a:shade val="46275"/>
                  <a:invGamma/>
                </a:srgbClr>
              </a:gs>
            </a:gsLst>
            <a:lin ang="0" scaled="1"/>
          </a:gradFill>
          <a:ln w="12700">
            <a:noFill/>
            <a:miter lim="800000"/>
            <a:headEnd/>
            <a:tailEnd/>
          </a:ln>
          <a:effectLst/>
        </p:spPr>
        <p:txBody>
          <a:bodyPr wrap="none" anchor="ctr"/>
          <a:lstStyle/>
          <a:p>
            <a:endParaRPr lang="en-US" sz="1800" baseline="0">
              <a:latin typeface="Calibri"/>
              <a:cs typeface="Calibri"/>
            </a:endParaRPr>
          </a:p>
        </p:txBody>
      </p:sp>
      <p:sp>
        <p:nvSpPr>
          <p:cNvPr id="1584259" name="Oval 131"/>
          <p:cNvSpPr>
            <a:spLocks noChangeArrowheads="1"/>
          </p:cNvSpPr>
          <p:nvPr/>
        </p:nvSpPr>
        <p:spPr bwMode="auto">
          <a:xfrm>
            <a:off x="3944938" y="2717800"/>
            <a:ext cx="700087" cy="96838"/>
          </a:xfrm>
          <a:prstGeom prst="ellipse">
            <a:avLst/>
          </a:prstGeom>
          <a:gradFill rotWithShape="0">
            <a:gsLst>
              <a:gs pos="0">
                <a:srgbClr val="C0C0C0"/>
              </a:gs>
              <a:gs pos="100000">
                <a:srgbClr val="C0C0C0">
                  <a:gamma/>
                  <a:shade val="46275"/>
                  <a:invGamma/>
                </a:srgbClr>
              </a:gs>
            </a:gsLst>
            <a:lin ang="0" scaled="1"/>
          </a:gradFill>
          <a:ln w="12700">
            <a:noFill/>
            <a:round/>
            <a:headEnd/>
            <a:tailEnd/>
          </a:ln>
          <a:effectLst/>
        </p:spPr>
        <p:txBody>
          <a:bodyPr wrap="none" anchor="ctr"/>
          <a:lstStyle/>
          <a:p>
            <a:endParaRPr lang="en-US" sz="1800" baseline="0">
              <a:latin typeface="Calibri"/>
              <a:cs typeface="Calibri"/>
            </a:endParaRPr>
          </a:p>
        </p:txBody>
      </p:sp>
      <p:sp>
        <p:nvSpPr>
          <p:cNvPr id="1584262" name="AutoShape 134"/>
          <p:cNvSpPr>
            <a:spLocks noChangeArrowheads="1"/>
          </p:cNvSpPr>
          <p:nvPr/>
        </p:nvSpPr>
        <p:spPr bwMode="auto">
          <a:xfrm flipV="1">
            <a:off x="4059238" y="3259138"/>
            <a:ext cx="690562" cy="306387"/>
          </a:xfrm>
          <a:custGeom>
            <a:avLst/>
            <a:gdLst>
              <a:gd name="G0" fmla="+- 10597 0 0"/>
              <a:gd name="G1" fmla="+- 21600 0 10597"/>
              <a:gd name="G2" fmla="*/ 10597 1 2"/>
              <a:gd name="G3" fmla="+- 21600 0 G2"/>
              <a:gd name="G4" fmla="+/ 10597 21600 2"/>
              <a:gd name="G5" fmla="+/ G1 0 2"/>
              <a:gd name="G6" fmla="*/ 21600 21600 10597"/>
              <a:gd name="G7" fmla="*/ G6 1 2"/>
              <a:gd name="G8" fmla="+- 21600 0 G7"/>
              <a:gd name="G9" fmla="*/ 21600 1 2"/>
              <a:gd name="G10" fmla="+- 10597 0 G9"/>
              <a:gd name="G11" fmla="?: G10 G8 0"/>
              <a:gd name="G12" fmla="?: G10 G7 21600"/>
              <a:gd name="T0" fmla="*/ 16301 w 21600"/>
              <a:gd name="T1" fmla="*/ 10800 h 21600"/>
              <a:gd name="T2" fmla="*/ 10800 w 21600"/>
              <a:gd name="T3" fmla="*/ 21600 h 21600"/>
              <a:gd name="T4" fmla="*/ 5299 w 21600"/>
              <a:gd name="T5" fmla="*/ 10800 h 21600"/>
              <a:gd name="T6" fmla="*/ 10800 w 21600"/>
              <a:gd name="T7" fmla="*/ 0 h 21600"/>
              <a:gd name="T8" fmla="*/ 7099 w 21600"/>
              <a:gd name="T9" fmla="*/ 7099 h 21600"/>
              <a:gd name="T10" fmla="*/ 14501 w 21600"/>
              <a:gd name="T11" fmla="*/ 14501 h 21600"/>
            </a:gdLst>
            <a:ahLst/>
            <a:cxnLst>
              <a:cxn ang="0">
                <a:pos x="T0" y="T1"/>
              </a:cxn>
              <a:cxn ang="0">
                <a:pos x="T2" y="T3"/>
              </a:cxn>
              <a:cxn ang="0">
                <a:pos x="T4" y="T5"/>
              </a:cxn>
              <a:cxn ang="0">
                <a:pos x="T6" y="T7"/>
              </a:cxn>
            </a:cxnLst>
            <a:rect l="T8" t="T9" r="T10" b="T11"/>
            <a:pathLst>
              <a:path w="21600" h="21600">
                <a:moveTo>
                  <a:pt x="0" y="0"/>
                </a:moveTo>
                <a:lnTo>
                  <a:pt x="10597" y="21600"/>
                </a:lnTo>
                <a:lnTo>
                  <a:pt x="11003" y="21600"/>
                </a:lnTo>
                <a:lnTo>
                  <a:pt x="21600" y="0"/>
                </a:lnTo>
                <a:close/>
              </a:path>
            </a:pathLst>
          </a:custGeom>
          <a:gradFill rotWithShape="0">
            <a:gsLst>
              <a:gs pos="0">
                <a:srgbClr val="C0C0C0"/>
              </a:gs>
              <a:gs pos="100000">
                <a:srgbClr val="C0C0C0">
                  <a:gamma/>
                  <a:shade val="46275"/>
                  <a:invGamma/>
                </a:srgbClr>
              </a:gs>
            </a:gsLst>
            <a:lin ang="0" scaled="1"/>
          </a:gradFill>
          <a:ln w="12700">
            <a:noFill/>
            <a:miter lim="800000"/>
            <a:headEnd/>
            <a:tailEnd/>
          </a:ln>
          <a:effectLst/>
        </p:spPr>
        <p:txBody>
          <a:bodyPr wrap="none" anchor="ctr"/>
          <a:lstStyle/>
          <a:p>
            <a:endParaRPr lang="en-US" sz="1800" baseline="0">
              <a:latin typeface="Calibri"/>
              <a:cs typeface="Calibri"/>
            </a:endParaRPr>
          </a:p>
        </p:txBody>
      </p:sp>
      <p:sp>
        <p:nvSpPr>
          <p:cNvPr id="1584263" name="Oval 135"/>
          <p:cNvSpPr>
            <a:spLocks noChangeArrowheads="1"/>
          </p:cNvSpPr>
          <p:nvPr/>
        </p:nvSpPr>
        <p:spPr bwMode="auto">
          <a:xfrm>
            <a:off x="4052888" y="3525838"/>
            <a:ext cx="701675" cy="96837"/>
          </a:xfrm>
          <a:prstGeom prst="ellipse">
            <a:avLst/>
          </a:prstGeom>
          <a:gradFill rotWithShape="0">
            <a:gsLst>
              <a:gs pos="0">
                <a:srgbClr val="C0C0C0"/>
              </a:gs>
              <a:gs pos="100000">
                <a:srgbClr val="C0C0C0">
                  <a:gamma/>
                  <a:shade val="46275"/>
                  <a:invGamma/>
                </a:srgbClr>
              </a:gs>
            </a:gsLst>
            <a:lin ang="0" scaled="1"/>
          </a:gradFill>
          <a:ln w="12700">
            <a:noFill/>
            <a:round/>
            <a:headEnd/>
            <a:tailEnd/>
          </a:ln>
          <a:effectLst/>
        </p:spPr>
        <p:txBody>
          <a:bodyPr wrap="none" anchor="ctr"/>
          <a:lstStyle/>
          <a:p>
            <a:endParaRPr lang="en-US" sz="1800" baseline="0">
              <a:latin typeface="Calibri"/>
              <a:cs typeface="Calibri"/>
            </a:endParaRPr>
          </a:p>
        </p:txBody>
      </p:sp>
      <p:sp>
        <p:nvSpPr>
          <p:cNvPr id="1584282" name="AutoShape 154"/>
          <p:cNvSpPr>
            <a:spLocks noChangeArrowheads="1"/>
          </p:cNvSpPr>
          <p:nvPr/>
        </p:nvSpPr>
        <p:spPr bwMode="auto">
          <a:xfrm rot="-10800000" flipH="1" flipV="1">
            <a:off x="2817813" y="2984500"/>
            <a:ext cx="674687" cy="363538"/>
          </a:xfrm>
          <a:custGeom>
            <a:avLst/>
            <a:gdLst>
              <a:gd name="G0" fmla="+- 10597 0 0"/>
              <a:gd name="G1" fmla="+- 21600 0 10597"/>
              <a:gd name="G2" fmla="*/ 10597 1 2"/>
              <a:gd name="G3" fmla="+- 21600 0 G2"/>
              <a:gd name="G4" fmla="+/ 10597 21600 2"/>
              <a:gd name="G5" fmla="+/ G1 0 2"/>
              <a:gd name="G6" fmla="*/ 21600 21600 10597"/>
              <a:gd name="G7" fmla="*/ G6 1 2"/>
              <a:gd name="G8" fmla="+- 21600 0 G7"/>
              <a:gd name="G9" fmla="*/ 21600 1 2"/>
              <a:gd name="G10" fmla="+- 10597 0 G9"/>
              <a:gd name="G11" fmla="?: G10 G8 0"/>
              <a:gd name="G12" fmla="?: G10 G7 21600"/>
              <a:gd name="T0" fmla="*/ 16301 w 21600"/>
              <a:gd name="T1" fmla="*/ 10800 h 21600"/>
              <a:gd name="T2" fmla="*/ 10800 w 21600"/>
              <a:gd name="T3" fmla="*/ 21600 h 21600"/>
              <a:gd name="T4" fmla="*/ 5299 w 21600"/>
              <a:gd name="T5" fmla="*/ 10800 h 21600"/>
              <a:gd name="T6" fmla="*/ 10800 w 21600"/>
              <a:gd name="T7" fmla="*/ 0 h 21600"/>
              <a:gd name="T8" fmla="*/ 7099 w 21600"/>
              <a:gd name="T9" fmla="*/ 7099 h 21600"/>
              <a:gd name="T10" fmla="*/ 14501 w 21600"/>
              <a:gd name="T11" fmla="*/ 14501 h 21600"/>
            </a:gdLst>
            <a:ahLst/>
            <a:cxnLst>
              <a:cxn ang="0">
                <a:pos x="T0" y="T1"/>
              </a:cxn>
              <a:cxn ang="0">
                <a:pos x="T2" y="T3"/>
              </a:cxn>
              <a:cxn ang="0">
                <a:pos x="T4" y="T5"/>
              </a:cxn>
              <a:cxn ang="0">
                <a:pos x="T6" y="T7"/>
              </a:cxn>
            </a:cxnLst>
            <a:rect l="T8" t="T9" r="T10" b="T11"/>
            <a:pathLst>
              <a:path w="21600" h="21600">
                <a:moveTo>
                  <a:pt x="0" y="0"/>
                </a:moveTo>
                <a:lnTo>
                  <a:pt x="10597" y="21600"/>
                </a:lnTo>
                <a:lnTo>
                  <a:pt x="11003" y="21600"/>
                </a:lnTo>
                <a:lnTo>
                  <a:pt x="21600" y="0"/>
                </a:lnTo>
                <a:close/>
              </a:path>
            </a:pathLst>
          </a:custGeom>
          <a:gradFill rotWithShape="1">
            <a:gsLst>
              <a:gs pos="0">
                <a:srgbClr val="C0C0C0"/>
              </a:gs>
              <a:gs pos="100000">
                <a:srgbClr val="C0C0C0">
                  <a:gamma/>
                  <a:shade val="46275"/>
                  <a:invGamma/>
                </a:srgbClr>
              </a:gs>
            </a:gsLst>
            <a:lin ang="0" scaled="1"/>
          </a:gradFill>
          <a:ln w="12700">
            <a:noFill/>
            <a:miter lim="800000"/>
            <a:headEnd/>
            <a:tailEnd/>
          </a:ln>
          <a:effectLst/>
        </p:spPr>
        <p:txBody>
          <a:bodyPr wrap="none" anchor="ctr"/>
          <a:lstStyle/>
          <a:p>
            <a:endParaRPr lang="en-US" sz="1800" baseline="0">
              <a:latin typeface="Calibri"/>
              <a:cs typeface="Calibri"/>
            </a:endParaRPr>
          </a:p>
        </p:txBody>
      </p:sp>
      <p:sp>
        <p:nvSpPr>
          <p:cNvPr id="1584283" name="Oval 155"/>
          <p:cNvSpPr>
            <a:spLocks noChangeArrowheads="1"/>
          </p:cNvSpPr>
          <p:nvPr/>
        </p:nvSpPr>
        <p:spPr bwMode="auto">
          <a:xfrm>
            <a:off x="2820988" y="2925763"/>
            <a:ext cx="671512" cy="96837"/>
          </a:xfrm>
          <a:prstGeom prst="ellipse">
            <a:avLst/>
          </a:prstGeom>
          <a:gradFill rotWithShape="1">
            <a:gsLst>
              <a:gs pos="0">
                <a:srgbClr val="C0C0C0"/>
              </a:gs>
              <a:gs pos="100000">
                <a:srgbClr val="C0C0C0">
                  <a:gamma/>
                  <a:shade val="46275"/>
                  <a:invGamma/>
                </a:srgbClr>
              </a:gs>
            </a:gsLst>
            <a:lin ang="0" scaled="1"/>
          </a:gradFill>
          <a:ln w="12700">
            <a:solidFill>
              <a:srgbClr val="FFFFFF"/>
            </a:solidFill>
            <a:round/>
            <a:headEnd/>
            <a:tailEnd/>
          </a:ln>
          <a:effectLst/>
        </p:spPr>
        <p:txBody>
          <a:bodyPr wrap="none" anchor="ctr"/>
          <a:lstStyle/>
          <a:p>
            <a:endParaRPr lang="en-US" sz="1800" baseline="0">
              <a:latin typeface="Calibri"/>
              <a:cs typeface="Calibri"/>
            </a:endParaRPr>
          </a:p>
        </p:txBody>
      </p:sp>
      <p:sp>
        <p:nvSpPr>
          <p:cNvPr id="1584286" name="AutoShape 158"/>
          <p:cNvSpPr>
            <a:spLocks noChangeArrowheads="1"/>
          </p:cNvSpPr>
          <p:nvPr/>
        </p:nvSpPr>
        <p:spPr bwMode="auto">
          <a:xfrm rot="-10800000" flipH="1" flipV="1">
            <a:off x="4402138" y="4208463"/>
            <a:ext cx="674687" cy="363537"/>
          </a:xfrm>
          <a:custGeom>
            <a:avLst/>
            <a:gdLst>
              <a:gd name="G0" fmla="+- 10597 0 0"/>
              <a:gd name="G1" fmla="+- 21600 0 10597"/>
              <a:gd name="G2" fmla="*/ 10597 1 2"/>
              <a:gd name="G3" fmla="+- 21600 0 G2"/>
              <a:gd name="G4" fmla="+/ 10597 21600 2"/>
              <a:gd name="G5" fmla="+/ G1 0 2"/>
              <a:gd name="G6" fmla="*/ 21600 21600 10597"/>
              <a:gd name="G7" fmla="*/ G6 1 2"/>
              <a:gd name="G8" fmla="+- 21600 0 G7"/>
              <a:gd name="G9" fmla="*/ 21600 1 2"/>
              <a:gd name="G10" fmla="+- 10597 0 G9"/>
              <a:gd name="G11" fmla="?: G10 G8 0"/>
              <a:gd name="G12" fmla="?: G10 G7 21600"/>
              <a:gd name="T0" fmla="*/ 16301 w 21600"/>
              <a:gd name="T1" fmla="*/ 10800 h 21600"/>
              <a:gd name="T2" fmla="*/ 10800 w 21600"/>
              <a:gd name="T3" fmla="*/ 21600 h 21600"/>
              <a:gd name="T4" fmla="*/ 5299 w 21600"/>
              <a:gd name="T5" fmla="*/ 10800 h 21600"/>
              <a:gd name="T6" fmla="*/ 10800 w 21600"/>
              <a:gd name="T7" fmla="*/ 0 h 21600"/>
              <a:gd name="T8" fmla="*/ 7099 w 21600"/>
              <a:gd name="T9" fmla="*/ 7099 h 21600"/>
              <a:gd name="T10" fmla="*/ 14501 w 21600"/>
              <a:gd name="T11" fmla="*/ 14501 h 21600"/>
            </a:gdLst>
            <a:ahLst/>
            <a:cxnLst>
              <a:cxn ang="0">
                <a:pos x="T0" y="T1"/>
              </a:cxn>
              <a:cxn ang="0">
                <a:pos x="T2" y="T3"/>
              </a:cxn>
              <a:cxn ang="0">
                <a:pos x="T4" y="T5"/>
              </a:cxn>
              <a:cxn ang="0">
                <a:pos x="T6" y="T7"/>
              </a:cxn>
            </a:cxnLst>
            <a:rect l="T8" t="T9" r="T10" b="T11"/>
            <a:pathLst>
              <a:path w="21600" h="21600">
                <a:moveTo>
                  <a:pt x="0" y="0"/>
                </a:moveTo>
                <a:lnTo>
                  <a:pt x="10597" y="21600"/>
                </a:lnTo>
                <a:lnTo>
                  <a:pt x="11003" y="21600"/>
                </a:lnTo>
                <a:lnTo>
                  <a:pt x="21600" y="0"/>
                </a:lnTo>
                <a:close/>
              </a:path>
            </a:pathLst>
          </a:custGeom>
          <a:gradFill rotWithShape="1">
            <a:gsLst>
              <a:gs pos="0">
                <a:srgbClr val="C0C0C0"/>
              </a:gs>
              <a:gs pos="100000">
                <a:srgbClr val="C0C0C0">
                  <a:gamma/>
                  <a:shade val="46275"/>
                  <a:invGamma/>
                </a:srgbClr>
              </a:gs>
            </a:gsLst>
            <a:lin ang="0" scaled="1"/>
          </a:gradFill>
          <a:ln w="12700">
            <a:noFill/>
            <a:miter lim="800000"/>
            <a:headEnd/>
            <a:tailEnd/>
          </a:ln>
          <a:effectLst/>
        </p:spPr>
        <p:txBody>
          <a:bodyPr wrap="none" anchor="ctr"/>
          <a:lstStyle/>
          <a:p>
            <a:endParaRPr lang="en-US" sz="1800" baseline="0">
              <a:latin typeface="Calibri"/>
              <a:cs typeface="Calibri"/>
            </a:endParaRPr>
          </a:p>
        </p:txBody>
      </p:sp>
      <p:sp>
        <p:nvSpPr>
          <p:cNvPr id="1584287" name="Oval 159"/>
          <p:cNvSpPr>
            <a:spLocks noChangeArrowheads="1"/>
          </p:cNvSpPr>
          <p:nvPr/>
        </p:nvSpPr>
        <p:spPr bwMode="auto">
          <a:xfrm>
            <a:off x="4405313" y="4149725"/>
            <a:ext cx="671512" cy="96838"/>
          </a:xfrm>
          <a:prstGeom prst="ellipse">
            <a:avLst/>
          </a:prstGeom>
          <a:gradFill rotWithShape="1">
            <a:gsLst>
              <a:gs pos="0">
                <a:srgbClr val="C0C0C0"/>
              </a:gs>
              <a:gs pos="100000">
                <a:srgbClr val="C0C0C0">
                  <a:gamma/>
                  <a:shade val="46275"/>
                  <a:invGamma/>
                </a:srgbClr>
              </a:gs>
            </a:gsLst>
            <a:lin ang="0" scaled="1"/>
          </a:gradFill>
          <a:ln w="12700">
            <a:solidFill>
              <a:srgbClr val="FFFFFF"/>
            </a:solidFill>
            <a:round/>
            <a:headEnd/>
            <a:tailEnd/>
          </a:ln>
          <a:effectLst/>
        </p:spPr>
        <p:txBody>
          <a:bodyPr wrap="none" anchor="ctr"/>
          <a:lstStyle/>
          <a:p>
            <a:endParaRPr lang="en-US" sz="1800" baseline="0">
              <a:latin typeface="Calibri"/>
              <a:cs typeface="Calibri"/>
            </a:endParaRPr>
          </a:p>
        </p:txBody>
      </p:sp>
      <p:sp>
        <p:nvSpPr>
          <p:cNvPr id="1584290" name="AutoShape 162"/>
          <p:cNvSpPr>
            <a:spLocks noChangeArrowheads="1"/>
          </p:cNvSpPr>
          <p:nvPr/>
        </p:nvSpPr>
        <p:spPr bwMode="auto">
          <a:xfrm rot="-10800000" flipH="1" flipV="1">
            <a:off x="4833938" y="2982913"/>
            <a:ext cx="674687" cy="363537"/>
          </a:xfrm>
          <a:custGeom>
            <a:avLst/>
            <a:gdLst>
              <a:gd name="G0" fmla="+- 10597 0 0"/>
              <a:gd name="G1" fmla="+- 21600 0 10597"/>
              <a:gd name="G2" fmla="*/ 10597 1 2"/>
              <a:gd name="G3" fmla="+- 21600 0 G2"/>
              <a:gd name="G4" fmla="+/ 10597 21600 2"/>
              <a:gd name="G5" fmla="+/ G1 0 2"/>
              <a:gd name="G6" fmla="*/ 21600 21600 10597"/>
              <a:gd name="G7" fmla="*/ G6 1 2"/>
              <a:gd name="G8" fmla="+- 21600 0 G7"/>
              <a:gd name="G9" fmla="*/ 21600 1 2"/>
              <a:gd name="G10" fmla="+- 10597 0 G9"/>
              <a:gd name="G11" fmla="?: G10 G8 0"/>
              <a:gd name="G12" fmla="?: G10 G7 21600"/>
              <a:gd name="T0" fmla="*/ 16301 w 21600"/>
              <a:gd name="T1" fmla="*/ 10800 h 21600"/>
              <a:gd name="T2" fmla="*/ 10800 w 21600"/>
              <a:gd name="T3" fmla="*/ 21600 h 21600"/>
              <a:gd name="T4" fmla="*/ 5299 w 21600"/>
              <a:gd name="T5" fmla="*/ 10800 h 21600"/>
              <a:gd name="T6" fmla="*/ 10800 w 21600"/>
              <a:gd name="T7" fmla="*/ 0 h 21600"/>
              <a:gd name="T8" fmla="*/ 7099 w 21600"/>
              <a:gd name="T9" fmla="*/ 7099 h 21600"/>
              <a:gd name="T10" fmla="*/ 14501 w 21600"/>
              <a:gd name="T11" fmla="*/ 14501 h 21600"/>
            </a:gdLst>
            <a:ahLst/>
            <a:cxnLst>
              <a:cxn ang="0">
                <a:pos x="T0" y="T1"/>
              </a:cxn>
              <a:cxn ang="0">
                <a:pos x="T2" y="T3"/>
              </a:cxn>
              <a:cxn ang="0">
                <a:pos x="T4" y="T5"/>
              </a:cxn>
              <a:cxn ang="0">
                <a:pos x="T6" y="T7"/>
              </a:cxn>
            </a:cxnLst>
            <a:rect l="T8" t="T9" r="T10" b="T11"/>
            <a:pathLst>
              <a:path w="21600" h="21600">
                <a:moveTo>
                  <a:pt x="0" y="0"/>
                </a:moveTo>
                <a:lnTo>
                  <a:pt x="10597" y="21600"/>
                </a:lnTo>
                <a:lnTo>
                  <a:pt x="11003" y="21600"/>
                </a:lnTo>
                <a:lnTo>
                  <a:pt x="21600" y="0"/>
                </a:lnTo>
                <a:close/>
              </a:path>
            </a:pathLst>
          </a:custGeom>
          <a:gradFill rotWithShape="1">
            <a:gsLst>
              <a:gs pos="0">
                <a:srgbClr val="C0C0C0"/>
              </a:gs>
              <a:gs pos="100000">
                <a:srgbClr val="C0C0C0">
                  <a:gamma/>
                  <a:shade val="46275"/>
                  <a:invGamma/>
                </a:srgbClr>
              </a:gs>
            </a:gsLst>
            <a:lin ang="0" scaled="1"/>
          </a:gradFill>
          <a:ln w="12700">
            <a:noFill/>
            <a:miter lim="800000"/>
            <a:headEnd/>
            <a:tailEnd/>
          </a:ln>
          <a:effectLst/>
        </p:spPr>
        <p:txBody>
          <a:bodyPr wrap="none" anchor="ctr"/>
          <a:lstStyle/>
          <a:p>
            <a:endParaRPr lang="en-US" sz="1800" baseline="0">
              <a:latin typeface="Calibri"/>
              <a:cs typeface="Calibri"/>
            </a:endParaRPr>
          </a:p>
        </p:txBody>
      </p:sp>
      <p:sp>
        <p:nvSpPr>
          <p:cNvPr id="1584291" name="Oval 163"/>
          <p:cNvSpPr>
            <a:spLocks noChangeArrowheads="1"/>
          </p:cNvSpPr>
          <p:nvPr/>
        </p:nvSpPr>
        <p:spPr bwMode="auto">
          <a:xfrm>
            <a:off x="4837113" y="2924175"/>
            <a:ext cx="671512" cy="96838"/>
          </a:xfrm>
          <a:prstGeom prst="ellipse">
            <a:avLst/>
          </a:prstGeom>
          <a:gradFill rotWithShape="1">
            <a:gsLst>
              <a:gs pos="0">
                <a:srgbClr val="C0C0C0"/>
              </a:gs>
              <a:gs pos="100000">
                <a:srgbClr val="C0C0C0">
                  <a:gamma/>
                  <a:shade val="46275"/>
                  <a:invGamma/>
                </a:srgbClr>
              </a:gs>
            </a:gsLst>
            <a:lin ang="0" scaled="1"/>
          </a:gradFill>
          <a:ln w="12700">
            <a:solidFill>
              <a:srgbClr val="FFFFFF"/>
            </a:solidFill>
            <a:round/>
            <a:headEnd/>
            <a:tailEnd/>
          </a:ln>
          <a:effectLst/>
        </p:spPr>
        <p:txBody>
          <a:bodyPr wrap="none" anchor="ctr"/>
          <a:lstStyle/>
          <a:p>
            <a:endParaRPr lang="en-US" sz="1800" baseline="0">
              <a:latin typeface="Calibri"/>
              <a:cs typeface="Calibri"/>
            </a:endParaRPr>
          </a:p>
        </p:txBody>
      </p:sp>
      <p:sp>
        <p:nvSpPr>
          <p:cNvPr id="1584294" name="AutoShape 166"/>
          <p:cNvSpPr>
            <a:spLocks noChangeArrowheads="1"/>
          </p:cNvSpPr>
          <p:nvPr/>
        </p:nvSpPr>
        <p:spPr bwMode="auto">
          <a:xfrm rot="-10800000" flipH="1" flipV="1">
            <a:off x="1881188" y="4279900"/>
            <a:ext cx="674687" cy="363538"/>
          </a:xfrm>
          <a:custGeom>
            <a:avLst/>
            <a:gdLst>
              <a:gd name="G0" fmla="+- 10597 0 0"/>
              <a:gd name="G1" fmla="+- 21600 0 10597"/>
              <a:gd name="G2" fmla="*/ 10597 1 2"/>
              <a:gd name="G3" fmla="+- 21600 0 G2"/>
              <a:gd name="G4" fmla="+/ 10597 21600 2"/>
              <a:gd name="G5" fmla="+/ G1 0 2"/>
              <a:gd name="G6" fmla="*/ 21600 21600 10597"/>
              <a:gd name="G7" fmla="*/ G6 1 2"/>
              <a:gd name="G8" fmla="+- 21600 0 G7"/>
              <a:gd name="G9" fmla="*/ 21600 1 2"/>
              <a:gd name="G10" fmla="+- 10597 0 G9"/>
              <a:gd name="G11" fmla="?: G10 G8 0"/>
              <a:gd name="G12" fmla="?: G10 G7 21600"/>
              <a:gd name="T0" fmla="*/ 16301 w 21600"/>
              <a:gd name="T1" fmla="*/ 10800 h 21600"/>
              <a:gd name="T2" fmla="*/ 10800 w 21600"/>
              <a:gd name="T3" fmla="*/ 21600 h 21600"/>
              <a:gd name="T4" fmla="*/ 5299 w 21600"/>
              <a:gd name="T5" fmla="*/ 10800 h 21600"/>
              <a:gd name="T6" fmla="*/ 10800 w 21600"/>
              <a:gd name="T7" fmla="*/ 0 h 21600"/>
              <a:gd name="T8" fmla="*/ 7099 w 21600"/>
              <a:gd name="T9" fmla="*/ 7099 h 21600"/>
              <a:gd name="T10" fmla="*/ 14501 w 21600"/>
              <a:gd name="T11" fmla="*/ 14501 h 21600"/>
            </a:gdLst>
            <a:ahLst/>
            <a:cxnLst>
              <a:cxn ang="0">
                <a:pos x="T0" y="T1"/>
              </a:cxn>
              <a:cxn ang="0">
                <a:pos x="T2" y="T3"/>
              </a:cxn>
              <a:cxn ang="0">
                <a:pos x="T4" y="T5"/>
              </a:cxn>
              <a:cxn ang="0">
                <a:pos x="T6" y="T7"/>
              </a:cxn>
            </a:cxnLst>
            <a:rect l="T8" t="T9" r="T10" b="T11"/>
            <a:pathLst>
              <a:path w="21600" h="21600">
                <a:moveTo>
                  <a:pt x="0" y="0"/>
                </a:moveTo>
                <a:lnTo>
                  <a:pt x="10597" y="21600"/>
                </a:lnTo>
                <a:lnTo>
                  <a:pt x="11003" y="21600"/>
                </a:lnTo>
                <a:lnTo>
                  <a:pt x="21600" y="0"/>
                </a:lnTo>
                <a:close/>
              </a:path>
            </a:pathLst>
          </a:custGeom>
          <a:gradFill rotWithShape="1">
            <a:gsLst>
              <a:gs pos="0">
                <a:srgbClr val="C0C0C0"/>
              </a:gs>
              <a:gs pos="100000">
                <a:srgbClr val="C0C0C0">
                  <a:gamma/>
                  <a:shade val="46275"/>
                  <a:invGamma/>
                </a:srgbClr>
              </a:gs>
            </a:gsLst>
            <a:lin ang="0" scaled="1"/>
          </a:gradFill>
          <a:ln w="12700">
            <a:noFill/>
            <a:miter lim="800000"/>
            <a:headEnd/>
            <a:tailEnd/>
          </a:ln>
          <a:effectLst/>
        </p:spPr>
        <p:txBody>
          <a:bodyPr wrap="none" anchor="ctr"/>
          <a:lstStyle/>
          <a:p>
            <a:endParaRPr lang="en-US" sz="1800" baseline="0">
              <a:latin typeface="Calibri"/>
              <a:cs typeface="Calibri"/>
            </a:endParaRPr>
          </a:p>
        </p:txBody>
      </p:sp>
      <p:grpSp>
        <p:nvGrpSpPr>
          <p:cNvPr id="6" name="Group 196"/>
          <p:cNvGrpSpPr>
            <a:grpSpLocks/>
          </p:cNvGrpSpPr>
          <p:nvPr/>
        </p:nvGrpSpPr>
        <p:grpSpPr bwMode="auto">
          <a:xfrm>
            <a:off x="1892300" y="2454275"/>
            <a:ext cx="3463925" cy="2198688"/>
            <a:chOff x="1192" y="1546"/>
            <a:chExt cx="2182" cy="1385"/>
          </a:xfrm>
        </p:grpSpPr>
        <p:sp>
          <p:nvSpPr>
            <p:cNvPr id="1584325" name="Line 197"/>
            <p:cNvSpPr>
              <a:spLocks noChangeShapeType="1"/>
            </p:cNvSpPr>
            <p:nvPr/>
          </p:nvSpPr>
          <p:spPr bwMode="auto">
            <a:xfrm flipV="1">
              <a:off x="1324" y="1709"/>
              <a:ext cx="18" cy="200"/>
            </a:xfrm>
            <a:prstGeom prst="line">
              <a:avLst/>
            </a:prstGeom>
            <a:noFill/>
            <a:ln w="38100">
              <a:solidFill>
                <a:srgbClr val="FFFFFF"/>
              </a:solidFill>
              <a:round/>
              <a:headEnd/>
              <a:tailEnd type="triangle" w="med" len="med"/>
            </a:ln>
            <a:effectLst/>
          </p:spPr>
          <p:txBody>
            <a:bodyPr wrap="none" anchor="ctr"/>
            <a:lstStyle/>
            <a:p>
              <a:endParaRPr lang="en-US" sz="1800" baseline="0">
                <a:latin typeface="Calibri"/>
                <a:cs typeface="Calibri"/>
              </a:endParaRPr>
            </a:p>
          </p:txBody>
        </p:sp>
        <p:sp>
          <p:nvSpPr>
            <p:cNvPr id="1584326" name="Line 198"/>
            <p:cNvSpPr>
              <a:spLocks noChangeShapeType="1"/>
            </p:cNvSpPr>
            <p:nvPr/>
          </p:nvSpPr>
          <p:spPr bwMode="auto">
            <a:xfrm flipH="1">
              <a:off x="1280" y="2123"/>
              <a:ext cx="205" cy="208"/>
            </a:xfrm>
            <a:prstGeom prst="line">
              <a:avLst/>
            </a:prstGeom>
            <a:noFill/>
            <a:ln w="38100">
              <a:solidFill>
                <a:srgbClr val="FFFFFF"/>
              </a:solidFill>
              <a:round/>
              <a:headEnd/>
              <a:tailEnd type="triangle" w="med" len="med"/>
            </a:ln>
            <a:effectLst/>
          </p:spPr>
          <p:txBody>
            <a:bodyPr wrap="none" anchor="ctr"/>
            <a:lstStyle/>
            <a:p>
              <a:endParaRPr lang="en-US" sz="1800" baseline="0">
                <a:latin typeface="Calibri"/>
                <a:cs typeface="Calibri"/>
              </a:endParaRPr>
            </a:p>
          </p:txBody>
        </p:sp>
        <p:sp>
          <p:nvSpPr>
            <p:cNvPr id="1584327" name="Line 199"/>
            <p:cNvSpPr>
              <a:spLocks noChangeShapeType="1"/>
            </p:cNvSpPr>
            <p:nvPr/>
          </p:nvSpPr>
          <p:spPr bwMode="auto">
            <a:xfrm flipH="1">
              <a:off x="2001" y="2454"/>
              <a:ext cx="95" cy="228"/>
            </a:xfrm>
            <a:prstGeom prst="line">
              <a:avLst/>
            </a:prstGeom>
            <a:noFill/>
            <a:ln w="38100">
              <a:solidFill>
                <a:srgbClr val="FFFFFF"/>
              </a:solidFill>
              <a:round/>
              <a:headEnd/>
              <a:tailEnd type="triangle" w="med" len="med"/>
            </a:ln>
            <a:effectLst/>
          </p:spPr>
          <p:txBody>
            <a:bodyPr wrap="none" anchor="ctr"/>
            <a:lstStyle/>
            <a:p>
              <a:endParaRPr lang="en-US" sz="1800" baseline="0">
                <a:latin typeface="Calibri"/>
                <a:cs typeface="Calibri"/>
              </a:endParaRPr>
            </a:p>
          </p:txBody>
        </p:sp>
        <p:sp>
          <p:nvSpPr>
            <p:cNvPr id="1584328" name="Line 200"/>
            <p:cNvSpPr>
              <a:spLocks noChangeShapeType="1"/>
            </p:cNvSpPr>
            <p:nvPr/>
          </p:nvSpPr>
          <p:spPr bwMode="auto">
            <a:xfrm>
              <a:off x="2708" y="1546"/>
              <a:ext cx="226" cy="193"/>
            </a:xfrm>
            <a:prstGeom prst="line">
              <a:avLst/>
            </a:prstGeom>
            <a:noFill/>
            <a:ln w="38100">
              <a:solidFill>
                <a:srgbClr val="FFFFFF"/>
              </a:solidFill>
              <a:round/>
              <a:headEnd/>
              <a:tailEnd type="triangle" w="med" len="med"/>
            </a:ln>
            <a:effectLst/>
          </p:spPr>
          <p:txBody>
            <a:bodyPr wrap="none" anchor="ctr"/>
            <a:lstStyle/>
            <a:p>
              <a:endParaRPr lang="en-US" sz="1800" baseline="0">
                <a:latin typeface="Calibri"/>
                <a:cs typeface="Calibri"/>
              </a:endParaRPr>
            </a:p>
          </p:txBody>
        </p:sp>
        <p:sp>
          <p:nvSpPr>
            <p:cNvPr id="1584329" name="Line 201"/>
            <p:cNvSpPr>
              <a:spLocks noChangeShapeType="1"/>
            </p:cNvSpPr>
            <p:nvPr/>
          </p:nvSpPr>
          <p:spPr bwMode="auto">
            <a:xfrm>
              <a:off x="2776" y="2055"/>
              <a:ext cx="49" cy="227"/>
            </a:xfrm>
            <a:prstGeom prst="line">
              <a:avLst/>
            </a:prstGeom>
            <a:noFill/>
            <a:ln w="38100">
              <a:solidFill>
                <a:srgbClr val="FFFFFF"/>
              </a:solidFill>
              <a:round/>
              <a:headEnd/>
              <a:tailEnd type="triangle" w="med" len="med"/>
            </a:ln>
            <a:effectLst/>
          </p:spPr>
          <p:txBody>
            <a:bodyPr wrap="none" anchor="ctr"/>
            <a:lstStyle/>
            <a:p>
              <a:endParaRPr lang="en-US" sz="1800" baseline="0">
                <a:latin typeface="Calibri"/>
                <a:cs typeface="Calibri"/>
              </a:endParaRPr>
            </a:p>
          </p:txBody>
        </p:sp>
        <p:sp>
          <p:nvSpPr>
            <p:cNvPr id="1584330" name="Line 202"/>
            <p:cNvSpPr>
              <a:spLocks noChangeShapeType="1"/>
            </p:cNvSpPr>
            <p:nvPr/>
          </p:nvSpPr>
          <p:spPr bwMode="auto">
            <a:xfrm flipH="1" flipV="1">
              <a:off x="1905" y="1887"/>
              <a:ext cx="85" cy="228"/>
            </a:xfrm>
            <a:prstGeom prst="line">
              <a:avLst/>
            </a:prstGeom>
            <a:noFill/>
            <a:ln w="38100">
              <a:solidFill>
                <a:srgbClr val="FFFFFF"/>
              </a:solidFill>
              <a:round/>
              <a:headEnd/>
              <a:tailEnd type="triangle" w="med" len="med"/>
            </a:ln>
            <a:effectLst/>
          </p:spPr>
          <p:txBody>
            <a:bodyPr wrap="none" anchor="ctr"/>
            <a:lstStyle/>
            <a:p>
              <a:endParaRPr lang="en-US" sz="1800" baseline="0">
                <a:latin typeface="Calibri"/>
                <a:cs typeface="Calibri"/>
              </a:endParaRPr>
            </a:p>
          </p:txBody>
        </p:sp>
        <p:sp>
          <p:nvSpPr>
            <p:cNvPr id="1584331" name="Line 203"/>
            <p:cNvSpPr>
              <a:spLocks noChangeShapeType="1"/>
            </p:cNvSpPr>
            <p:nvPr/>
          </p:nvSpPr>
          <p:spPr bwMode="auto">
            <a:xfrm flipV="1">
              <a:off x="2988" y="2686"/>
              <a:ext cx="18" cy="200"/>
            </a:xfrm>
            <a:prstGeom prst="line">
              <a:avLst/>
            </a:prstGeom>
            <a:noFill/>
            <a:ln w="38100">
              <a:solidFill>
                <a:srgbClr val="FFFFFF"/>
              </a:solidFill>
              <a:round/>
              <a:headEnd/>
              <a:tailEnd type="triangle" w="med" len="med"/>
            </a:ln>
            <a:effectLst/>
          </p:spPr>
          <p:txBody>
            <a:bodyPr wrap="none" anchor="ctr"/>
            <a:lstStyle/>
            <a:p>
              <a:endParaRPr lang="en-US" sz="1800" baseline="0">
                <a:latin typeface="Calibri"/>
                <a:cs typeface="Calibri"/>
              </a:endParaRPr>
            </a:p>
          </p:txBody>
        </p:sp>
        <p:sp>
          <p:nvSpPr>
            <p:cNvPr id="1584332" name="Line 204"/>
            <p:cNvSpPr>
              <a:spLocks noChangeShapeType="1"/>
            </p:cNvSpPr>
            <p:nvPr/>
          </p:nvSpPr>
          <p:spPr bwMode="auto">
            <a:xfrm flipV="1">
              <a:off x="3260" y="1907"/>
              <a:ext cx="114" cy="207"/>
            </a:xfrm>
            <a:prstGeom prst="line">
              <a:avLst/>
            </a:prstGeom>
            <a:noFill/>
            <a:ln w="38100">
              <a:solidFill>
                <a:srgbClr val="FFFFFF"/>
              </a:solidFill>
              <a:round/>
              <a:headEnd/>
              <a:tailEnd type="triangle" w="med" len="med"/>
            </a:ln>
            <a:effectLst/>
          </p:spPr>
          <p:txBody>
            <a:bodyPr wrap="none" anchor="ctr"/>
            <a:lstStyle/>
            <a:p>
              <a:endParaRPr lang="en-US" sz="1800" baseline="0">
                <a:latin typeface="Calibri"/>
                <a:cs typeface="Calibri"/>
              </a:endParaRPr>
            </a:p>
          </p:txBody>
        </p:sp>
        <p:sp>
          <p:nvSpPr>
            <p:cNvPr id="1584333" name="Line 205"/>
            <p:cNvSpPr>
              <a:spLocks noChangeShapeType="1"/>
            </p:cNvSpPr>
            <p:nvPr/>
          </p:nvSpPr>
          <p:spPr bwMode="auto">
            <a:xfrm flipH="1" flipV="1">
              <a:off x="1192" y="2697"/>
              <a:ext cx="208" cy="234"/>
            </a:xfrm>
            <a:prstGeom prst="line">
              <a:avLst/>
            </a:prstGeom>
            <a:noFill/>
            <a:ln w="38100">
              <a:solidFill>
                <a:srgbClr val="FFFFFF"/>
              </a:solidFill>
              <a:round/>
              <a:headEnd/>
              <a:tailEnd type="triangle" w="med" len="med"/>
            </a:ln>
            <a:effectLst/>
          </p:spPr>
          <p:txBody>
            <a:bodyPr wrap="none" anchor="ctr"/>
            <a:lstStyle/>
            <a:p>
              <a:endParaRPr lang="en-US" sz="1800" baseline="0">
                <a:latin typeface="Calibri"/>
                <a:cs typeface="Calibri"/>
              </a:endParaRPr>
            </a:p>
          </p:txBody>
        </p:sp>
      </p:grpSp>
      <p:sp>
        <p:nvSpPr>
          <p:cNvPr id="1584295" name="Oval 167"/>
          <p:cNvSpPr>
            <a:spLocks noChangeArrowheads="1"/>
          </p:cNvSpPr>
          <p:nvPr/>
        </p:nvSpPr>
        <p:spPr bwMode="auto">
          <a:xfrm>
            <a:off x="1884363" y="4221163"/>
            <a:ext cx="671512" cy="96837"/>
          </a:xfrm>
          <a:prstGeom prst="ellipse">
            <a:avLst/>
          </a:prstGeom>
          <a:gradFill rotWithShape="1">
            <a:gsLst>
              <a:gs pos="0">
                <a:srgbClr val="C0C0C0"/>
              </a:gs>
              <a:gs pos="100000">
                <a:srgbClr val="C0C0C0">
                  <a:gamma/>
                  <a:shade val="46275"/>
                  <a:invGamma/>
                </a:srgbClr>
              </a:gs>
            </a:gsLst>
            <a:lin ang="0" scaled="1"/>
          </a:gradFill>
          <a:ln w="12700">
            <a:solidFill>
              <a:srgbClr val="FFFFFF"/>
            </a:solidFill>
            <a:round/>
            <a:headEnd/>
            <a:tailEnd/>
          </a:ln>
          <a:effectLst/>
        </p:spPr>
        <p:txBody>
          <a:bodyPr wrap="none" anchor="ctr"/>
          <a:lstStyle/>
          <a:p>
            <a:endParaRPr lang="en-US" sz="1800" baseline="0">
              <a:latin typeface="Calibri"/>
              <a:cs typeface="Calibri"/>
            </a:endParaRPr>
          </a:p>
        </p:txBody>
      </p:sp>
      <p:grpSp>
        <p:nvGrpSpPr>
          <p:cNvPr id="7" name="Group 169"/>
          <p:cNvGrpSpPr>
            <a:grpSpLocks/>
          </p:cNvGrpSpPr>
          <p:nvPr/>
        </p:nvGrpSpPr>
        <p:grpSpPr bwMode="auto">
          <a:xfrm>
            <a:off x="2101850" y="2454275"/>
            <a:ext cx="3101975" cy="2198688"/>
            <a:chOff x="1324" y="1546"/>
            <a:chExt cx="1954" cy="1385"/>
          </a:xfrm>
        </p:grpSpPr>
        <p:sp>
          <p:nvSpPr>
            <p:cNvPr id="1584244" name="Line 116"/>
            <p:cNvSpPr>
              <a:spLocks noChangeShapeType="1"/>
            </p:cNvSpPr>
            <p:nvPr/>
          </p:nvSpPr>
          <p:spPr bwMode="auto">
            <a:xfrm flipV="1">
              <a:off x="1324" y="1709"/>
              <a:ext cx="18" cy="200"/>
            </a:xfrm>
            <a:prstGeom prst="line">
              <a:avLst/>
            </a:prstGeom>
            <a:noFill/>
            <a:ln w="38100">
              <a:solidFill>
                <a:srgbClr val="CC0000"/>
              </a:solidFill>
              <a:round/>
              <a:headEnd/>
              <a:tailEnd type="triangle" w="med" len="med"/>
            </a:ln>
            <a:effectLst/>
          </p:spPr>
          <p:txBody>
            <a:bodyPr wrap="none" anchor="ctr"/>
            <a:lstStyle/>
            <a:p>
              <a:endParaRPr lang="en-US" sz="1800" baseline="0">
                <a:latin typeface="Calibri"/>
                <a:cs typeface="Calibri"/>
              </a:endParaRPr>
            </a:p>
          </p:txBody>
        </p:sp>
        <p:sp>
          <p:nvSpPr>
            <p:cNvPr id="1584248" name="Line 120"/>
            <p:cNvSpPr>
              <a:spLocks noChangeShapeType="1"/>
            </p:cNvSpPr>
            <p:nvPr/>
          </p:nvSpPr>
          <p:spPr bwMode="auto">
            <a:xfrm>
              <a:off x="1485" y="2123"/>
              <a:ext cx="49" cy="228"/>
            </a:xfrm>
            <a:prstGeom prst="line">
              <a:avLst/>
            </a:prstGeom>
            <a:noFill/>
            <a:ln w="38100">
              <a:solidFill>
                <a:srgbClr val="CC0000"/>
              </a:solidFill>
              <a:round/>
              <a:headEnd/>
              <a:tailEnd type="triangle" w="med" len="med"/>
            </a:ln>
            <a:effectLst/>
          </p:spPr>
          <p:txBody>
            <a:bodyPr wrap="none" anchor="ctr"/>
            <a:lstStyle/>
            <a:p>
              <a:endParaRPr lang="en-US" sz="1800" baseline="0">
                <a:latin typeface="Calibri"/>
                <a:cs typeface="Calibri"/>
              </a:endParaRPr>
            </a:p>
          </p:txBody>
        </p:sp>
        <p:sp>
          <p:nvSpPr>
            <p:cNvPr id="1584256" name="Line 128"/>
            <p:cNvSpPr>
              <a:spLocks noChangeShapeType="1"/>
            </p:cNvSpPr>
            <p:nvPr/>
          </p:nvSpPr>
          <p:spPr bwMode="auto">
            <a:xfrm>
              <a:off x="2096" y="2454"/>
              <a:ext cx="49" cy="228"/>
            </a:xfrm>
            <a:prstGeom prst="line">
              <a:avLst/>
            </a:prstGeom>
            <a:noFill/>
            <a:ln w="38100">
              <a:solidFill>
                <a:srgbClr val="CC0000"/>
              </a:solidFill>
              <a:round/>
              <a:headEnd/>
              <a:tailEnd type="triangle" w="med" len="med"/>
            </a:ln>
            <a:effectLst/>
          </p:spPr>
          <p:txBody>
            <a:bodyPr wrap="none" anchor="ctr"/>
            <a:lstStyle/>
            <a:p>
              <a:endParaRPr lang="en-US" sz="1800" baseline="0">
                <a:latin typeface="Calibri"/>
                <a:cs typeface="Calibri"/>
              </a:endParaRPr>
            </a:p>
          </p:txBody>
        </p:sp>
        <p:sp>
          <p:nvSpPr>
            <p:cNvPr id="1584260" name="Line 132"/>
            <p:cNvSpPr>
              <a:spLocks noChangeShapeType="1"/>
            </p:cNvSpPr>
            <p:nvPr/>
          </p:nvSpPr>
          <p:spPr bwMode="auto">
            <a:xfrm>
              <a:off x="2708" y="1546"/>
              <a:ext cx="48" cy="227"/>
            </a:xfrm>
            <a:prstGeom prst="line">
              <a:avLst/>
            </a:prstGeom>
            <a:noFill/>
            <a:ln w="38100">
              <a:solidFill>
                <a:srgbClr val="CC0000"/>
              </a:solidFill>
              <a:round/>
              <a:headEnd/>
              <a:tailEnd type="triangle" w="med" len="med"/>
            </a:ln>
            <a:effectLst/>
          </p:spPr>
          <p:txBody>
            <a:bodyPr wrap="none" anchor="ctr"/>
            <a:lstStyle/>
            <a:p>
              <a:endParaRPr lang="en-US" sz="1800" baseline="0">
                <a:latin typeface="Calibri"/>
                <a:cs typeface="Calibri"/>
              </a:endParaRPr>
            </a:p>
          </p:txBody>
        </p:sp>
        <p:sp>
          <p:nvSpPr>
            <p:cNvPr id="1584264" name="Line 136"/>
            <p:cNvSpPr>
              <a:spLocks noChangeShapeType="1"/>
            </p:cNvSpPr>
            <p:nvPr/>
          </p:nvSpPr>
          <p:spPr bwMode="auto">
            <a:xfrm>
              <a:off x="2776" y="2055"/>
              <a:ext cx="49" cy="227"/>
            </a:xfrm>
            <a:prstGeom prst="line">
              <a:avLst/>
            </a:prstGeom>
            <a:noFill/>
            <a:ln w="38100">
              <a:solidFill>
                <a:srgbClr val="CC0000"/>
              </a:solidFill>
              <a:round/>
              <a:headEnd/>
              <a:tailEnd type="triangle" w="med" len="med"/>
            </a:ln>
            <a:effectLst/>
          </p:spPr>
          <p:txBody>
            <a:bodyPr wrap="none" anchor="ctr"/>
            <a:lstStyle/>
            <a:p>
              <a:endParaRPr lang="en-US" sz="1800" baseline="0">
                <a:latin typeface="Calibri"/>
                <a:cs typeface="Calibri"/>
              </a:endParaRPr>
            </a:p>
          </p:txBody>
        </p:sp>
        <p:sp>
          <p:nvSpPr>
            <p:cNvPr id="1584284" name="Line 156"/>
            <p:cNvSpPr>
              <a:spLocks noChangeShapeType="1"/>
            </p:cNvSpPr>
            <p:nvPr/>
          </p:nvSpPr>
          <p:spPr bwMode="auto">
            <a:xfrm flipV="1">
              <a:off x="1990" y="1915"/>
              <a:ext cx="18" cy="200"/>
            </a:xfrm>
            <a:prstGeom prst="line">
              <a:avLst/>
            </a:prstGeom>
            <a:noFill/>
            <a:ln w="38100">
              <a:solidFill>
                <a:srgbClr val="CC0000"/>
              </a:solidFill>
              <a:round/>
              <a:headEnd/>
              <a:tailEnd type="triangle" w="med" len="med"/>
            </a:ln>
            <a:effectLst/>
          </p:spPr>
          <p:txBody>
            <a:bodyPr wrap="none" anchor="ctr"/>
            <a:lstStyle/>
            <a:p>
              <a:endParaRPr lang="en-US" sz="1800" baseline="0">
                <a:latin typeface="Calibri"/>
                <a:cs typeface="Calibri"/>
              </a:endParaRPr>
            </a:p>
          </p:txBody>
        </p:sp>
        <p:sp>
          <p:nvSpPr>
            <p:cNvPr id="1584288" name="Line 160"/>
            <p:cNvSpPr>
              <a:spLocks noChangeShapeType="1"/>
            </p:cNvSpPr>
            <p:nvPr/>
          </p:nvSpPr>
          <p:spPr bwMode="auto">
            <a:xfrm flipV="1">
              <a:off x="2988" y="2686"/>
              <a:ext cx="18" cy="200"/>
            </a:xfrm>
            <a:prstGeom prst="line">
              <a:avLst/>
            </a:prstGeom>
            <a:noFill/>
            <a:ln w="38100">
              <a:solidFill>
                <a:srgbClr val="CC0000"/>
              </a:solidFill>
              <a:round/>
              <a:headEnd/>
              <a:tailEnd type="triangle" w="med" len="med"/>
            </a:ln>
            <a:effectLst/>
          </p:spPr>
          <p:txBody>
            <a:bodyPr wrap="none" anchor="ctr"/>
            <a:lstStyle/>
            <a:p>
              <a:endParaRPr lang="en-US" sz="1800" baseline="0">
                <a:latin typeface="Calibri"/>
                <a:cs typeface="Calibri"/>
              </a:endParaRPr>
            </a:p>
          </p:txBody>
        </p:sp>
        <p:sp>
          <p:nvSpPr>
            <p:cNvPr id="1584292" name="Line 164"/>
            <p:cNvSpPr>
              <a:spLocks noChangeShapeType="1"/>
            </p:cNvSpPr>
            <p:nvPr/>
          </p:nvSpPr>
          <p:spPr bwMode="auto">
            <a:xfrm flipV="1">
              <a:off x="3260" y="1914"/>
              <a:ext cx="18" cy="200"/>
            </a:xfrm>
            <a:prstGeom prst="line">
              <a:avLst/>
            </a:prstGeom>
            <a:noFill/>
            <a:ln w="38100">
              <a:solidFill>
                <a:srgbClr val="CC0000"/>
              </a:solidFill>
              <a:round/>
              <a:headEnd/>
              <a:tailEnd type="triangle" w="med" len="med"/>
            </a:ln>
            <a:effectLst/>
          </p:spPr>
          <p:txBody>
            <a:bodyPr wrap="none" anchor="ctr"/>
            <a:lstStyle/>
            <a:p>
              <a:endParaRPr lang="en-US" sz="1800" baseline="0">
                <a:latin typeface="Calibri"/>
                <a:cs typeface="Calibri"/>
              </a:endParaRPr>
            </a:p>
          </p:txBody>
        </p:sp>
        <p:sp>
          <p:nvSpPr>
            <p:cNvPr id="1584296" name="Line 168"/>
            <p:cNvSpPr>
              <a:spLocks noChangeShapeType="1"/>
            </p:cNvSpPr>
            <p:nvPr/>
          </p:nvSpPr>
          <p:spPr bwMode="auto">
            <a:xfrm flipV="1">
              <a:off x="1400" y="2731"/>
              <a:ext cx="18" cy="200"/>
            </a:xfrm>
            <a:prstGeom prst="line">
              <a:avLst/>
            </a:prstGeom>
            <a:noFill/>
            <a:ln w="38100">
              <a:solidFill>
                <a:srgbClr val="CC0000"/>
              </a:solidFill>
              <a:round/>
              <a:headEnd/>
              <a:tailEnd type="triangle" w="med" len="med"/>
            </a:ln>
            <a:effectLst/>
          </p:spPr>
          <p:txBody>
            <a:bodyPr wrap="none" anchor="ctr"/>
            <a:lstStyle/>
            <a:p>
              <a:endParaRPr lang="en-US" sz="1800" baseline="0">
                <a:latin typeface="Calibri"/>
                <a:cs typeface="Calibri"/>
              </a:endParaRPr>
            </a:p>
          </p:txBody>
        </p:sp>
      </p:grpSp>
      <p:sp>
        <p:nvSpPr>
          <p:cNvPr id="1584298" name="Rectangle 170"/>
          <p:cNvSpPr>
            <a:spLocks noChangeArrowheads="1"/>
          </p:cNvSpPr>
          <p:nvPr/>
        </p:nvSpPr>
        <p:spPr bwMode="auto">
          <a:xfrm>
            <a:off x="7299975" y="1268413"/>
            <a:ext cx="1058239" cy="366767"/>
          </a:xfrm>
          <a:prstGeom prst="rect">
            <a:avLst/>
          </a:prstGeom>
          <a:noFill/>
          <a:ln w="12700">
            <a:noFill/>
            <a:miter lim="800000"/>
            <a:headEnd/>
            <a:tailEnd/>
          </a:ln>
          <a:effectLst/>
        </p:spPr>
        <p:txBody>
          <a:bodyPr wrap="none" lIns="90488" tIns="44450" rIns="90488" bIns="44450">
            <a:spAutoFit/>
          </a:bodyPr>
          <a:lstStyle/>
          <a:p>
            <a:r>
              <a:rPr lang="de-CH" sz="1800" baseline="0" dirty="0">
                <a:latin typeface="Calibri"/>
                <a:cs typeface="Calibri"/>
              </a:rPr>
              <a:t>Detector</a:t>
            </a:r>
            <a:endParaRPr lang="en-US" sz="1800" baseline="0" dirty="0">
              <a:latin typeface="Calibri"/>
              <a:cs typeface="Calibri"/>
            </a:endParaRPr>
          </a:p>
        </p:txBody>
      </p:sp>
      <p:sp>
        <p:nvSpPr>
          <p:cNvPr id="1584321" name="Rectangle 193"/>
          <p:cNvSpPr>
            <a:spLocks noChangeArrowheads="1"/>
          </p:cNvSpPr>
          <p:nvPr/>
        </p:nvSpPr>
        <p:spPr bwMode="auto">
          <a:xfrm>
            <a:off x="571472" y="928670"/>
            <a:ext cx="7848600" cy="5400675"/>
          </a:xfrm>
          <a:prstGeom prst="rect">
            <a:avLst/>
          </a:prstGeom>
          <a:solidFill>
            <a:schemeClr val="bg1">
              <a:alpha val="80000"/>
            </a:schemeClr>
          </a:solidFill>
          <a:ln w="28575">
            <a:noFill/>
            <a:miter lim="800000"/>
            <a:headEnd/>
            <a:tailEnd/>
          </a:ln>
          <a:effectLst/>
        </p:spPr>
        <p:txBody>
          <a:bodyPr wrap="none" anchor="ctr"/>
          <a:lstStyle/>
          <a:p>
            <a:endParaRPr lang="en-US" sz="1800" baseline="0">
              <a:latin typeface="Calibri"/>
              <a:cs typeface="Calibri"/>
            </a:endParaRPr>
          </a:p>
        </p:txBody>
      </p:sp>
      <p:grpSp>
        <p:nvGrpSpPr>
          <p:cNvPr id="8" name="Group 192"/>
          <p:cNvGrpSpPr>
            <a:grpSpLocks/>
          </p:cNvGrpSpPr>
          <p:nvPr/>
        </p:nvGrpSpPr>
        <p:grpSpPr bwMode="auto">
          <a:xfrm>
            <a:off x="2843213" y="2565400"/>
            <a:ext cx="3384550" cy="2370138"/>
            <a:chOff x="1202" y="2938"/>
            <a:chExt cx="2132" cy="1493"/>
          </a:xfrm>
        </p:grpSpPr>
        <p:sp>
          <p:nvSpPr>
            <p:cNvPr id="1584301" name="Oval 173"/>
            <p:cNvSpPr>
              <a:spLocks noChangeArrowheads="1"/>
            </p:cNvSpPr>
            <p:nvPr/>
          </p:nvSpPr>
          <p:spPr bwMode="auto">
            <a:xfrm>
              <a:off x="1202" y="2938"/>
              <a:ext cx="213" cy="1493"/>
            </a:xfrm>
            <a:prstGeom prst="ellipse">
              <a:avLst/>
            </a:prstGeom>
            <a:noFill/>
            <a:ln w="57150" cap="rnd">
              <a:solidFill>
                <a:schemeClr val="tx1">
                  <a:lumMod val="75000"/>
                  <a:lumOff val="25000"/>
                </a:schemeClr>
              </a:solidFill>
              <a:prstDash val="sysDot"/>
              <a:round/>
              <a:headEnd/>
              <a:tailEnd/>
            </a:ln>
            <a:effectLst/>
          </p:spPr>
          <p:txBody>
            <a:bodyPr wrap="none" anchor="ctr"/>
            <a:lstStyle/>
            <a:p>
              <a:endParaRPr lang="en-US" sz="1800" baseline="0">
                <a:latin typeface="Calibri"/>
                <a:cs typeface="Calibri"/>
              </a:endParaRPr>
            </a:p>
          </p:txBody>
        </p:sp>
        <p:sp>
          <p:nvSpPr>
            <p:cNvPr id="1584302" name="Oval 174"/>
            <p:cNvSpPr>
              <a:spLocks noChangeArrowheads="1"/>
            </p:cNvSpPr>
            <p:nvPr/>
          </p:nvSpPr>
          <p:spPr bwMode="auto">
            <a:xfrm>
              <a:off x="1273" y="3335"/>
              <a:ext cx="1531" cy="740"/>
            </a:xfrm>
            <a:prstGeom prst="ellipse">
              <a:avLst/>
            </a:prstGeom>
            <a:gradFill rotWithShape="1">
              <a:gsLst>
                <a:gs pos="0">
                  <a:srgbClr val="DDDDDD"/>
                </a:gs>
                <a:gs pos="100000">
                  <a:srgbClr val="DDDDDD">
                    <a:gamma/>
                    <a:shade val="46275"/>
                    <a:invGamma/>
                  </a:srgbClr>
                </a:gs>
              </a:gsLst>
              <a:path path="shape">
                <a:fillToRect l="50000" t="50000" r="50000" b="50000"/>
              </a:path>
            </a:gradFill>
            <a:ln w="28575">
              <a:noFill/>
              <a:round/>
              <a:headEnd/>
              <a:tailEnd/>
            </a:ln>
            <a:effectLst/>
          </p:spPr>
          <p:txBody>
            <a:bodyPr wrap="none" anchor="ctr"/>
            <a:lstStyle/>
            <a:p>
              <a:endParaRPr lang="en-US" sz="1800" baseline="0">
                <a:latin typeface="Calibri"/>
                <a:cs typeface="Calibri"/>
              </a:endParaRPr>
            </a:p>
          </p:txBody>
        </p:sp>
        <p:sp>
          <p:nvSpPr>
            <p:cNvPr id="1584303" name="Oval 175"/>
            <p:cNvSpPr>
              <a:spLocks noChangeArrowheads="1"/>
            </p:cNvSpPr>
            <p:nvPr/>
          </p:nvSpPr>
          <p:spPr bwMode="auto">
            <a:xfrm>
              <a:off x="2767" y="2938"/>
              <a:ext cx="213" cy="1493"/>
            </a:xfrm>
            <a:prstGeom prst="ellipse">
              <a:avLst/>
            </a:prstGeom>
            <a:noFill/>
            <a:ln w="57150" cap="rnd">
              <a:solidFill>
                <a:schemeClr val="tx1">
                  <a:lumMod val="75000"/>
                  <a:lumOff val="25000"/>
                </a:schemeClr>
              </a:solidFill>
              <a:prstDash val="sysDot"/>
              <a:round/>
              <a:headEnd/>
              <a:tailEnd/>
            </a:ln>
            <a:effectLst/>
          </p:spPr>
          <p:txBody>
            <a:bodyPr wrap="none" anchor="ctr"/>
            <a:lstStyle/>
            <a:p>
              <a:endParaRPr lang="en-US" sz="1800" baseline="0">
                <a:latin typeface="Calibri"/>
                <a:cs typeface="Calibri"/>
              </a:endParaRPr>
            </a:p>
          </p:txBody>
        </p:sp>
        <p:sp>
          <p:nvSpPr>
            <p:cNvPr id="1584304" name="Oval 176"/>
            <p:cNvSpPr>
              <a:spLocks noChangeArrowheads="1"/>
            </p:cNvSpPr>
            <p:nvPr/>
          </p:nvSpPr>
          <p:spPr bwMode="auto">
            <a:xfrm>
              <a:off x="2804" y="3440"/>
              <a:ext cx="530" cy="528"/>
            </a:xfrm>
            <a:prstGeom prst="ellipse">
              <a:avLst/>
            </a:prstGeom>
            <a:gradFill rotWithShape="1">
              <a:gsLst>
                <a:gs pos="0">
                  <a:srgbClr val="DDDDDD"/>
                </a:gs>
                <a:gs pos="100000">
                  <a:srgbClr val="DDDDDD">
                    <a:gamma/>
                    <a:shade val="46275"/>
                    <a:invGamma/>
                  </a:srgbClr>
                </a:gs>
              </a:gsLst>
              <a:path path="shape">
                <a:fillToRect l="50000" t="50000" r="50000" b="50000"/>
              </a:path>
            </a:gradFill>
            <a:ln w="28575">
              <a:noFill/>
              <a:round/>
              <a:headEnd/>
              <a:tailEnd/>
            </a:ln>
            <a:effectLst/>
          </p:spPr>
          <p:txBody>
            <a:bodyPr wrap="none" anchor="ctr"/>
            <a:lstStyle/>
            <a:p>
              <a:endParaRPr lang="en-US" sz="1800" baseline="0">
                <a:latin typeface="Calibri"/>
                <a:cs typeface="Calibri"/>
              </a:endParaRPr>
            </a:p>
          </p:txBody>
        </p:sp>
        <p:sp>
          <p:nvSpPr>
            <p:cNvPr id="1584305" name="Oval 177"/>
            <p:cNvSpPr>
              <a:spLocks noChangeArrowheads="1"/>
            </p:cNvSpPr>
            <p:nvPr/>
          </p:nvSpPr>
          <p:spPr bwMode="auto">
            <a:xfrm>
              <a:off x="3122" y="3600"/>
              <a:ext cx="54" cy="51"/>
            </a:xfrm>
            <a:prstGeom prst="ellipse">
              <a:avLst/>
            </a:prstGeom>
            <a:solidFill>
              <a:srgbClr val="333333"/>
            </a:solidFill>
            <a:ln w="28575">
              <a:noFill/>
              <a:round/>
              <a:headEnd/>
              <a:tailEnd/>
            </a:ln>
            <a:effectLst/>
          </p:spPr>
          <p:txBody>
            <a:bodyPr wrap="none" anchor="ctr"/>
            <a:lstStyle/>
            <a:p>
              <a:endParaRPr lang="en-US" sz="1800" baseline="0">
                <a:latin typeface="Calibri"/>
                <a:cs typeface="Calibri"/>
              </a:endParaRPr>
            </a:p>
          </p:txBody>
        </p:sp>
        <p:sp>
          <p:nvSpPr>
            <p:cNvPr id="1584306" name="Freeform 178"/>
            <p:cNvSpPr>
              <a:spLocks/>
            </p:cNvSpPr>
            <p:nvPr/>
          </p:nvSpPr>
          <p:spPr bwMode="auto">
            <a:xfrm>
              <a:off x="2903" y="3493"/>
              <a:ext cx="59" cy="107"/>
            </a:xfrm>
            <a:custGeom>
              <a:avLst/>
              <a:gdLst/>
              <a:ahLst/>
              <a:cxnLst>
                <a:cxn ang="0">
                  <a:pos x="7" y="0"/>
                </a:cxn>
                <a:cxn ang="0">
                  <a:pos x="7" y="91"/>
                </a:cxn>
                <a:cxn ang="0">
                  <a:pos x="52" y="136"/>
                </a:cxn>
              </a:cxnLst>
              <a:rect l="0" t="0" r="r" b="b"/>
              <a:pathLst>
                <a:path w="52" h="136">
                  <a:moveTo>
                    <a:pt x="7" y="0"/>
                  </a:moveTo>
                  <a:cubicBezTo>
                    <a:pt x="3" y="34"/>
                    <a:pt x="0" y="68"/>
                    <a:pt x="7" y="91"/>
                  </a:cubicBezTo>
                  <a:cubicBezTo>
                    <a:pt x="14" y="114"/>
                    <a:pt x="33" y="125"/>
                    <a:pt x="52" y="136"/>
                  </a:cubicBezTo>
                </a:path>
              </a:pathLst>
            </a:custGeom>
            <a:noFill/>
            <a:ln w="28575" cap="flat" cmpd="sng">
              <a:solidFill>
                <a:srgbClr val="333333"/>
              </a:solidFill>
              <a:prstDash val="solid"/>
              <a:round/>
              <a:headEnd type="none" w="med" len="med"/>
              <a:tailEnd type="none" w="med" len="med"/>
            </a:ln>
            <a:effectLst/>
          </p:spPr>
          <p:txBody>
            <a:bodyPr wrap="none" anchor="ctr"/>
            <a:lstStyle/>
            <a:p>
              <a:endParaRPr lang="en-US" sz="1800" baseline="0">
                <a:latin typeface="Calibri"/>
                <a:cs typeface="Calibri"/>
              </a:endParaRPr>
            </a:p>
          </p:txBody>
        </p:sp>
        <p:sp>
          <p:nvSpPr>
            <p:cNvPr id="1584307" name="AutoShape 179"/>
            <p:cNvSpPr>
              <a:spLocks noChangeArrowheads="1"/>
            </p:cNvSpPr>
            <p:nvPr/>
          </p:nvSpPr>
          <p:spPr bwMode="auto">
            <a:xfrm>
              <a:off x="3017" y="3386"/>
              <a:ext cx="105" cy="105"/>
            </a:xfrm>
            <a:prstGeom prst="triangle">
              <a:avLst>
                <a:gd name="adj" fmla="val 50000"/>
              </a:avLst>
            </a:prstGeom>
            <a:gradFill rotWithShape="1">
              <a:gsLst>
                <a:gs pos="0">
                  <a:srgbClr val="DDDDDD">
                    <a:gamma/>
                    <a:shade val="46275"/>
                    <a:invGamma/>
                  </a:srgbClr>
                </a:gs>
                <a:gs pos="50000">
                  <a:srgbClr val="DDDDDD"/>
                </a:gs>
                <a:gs pos="100000">
                  <a:srgbClr val="DDDDDD">
                    <a:gamma/>
                    <a:shade val="46275"/>
                    <a:invGamma/>
                  </a:srgbClr>
                </a:gs>
              </a:gsLst>
              <a:lin ang="0" scaled="1"/>
            </a:gradFill>
            <a:ln w="28575">
              <a:noFill/>
              <a:miter lim="800000"/>
              <a:headEnd/>
              <a:tailEnd/>
            </a:ln>
            <a:effectLst/>
          </p:spPr>
          <p:txBody>
            <a:bodyPr wrap="none" anchor="ctr"/>
            <a:lstStyle/>
            <a:p>
              <a:endParaRPr lang="en-US" sz="1800" baseline="0">
                <a:latin typeface="Calibri"/>
                <a:cs typeface="Calibri"/>
              </a:endParaRPr>
            </a:p>
          </p:txBody>
        </p:sp>
        <p:sp>
          <p:nvSpPr>
            <p:cNvPr id="1584315" name="Line 187"/>
            <p:cNvSpPr>
              <a:spLocks noChangeShapeType="1"/>
            </p:cNvSpPr>
            <p:nvPr/>
          </p:nvSpPr>
          <p:spPr bwMode="auto">
            <a:xfrm>
              <a:off x="1343" y="2938"/>
              <a:ext cx="1494" cy="0"/>
            </a:xfrm>
            <a:prstGeom prst="line">
              <a:avLst/>
            </a:prstGeom>
            <a:noFill/>
            <a:ln w="57150" cap="rnd">
              <a:solidFill>
                <a:schemeClr val="tx1">
                  <a:lumMod val="75000"/>
                  <a:lumOff val="25000"/>
                </a:schemeClr>
              </a:solidFill>
              <a:prstDash val="sysDot"/>
              <a:round/>
              <a:headEnd/>
              <a:tailEnd/>
            </a:ln>
            <a:effectLst/>
          </p:spPr>
          <p:txBody>
            <a:bodyPr wrap="none" anchor="ctr"/>
            <a:lstStyle/>
            <a:p>
              <a:endParaRPr lang="en-US" sz="1800" baseline="0">
                <a:latin typeface="Calibri"/>
                <a:cs typeface="Calibri"/>
              </a:endParaRPr>
            </a:p>
          </p:txBody>
        </p:sp>
        <p:sp>
          <p:nvSpPr>
            <p:cNvPr id="1584316" name="Line 188"/>
            <p:cNvSpPr>
              <a:spLocks noChangeShapeType="1"/>
            </p:cNvSpPr>
            <p:nvPr/>
          </p:nvSpPr>
          <p:spPr bwMode="auto">
            <a:xfrm>
              <a:off x="1273" y="4431"/>
              <a:ext cx="1564" cy="0"/>
            </a:xfrm>
            <a:prstGeom prst="line">
              <a:avLst/>
            </a:prstGeom>
            <a:noFill/>
            <a:ln w="57150" cap="rnd">
              <a:solidFill>
                <a:schemeClr val="tx1">
                  <a:lumMod val="75000"/>
                  <a:lumOff val="25000"/>
                </a:schemeClr>
              </a:solidFill>
              <a:prstDash val="sysDot"/>
              <a:round/>
              <a:headEnd/>
              <a:tailEnd/>
            </a:ln>
            <a:effectLst/>
          </p:spPr>
          <p:txBody>
            <a:bodyPr wrap="none" anchor="ctr"/>
            <a:lstStyle/>
            <a:p>
              <a:endParaRPr lang="en-US" sz="1800" baseline="0">
                <a:latin typeface="Calibri"/>
                <a:cs typeface="Calibri"/>
              </a:endParaRPr>
            </a:p>
          </p:txBody>
        </p:sp>
        <p:sp>
          <p:nvSpPr>
            <p:cNvPr id="1584317" name="Line 189"/>
            <p:cNvSpPr>
              <a:spLocks noChangeShapeType="1"/>
            </p:cNvSpPr>
            <p:nvPr/>
          </p:nvSpPr>
          <p:spPr bwMode="auto">
            <a:xfrm>
              <a:off x="1273" y="3151"/>
              <a:ext cx="1494" cy="0"/>
            </a:xfrm>
            <a:prstGeom prst="line">
              <a:avLst/>
            </a:prstGeom>
            <a:noFill/>
            <a:ln w="28575" cap="rnd">
              <a:solidFill>
                <a:srgbClr val="FFFFFF"/>
              </a:solidFill>
              <a:prstDash val="sysDot"/>
              <a:round/>
              <a:headEnd/>
              <a:tailEnd/>
            </a:ln>
            <a:effectLst/>
          </p:spPr>
          <p:txBody>
            <a:bodyPr wrap="none" anchor="ctr"/>
            <a:lstStyle/>
            <a:p>
              <a:endParaRPr lang="en-US" sz="1800" baseline="0">
                <a:latin typeface="Calibri"/>
                <a:cs typeface="Calibri"/>
              </a:endParaRPr>
            </a:p>
          </p:txBody>
        </p:sp>
        <p:sp>
          <p:nvSpPr>
            <p:cNvPr id="1584318" name="Line 190"/>
            <p:cNvSpPr>
              <a:spLocks noChangeShapeType="1"/>
            </p:cNvSpPr>
            <p:nvPr/>
          </p:nvSpPr>
          <p:spPr bwMode="auto">
            <a:xfrm>
              <a:off x="1202" y="3578"/>
              <a:ext cx="1565" cy="0"/>
            </a:xfrm>
            <a:prstGeom prst="line">
              <a:avLst/>
            </a:prstGeom>
            <a:noFill/>
            <a:ln w="57150" cap="rnd">
              <a:solidFill>
                <a:schemeClr val="tx1">
                  <a:lumMod val="75000"/>
                  <a:lumOff val="25000"/>
                </a:schemeClr>
              </a:solidFill>
              <a:prstDash val="sysDot"/>
              <a:round/>
              <a:headEnd/>
              <a:tailEnd/>
            </a:ln>
            <a:effectLst/>
          </p:spPr>
          <p:txBody>
            <a:bodyPr wrap="none" anchor="ctr"/>
            <a:lstStyle/>
            <a:p>
              <a:endParaRPr lang="en-US" sz="1800" baseline="0">
                <a:latin typeface="Calibri"/>
                <a:cs typeface="Calibri"/>
              </a:endParaRPr>
            </a:p>
          </p:txBody>
        </p:sp>
        <p:sp>
          <p:nvSpPr>
            <p:cNvPr id="1584319" name="Line 191"/>
            <p:cNvSpPr>
              <a:spLocks noChangeShapeType="1"/>
            </p:cNvSpPr>
            <p:nvPr/>
          </p:nvSpPr>
          <p:spPr bwMode="auto">
            <a:xfrm>
              <a:off x="1273" y="4218"/>
              <a:ext cx="1494" cy="0"/>
            </a:xfrm>
            <a:prstGeom prst="line">
              <a:avLst/>
            </a:prstGeom>
            <a:noFill/>
            <a:ln w="57150" cap="rnd">
              <a:solidFill>
                <a:schemeClr val="tx1">
                  <a:lumMod val="75000"/>
                  <a:lumOff val="25000"/>
                </a:schemeClr>
              </a:solidFill>
              <a:prstDash val="sysDot"/>
              <a:round/>
              <a:headEnd/>
              <a:tailEnd/>
            </a:ln>
            <a:effectLst/>
          </p:spPr>
          <p:txBody>
            <a:bodyPr wrap="none" anchor="ctr"/>
            <a:lstStyle/>
            <a:p>
              <a:endParaRPr lang="en-US" sz="1800" baseline="0">
                <a:latin typeface="Calibri"/>
                <a:cs typeface="Calibri"/>
              </a:endParaRPr>
            </a:p>
          </p:txBody>
        </p:sp>
      </p:grpSp>
      <p:grpSp>
        <p:nvGrpSpPr>
          <p:cNvPr id="9" name="Group 180"/>
          <p:cNvGrpSpPr>
            <a:grpSpLocks/>
          </p:cNvGrpSpPr>
          <p:nvPr/>
        </p:nvGrpSpPr>
        <p:grpSpPr bwMode="auto">
          <a:xfrm>
            <a:off x="3708400" y="2133600"/>
            <a:ext cx="971550" cy="1243013"/>
            <a:chOff x="2606" y="1389"/>
            <a:chExt cx="612" cy="783"/>
          </a:xfrm>
        </p:grpSpPr>
        <p:sp>
          <p:nvSpPr>
            <p:cNvPr id="1584309" name="Freeform 181"/>
            <p:cNvSpPr>
              <a:spLocks/>
            </p:cNvSpPr>
            <p:nvPr/>
          </p:nvSpPr>
          <p:spPr bwMode="auto">
            <a:xfrm rot="5400000" flipV="1">
              <a:off x="2696" y="1299"/>
              <a:ext cx="131" cy="311"/>
            </a:xfrm>
            <a:custGeom>
              <a:avLst/>
              <a:gdLst/>
              <a:ahLst/>
              <a:cxnLst>
                <a:cxn ang="0">
                  <a:pos x="0" y="408"/>
                </a:cxn>
                <a:cxn ang="0">
                  <a:pos x="182" y="0"/>
                </a:cxn>
                <a:cxn ang="0">
                  <a:pos x="363" y="408"/>
                </a:cxn>
              </a:cxnLst>
              <a:rect l="0" t="0" r="r" b="b"/>
              <a:pathLst>
                <a:path w="363" h="408">
                  <a:moveTo>
                    <a:pt x="0" y="408"/>
                  </a:moveTo>
                  <a:cubicBezTo>
                    <a:pt x="61" y="204"/>
                    <a:pt x="122" y="0"/>
                    <a:pt x="182" y="0"/>
                  </a:cubicBezTo>
                  <a:cubicBezTo>
                    <a:pt x="242" y="0"/>
                    <a:pt x="302" y="204"/>
                    <a:pt x="363" y="408"/>
                  </a:cubicBezTo>
                </a:path>
              </a:pathLst>
            </a:custGeom>
            <a:noFill/>
            <a:ln w="76200" cap="flat" cmpd="sng">
              <a:solidFill>
                <a:srgbClr val="CC0000"/>
              </a:solidFill>
              <a:prstDash val="solid"/>
              <a:round/>
              <a:headEnd type="none" w="med" len="med"/>
              <a:tailEnd type="none" w="med" len="med"/>
            </a:ln>
            <a:effectLst/>
          </p:spPr>
          <p:txBody>
            <a:bodyPr wrap="none" anchor="ctr"/>
            <a:lstStyle/>
            <a:p>
              <a:endParaRPr lang="en-US" sz="1800" baseline="0">
                <a:latin typeface="Calibri"/>
                <a:cs typeface="Calibri"/>
              </a:endParaRPr>
            </a:p>
          </p:txBody>
        </p:sp>
        <p:sp>
          <p:nvSpPr>
            <p:cNvPr id="1584310" name="Freeform 182"/>
            <p:cNvSpPr>
              <a:spLocks/>
            </p:cNvSpPr>
            <p:nvPr/>
          </p:nvSpPr>
          <p:spPr bwMode="auto">
            <a:xfrm rot="5400000">
              <a:off x="2998" y="1430"/>
              <a:ext cx="130" cy="310"/>
            </a:xfrm>
            <a:custGeom>
              <a:avLst/>
              <a:gdLst/>
              <a:ahLst/>
              <a:cxnLst>
                <a:cxn ang="0">
                  <a:pos x="0" y="408"/>
                </a:cxn>
                <a:cxn ang="0">
                  <a:pos x="182" y="0"/>
                </a:cxn>
                <a:cxn ang="0">
                  <a:pos x="363" y="408"/>
                </a:cxn>
              </a:cxnLst>
              <a:rect l="0" t="0" r="r" b="b"/>
              <a:pathLst>
                <a:path w="363" h="408">
                  <a:moveTo>
                    <a:pt x="0" y="408"/>
                  </a:moveTo>
                  <a:cubicBezTo>
                    <a:pt x="61" y="204"/>
                    <a:pt x="122" y="0"/>
                    <a:pt x="182" y="0"/>
                  </a:cubicBezTo>
                  <a:cubicBezTo>
                    <a:pt x="242" y="0"/>
                    <a:pt x="302" y="204"/>
                    <a:pt x="363" y="408"/>
                  </a:cubicBezTo>
                </a:path>
              </a:pathLst>
            </a:custGeom>
            <a:noFill/>
            <a:ln w="76200" cap="flat" cmpd="sng">
              <a:solidFill>
                <a:srgbClr val="CC0000"/>
              </a:solidFill>
              <a:prstDash val="solid"/>
              <a:round/>
              <a:headEnd type="none" w="med" len="med"/>
              <a:tailEnd type="none" w="med" len="med"/>
            </a:ln>
            <a:effectLst/>
          </p:spPr>
          <p:txBody>
            <a:bodyPr wrap="none" anchor="ctr"/>
            <a:lstStyle/>
            <a:p>
              <a:endParaRPr lang="en-US" sz="1800" baseline="0">
                <a:latin typeface="Calibri"/>
                <a:cs typeface="Calibri"/>
              </a:endParaRPr>
            </a:p>
          </p:txBody>
        </p:sp>
        <p:sp>
          <p:nvSpPr>
            <p:cNvPr id="1584311" name="Freeform 183"/>
            <p:cNvSpPr>
              <a:spLocks/>
            </p:cNvSpPr>
            <p:nvPr/>
          </p:nvSpPr>
          <p:spPr bwMode="auto">
            <a:xfrm rot="5400000" flipV="1">
              <a:off x="2696" y="1560"/>
              <a:ext cx="131" cy="311"/>
            </a:xfrm>
            <a:custGeom>
              <a:avLst/>
              <a:gdLst/>
              <a:ahLst/>
              <a:cxnLst>
                <a:cxn ang="0">
                  <a:pos x="0" y="408"/>
                </a:cxn>
                <a:cxn ang="0">
                  <a:pos x="182" y="0"/>
                </a:cxn>
                <a:cxn ang="0">
                  <a:pos x="363" y="408"/>
                </a:cxn>
              </a:cxnLst>
              <a:rect l="0" t="0" r="r" b="b"/>
              <a:pathLst>
                <a:path w="363" h="408">
                  <a:moveTo>
                    <a:pt x="0" y="408"/>
                  </a:moveTo>
                  <a:cubicBezTo>
                    <a:pt x="61" y="204"/>
                    <a:pt x="122" y="0"/>
                    <a:pt x="182" y="0"/>
                  </a:cubicBezTo>
                  <a:cubicBezTo>
                    <a:pt x="242" y="0"/>
                    <a:pt x="302" y="204"/>
                    <a:pt x="363" y="408"/>
                  </a:cubicBezTo>
                </a:path>
              </a:pathLst>
            </a:custGeom>
            <a:noFill/>
            <a:ln w="76200" cap="flat" cmpd="sng">
              <a:solidFill>
                <a:srgbClr val="CC0000"/>
              </a:solidFill>
              <a:prstDash val="solid"/>
              <a:round/>
              <a:headEnd type="none" w="med" len="med"/>
              <a:tailEnd type="none" w="med" len="med"/>
            </a:ln>
            <a:effectLst/>
          </p:spPr>
          <p:txBody>
            <a:bodyPr wrap="none" anchor="ctr"/>
            <a:lstStyle/>
            <a:p>
              <a:endParaRPr lang="en-US" sz="1800" baseline="0">
                <a:latin typeface="Calibri"/>
                <a:cs typeface="Calibri"/>
              </a:endParaRPr>
            </a:p>
          </p:txBody>
        </p:sp>
        <p:sp>
          <p:nvSpPr>
            <p:cNvPr id="1584312" name="Freeform 184"/>
            <p:cNvSpPr>
              <a:spLocks/>
            </p:cNvSpPr>
            <p:nvPr/>
          </p:nvSpPr>
          <p:spPr bwMode="auto">
            <a:xfrm rot="5400000">
              <a:off x="2998" y="1691"/>
              <a:ext cx="130" cy="310"/>
            </a:xfrm>
            <a:custGeom>
              <a:avLst/>
              <a:gdLst/>
              <a:ahLst/>
              <a:cxnLst>
                <a:cxn ang="0">
                  <a:pos x="0" y="408"/>
                </a:cxn>
                <a:cxn ang="0">
                  <a:pos x="182" y="0"/>
                </a:cxn>
                <a:cxn ang="0">
                  <a:pos x="363" y="408"/>
                </a:cxn>
              </a:cxnLst>
              <a:rect l="0" t="0" r="r" b="b"/>
              <a:pathLst>
                <a:path w="363" h="408">
                  <a:moveTo>
                    <a:pt x="0" y="408"/>
                  </a:moveTo>
                  <a:cubicBezTo>
                    <a:pt x="61" y="204"/>
                    <a:pt x="122" y="0"/>
                    <a:pt x="182" y="0"/>
                  </a:cubicBezTo>
                  <a:cubicBezTo>
                    <a:pt x="242" y="0"/>
                    <a:pt x="302" y="204"/>
                    <a:pt x="363" y="408"/>
                  </a:cubicBezTo>
                </a:path>
              </a:pathLst>
            </a:custGeom>
            <a:noFill/>
            <a:ln w="76200" cap="flat" cmpd="sng">
              <a:solidFill>
                <a:srgbClr val="CC0000"/>
              </a:solidFill>
              <a:prstDash val="solid"/>
              <a:round/>
              <a:headEnd type="none" w="med" len="med"/>
              <a:tailEnd type="none" w="med" len="med"/>
            </a:ln>
            <a:effectLst/>
          </p:spPr>
          <p:txBody>
            <a:bodyPr wrap="none" anchor="ctr"/>
            <a:lstStyle/>
            <a:p>
              <a:endParaRPr lang="en-US" sz="1800" baseline="0">
                <a:latin typeface="Calibri"/>
                <a:cs typeface="Calibri"/>
              </a:endParaRPr>
            </a:p>
          </p:txBody>
        </p:sp>
        <p:sp>
          <p:nvSpPr>
            <p:cNvPr id="1584313" name="Freeform 185"/>
            <p:cNvSpPr>
              <a:spLocks/>
            </p:cNvSpPr>
            <p:nvPr/>
          </p:nvSpPr>
          <p:spPr bwMode="auto">
            <a:xfrm rot="5400000" flipV="1">
              <a:off x="2697" y="1820"/>
              <a:ext cx="130" cy="311"/>
            </a:xfrm>
            <a:custGeom>
              <a:avLst/>
              <a:gdLst/>
              <a:ahLst/>
              <a:cxnLst>
                <a:cxn ang="0">
                  <a:pos x="0" y="408"/>
                </a:cxn>
                <a:cxn ang="0">
                  <a:pos x="182" y="0"/>
                </a:cxn>
                <a:cxn ang="0">
                  <a:pos x="363" y="408"/>
                </a:cxn>
              </a:cxnLst>
              <a:rect l="0" t="0" r="r" b="b"/>
              <a:pathLst>
                <a:path w="363" h="408">
                  <a:moveTo>
                    <a:pt x="0" y="408"/>
                  </a:moveTo>
                  <a:cubicBezTo>
                    <a:pt x="61" y="204"/>
                    <a:pt x="122" y="0"/>
                    <a:pt x="182" y="0"/>
                  </a:cubicBezTo>
                  <a:cubicBezTo>
                    <a:pt x="242" y="0"/>
                    <a:pt x="302" y="204"/>
                    <a:pt x="363" y="408"/>
                  </a:cubicBezTo>
                </a:path>
              </a:pathLst>
            </a:custGeom>
            <a:noFill/>
            <a:ln w="76200" cap="flat" cmpd="sng">
              <a:solidFill>
                <a:srgbClr val="CC0000"/>
              </a:solidFill>
              <a:prstDash val="solid"/>
              <a:round/>
              <a:headEnd type="none" w="med" len="med"/>
              <a:tailEnd type="none" w="med" len="med"/>
            </a:ln>
            <a:effectLst/>
          </p:spPr>
          <p:txBody>
            <a:bodyPr wrap="none" anchor="ctr"/>
            <a:lstStyle/>
            <a:p>
              <a:endParaRPr lang="en-US" sz="1800" baseline="0">
                <a:latin typeface="Calibri"/>
                <a:cs typeface="Calibri"/>
              </a:endParaRPr>
            </a:p>
          </p:txBody>
        </p:sp>
        <p:sp>
          <p:nvSpPr>
            <p:cNvPr id="1584314" name="Freeform 186"/>
            <p:cNvSpPr>
              <a:spLocks/>
            </p:cNvSpPr>
            <p:nvPr/>
          </p:nvSpPr>
          <p:spPr bwMode="auto">
            <a:xfrm rot="5400000">
              <a:off x="2997" y="1952"/>
              <a:ext cx="131" cy="310"/>
            </a:xfrm>
            <a:custGeom>
              <a:avLst/>
              <a:gdLst/>
              <a:ahLst/>
              <a:cxnLst>
                <a:cxn ang="0">
                  <a:pos x="0" y="408"/>
                </a:cxn>
                <a:cxn ang="0">
                  <a:pos x="182" y="0"/>
                </a:cxn>
                <a:cxn ang="0">
                  <a:pos x="363" y="408"/>
                </a:cxn>
              </a:cxnLst>
              <a:rect l="0" t="0" r="r" b="b"/>
              <a:pathLst>
                <a:path w="363" h="408">
                  <a:moveTo>
                    <a:pt x="0" y="408"/>
                  </a:moveTo>
                  <a:cubicBezTo>
                    <a:pt x="61" y="204"/>
                    <a:pt x="122" y="0"/>
                    <a:pt x="182" y="0"/>
                  </a:cubicBezTo>
                  <a:cubicBezTo>
                    <a:pt x="242" y="0"/>
                    <a:pt x="302" y="204"/>
                    <a:pt x="363" y="408"/>
                  </a:cubicBezTo>
                </a:path>
              </a:pathLst>
            </a:custGeom>
            <a:noFill/>
            <a:ln w="76200" cap="flat" cmpd="sng">
              <a:solidFill>
                <a:srgbClr val="CC0000"/>
              </a:solidFill>
              <a:prstDash val="solid"/>
              <a:round/>
              <a:headEnd type="none" w="med" len="med"/>
              <a:tailEnd type="triangle" w="med" len="med"/>
            </a:ln>
            <a:effectLst/>
          </p:spPr>
          <p:txBody>
            <a:bodyPr wrap="none" anchor="ctr"/>
            <a:lstStyle/>
            <a:p>
              <a:endParaRPr lang="en-US" sz="1800" baseline="0">
                <a:latin typeface="Calibri"/>
                <a:cs typeface="Calibri"/>
              </a:endParaRPr>
            </a:p>
          </p:txBody>
        </p:sp>
      </p:grpSp>
      <p:sp>
        <p:nvSpPr>
          <p:cNvPr id="1584323" name="Rectangle 195"/>
          <p:cNvSpPr>
            <a:spLocks noChangeArrowheads="1"/>
          </p:cNvSpPr>
          <p:nvPr/>
        </p:nvSpPr>
        <p:spPr bwMode="auto">
          <a:xfrm>
            <a:off x="2143108" y="1630363"/>
            <a:ext cx="4213077" cy="397545"/>
          </a:xfrm>
          <a:prstGeom prst="rect">
            <a:avLst/>
          </a:prstGeom>
          <a:noFill/>
          <a:ln w="12700">
            <a:noFill/>
            <a:miter lim="800000"/>
            <a:headEnd/>
            <a:tailEnd/>
          </a:ln>
          <a:effectLst/>
        </p:spPr>
        <p:txBody>
          <a:bodyPr wrap="none" lIns="90488" tIns="44450" rIns="90488" bIns="44450">
            <a:spAutoFit/>
          </a:bodyPr>
          <a:lstStyle/>
          <a:p>
            <a:r>
              <a:rPr lang="en-US" baseline="0" dirty="0">
                <a:solidFill>
                  <a:srgbClr val="C00000"/>
                </a:solidFill>
                <a:latin typeface="Calibri"/>
                <a:cs typeface="Calibri"/>
              </a:rPr>
              <a:t>Transmit radiofrequency (RF) energy</a:t>
            </a:r>
          </a:p>
        </p:txBody>
      </p:sp>
      <p:sp>
        <p:nvSpPr>
          <p:cNvPr id="91" name="Title 90"/>
          <p:cNvSpPr>
            <a:spLocks noGrp="1"/>
          </p:cNvSpPr>
          <p:nvPr>
            <p:ph type="title"/>
          </p:nvPr>
        </p:nvSpPr>
        <p:spPr/>
        <p:txBody>
          <a:bodyPr/>
          <a:lstStyle/>
          <a:p>
            <a:r>
              <a:rPr lang="de-CH" dirty="0">
                <a:latin typeface="Calibri"/>
                <a:cs typeface="Calibri"/>
              </a:rPr>
              <a:t>Detection</a:t>
            </a:r>
            <a:endParaRPr lang="en-US" dirty="0">
              <a:latin typeface="Calibri"/>
              <a:cs typeface="Calibri"/>
            </a:endParaRPr>
          </a:p>
        </p:txBody>
      </p:sp>
      <p:sp>
        <p:nvSpPr>
          <p:cNvPr id="11" name="Slide Number Placeholder 10">
            <a:extLst>
              <a:ext uri="{FF2B5EF4-FFF2-40B4-BE49-F238E27FC236}">
                <a16:creationId xmlns:a16="http://schemas.microsoft.com/office/drawing/2014/main" id="{C480C74B-54C9-7F43-90EA-79EDB7D601D5}"/>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63</a:t>
            </a:fld>
            <a:endParaRPr lang="en-US"/>
          </a:p>
        </p:txBody>
      </p:sp>
    </p:spTree>
    <p:extLst>
      <p:ext uri="{BB962C8B-B14F-4D97-AF65-F5344CB8AC3E}">
        <p14:creationId xmlns:p14="http://schemas.microsoft.com/office/powerpoint/2010/main" val="813188088"/>
      </p:ext>
    </p:extLst>
  </p:cSld>
  <p:clrMapOvr>
    <a:masterClrMapping/>
  </p:clrMapOvr>
  <p:transition advTm="888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84323"/>
                                        </p:tgtEl>
                                        <p:attrNameLst>
                                          <p:attrName>style.visibility</p:attrName>
                                        </p:attrNameLst>
                                      </p:cBhvr>
                                      <p:to>
                                        <p:strVal val="visible"/>
                                      </p:to>
                                    </p:set>
                                    <p:animEffect transition="in" filter="fade">
                                      <p:cBhvr>
                                        <p:cTn id="7" dur="500"/>
                                        <p:tgtEl>
                                          <p:spTgt spid="158432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2000"/>
                                        <p:tgtEl>
                                          <p:spTgt spid="1584321"/>
                                        </p:tgtEl>
                                      </p:cBhvr>
                                    </p:animEffect>
                                    <p:set>
                                      <p:cBhvr>
                                        <p:cTn id="16" dur="1" fill="hold">
                                          <p:stCondLst>
                                            <p:cond delay="1999"/>
                                          </p:stCondLst>
                                        </p:cTn>
                                        <p:tgtEl>
                                          <p:spTgt spid="1584321"/>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2000"/>
                                        <p:tgtEl>
                                          <p:spTgt spid="1584323"/>
                                        </p:tgtEl>
                                      </p:cBhvr>
                                    </p:animEffect>
                                    <p:set>
                                      <p:cBhvr>
                                        <p:cTn id="25" dur="1" fill="hold">
                                          <p:stCondLst>
                                            <p:cond delay="1999"/>
                                          </p:stCondLst>
                                        </p:cTn>
                                        <p:tgtEl>
                                          <p:spTgt spid="1584323"/>
                                        </p:tgtEl>
                                        <p:attrNameLst>
                                          <p:attrName>style.visibility</p:attrName>
                                        </p:attrNameLst>
                                      </p:cBhvr>
                                      <p:to>
                                        <p:strVal val="hidden"/>
                                      </p:to>
                                    </p:set>
                                  </p:childTnLst>
                                </p:cTn>
                              </p:par>
                            </p:childTnLst>
                          </p:cTn>
                        </p:par>
                        <p:par>
                          <p:cTn id="26" fill="hold">
                            <p:stCondLst>
                              <p:cond delay="2000"/>
                            </p:stCondLst>
                            <p:childTnLst>
                              <p:par>
                                <p:cTn id="27" presetID="35" presetClass="emph" presetSubtype="0" repeatCount="indefinite" fill="hold" nodeType="afterEffect">
                                  <p:stCondLst>
                                    <p:cond delay="0"/>
                                  </p:stCondLst>
                                  <p:endCondLst>
                                    <p:cond evt="onNext" delay="0">
                                      <p:tgtEl>
                                        <p:sldTgt/>
                                      </p:tgtEl>
                                    </p:cond>
                                  </p:endCondLst>
                                  <p:childTnLst>
                                    <p:anim calcmode="discrete" valueType="str">
                                      <p:cBhvr>
                                        <p:cTn id="28"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ipe(left)">
                                      <p:cBhvr>
                                        <p:cTn id="33" dur="500"/>
                                        <p:tgtEl>
                                          <p:spTgt spid="2"/>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84186"/>
                                        </p:tgtEl>
                                        <p:attrNameLst>
                                          <p:attrName>style.visibility</p:attrName>
                                        </p:attrNameLst>
                                      </p:cBhvr>
                                      <p:to>
                                        <p:strVal val="visible"/>
                                      </p:to>
                                    </p:set>
                                    <p:animEffect transition="in" filter="fade">
                                      <p:cBhvr>
                                        <p:cTn id="40" dur="500"/>
                                        <p:tgtEl>
                                          <p:spTgt spid="1584186"/>
                                        </p:tgtEl>
                                      </p:cBhvr>
                                    </p:animEffect>
                                  </p:childTnLst>
                                </p:cTn>
                              </p:par>
                            </p:childTnLst>
                          </p:cTn>
                        </p:par>
                        <p:par>
                          <p:cTn id="41" fill="hold">
                            <p:stCondLst>
                              <p:cond delay="1000"/>
                            </p:stCondLst>
                            <p:childTnLst>
                              <p:par>
                                <p:cTn id="42" presetID="10" presetClass="entr" presetSubtype="0" fill="hold" grpId="0" nodeType="afterEffect">
                                  <p:stCondLst>
                                    <p:cond delay="0"/>
                                  </p:stCondLst>
                                  <p:childTnLst>
                                    <p:set>
                                      <p:cBhvr>
                                        <p:cTn id="43" dur="1" fill="hold">
                                          <p:stCondLst>
                                            <p:cond delay="0"/>
                                          </p:stCondLst>
                                        </p:cTn>
                                        <p:tgtEl>
                                          <p:spTgt spid="1584298"/>
                                        </p:tgtEl>
                                        <p:attrNameLst>
                                          <p:attrName>style.visibility</p:attrName>
                                        </p:attrNameLst>
                                      </p:cBhvr>
                                      <p:to>
                                        <p:strVal val="visible"/>
                                      </p:to>
                                    </p:set>
                                    <p:animEffect transition="in" filter="fade">
                                      <p:cBhvr>
                                        <p:cTn id="44" dur="500"/>
                                        <p:tgtEl>
                                          <p:spTgt spid="158429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584193"/>
                                        </p:tgtEl>
                                        <p:attrNameLst>
                                          <p:attrName>style.visibility</p:attrName>
                                        </p:attrNameLst>
                                      </p:cBhvr>
                                      <p:to>
                                        <p:strVal val="visible"/>
                                      </p:to>
                                    </p:set>
                                    <p:animEffect transition="in" filter="wipe(left)">
                                      <p:cBhvr>
                                        <p:cTn id="49" dur="500"/>
                                        <p:tgtEl>
                                          <p:spTgt spid="1584193"/>
                                        </p:tgtEl>
                                      </p:cBhvr>
                                    </p:animEffect>
                                  </p:childTnLst>
                                </p:cTn>
                              </p:par>
                            </p:childTnLst>
                          </p:cTn>
                        </p:par>
                      </p:childTnLst>
                    </p:cTn>
                  </p:par>
                  <p:par>
                    <p:cTn id="50" fill="hold">
                      <p:stCondLst>
                        <p:cond delay="indefinite"/>
                      </p:stCondLst>
                      <p:childTnLst>
                        <p:par>
                          <p:cTn id="51" fill="hold">
                            <p:stCondLst>
                              <p:cond delay="0"/>
                            </p:stCondLst>
                            <p:childTnLst>
                              <p:par>
                                <p:cTn id="52" presetID="6" presetClass="emph" presetSubtype="0" fill="hold" nodeType="clickEffect">
                                  <p:stCondLst>
                                    <p:cond delay="0"/>
                                  </p:stCondLst>
                                  <p:childTnLst>
                                    <p:animScale>
                                      <p:cBhvr>
                                        <p:cTn id="53" dur="1000" fill="hold"/>
                                        <p:tgtEl>
                                          <p:spTgt spid="2"/>
                                        </p:tgtEl>
                                      </p:cBhvr>
                                      <p:by x="100000" y="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4186" grpId="0"/>
      <p:bldP spid="1584193" grpId="0"/>
      <p:bldP spid="1584298" grpId="0"/>
      <p:bldP spid="1584321" grpId="0" animBg="1"/>
      <p:bldP spid="1584323" grpId="0"/>
      <p:bldP spid="1584323"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5289" name="Oval 25"/>
          <p:cNvSpPr>
            <a:spLocks noChangeArrowheads="1"/>
          </p:cNvSpPr>
          <p:nvPr/>
        </p:nvSpPr>
        <p:spPr bwMode="auto">
          <a:xfrm rot="-766131">
            <a:off x="2101850" y="3630613"/>
            <a:ext cx="1249363" cy="304800"/>
          </a:xfrm>
          <a:prstGeom prst="ellipse">
            <a:avLst/>
          </a:prstGeom>
          <a:gradFill rotWithShape="1">
            <a:gsLst>
              <a:gs pos="0">
                <a:srgbClr val="DDDDDD"/>
              </a:gs>
              <a:gs pos="100000">
                <a:srgbClr val="DDDDDD">
                  <a:gamma/>
                  <a:shade val="46275"/>
                  <a:invGamma/>
                </a:srgbClr>
              </a:gs>
            </a:gsLst>
            <a:path path="shape">
              <a:fillToRect l="50000" t="50000" r="50000" b="50000"/>
            </a:path>
          </a:gradFill>
          <a:ln w="28575">
            <a:noFill/>
            <a:round/>
            <a:headEnd/>
            <a:tailEnd/>
          </a:ln>
          <a:effectLst>
            <a:outerShdw blurRad="50800" dist="38100" dir="2700000" algn="tl" rotWithShape="0">
              <a:prstClr val="black">
                <a:alpha val="40000"/>
              </a:prstClr>
            </a:outerShdw>
          </a:effectLst>
        </p:spPr>
        <p:txBody>
          <a:bodyPr wrap="none" anchor="ctr"/>
          <a:lstStyle/>
          <a:p>
            <a:endParaRPr lang="en-US">
              <a:latin typeface="Calibri"/>
              <a:cs typeface="Calibri"/>
            </a:endParaRPr>
          </a:p>
        </p:txBody>
      </p:sp>
      <p:sp>
        <p:nvSpPr>
          <p:cNvPr id="1675266" name="Rectangle 2"/>
          <p:cNvSpPr>
            <a:spLocks noGrp="1" noChangeArrowheads="1"/>
          </p:cNvSpPr>
          <p:nvPr>
            <p:ph type="title"/>
          </p:nvPr>
        </p:nvSpPr>
        <p:spPr/>
        <p:txBody>
          <a:bodyPr/>
          <a:lstStyle/>
          <a:p>
            <a:r>
              <a:rPr lang="en-US" dirty="0">
                <a:latin typeface="Calibri"/>
                <a:cs typeface="Calibri"/>
              </a:rPr>
              <a:t>Detectors</a:t>
            </a:r>
          </a:p>
        </p:txBody>
      </p:sp>
      <p:sp>
        <p:nvSpPr>
          <p:cNvPr id="1675270" name="Oval 6"/>
          <p:cNvSpPr>
            <a:spLocks noChangeArrowheads="1"/>
          </p:cNvSpPr>
          <p:nvPr/>
        </p:nvSpPr>
        <p:spPr bwMode="auto">
          <a:xfrm>
            <a:off x="4151313" y="3289300"/>
            <a:ext cx="2430462" cy="931863"/>
          </a:xfrm>
          <a:prstGeom prst="ellipse">
            <a:avLst/>
          </a:prstGeom>
          <a:gradFill rotWithShape="1">
            <a:gsLst>
              <a:gs pos="0">
                <a:srgbClr val="DDDDDD"/>
              </a:gs>
              <a:gs pos="100000">
                <a:srgbClr val="DDDDDD">
                  <a:gamma/>
                  <a:shade val="46275"/>
                  <a:invGamma/>
                </a:srgbClr>
              </a:gs>
            </a:gsLst>
            <a:path path="shape">
              <a:fillToRect l="50000" t="50000" r="50000" b="50000"/>
            </a:path>
          </a:gradFill>
          <a:ln w="28575">
            <a:noFill/>
            <a:round/>
            <a:headEnd/>
            <a:tailEnd/>
          </a:ln>
          <a:effectLst>
            <a:outerShdw blurRad="50800" dist="38100" dir="2700000" algn="tl" rotWithShape="0">
              <a:prstClr val="black">
                <a:alpha val="40000"/>
              </a:prstClr>
            </a:outerShdw>
          </a:effectLst>
        </p:spPr>
        <p:txBody>
          <a:bodyPr wrap="none" anchor="ctr"/>
          <a:lstStyle/>
          <a:p>
            <a:endParaRPr lang="en-US">
              <a:latin typeface="Calibri"/>
              <a:cs typeface="Calibri"/>
            </a:endParaRPr>
          </a:p>
        </p:txBody>
      </p:sp>
      <p:sp>
        <p:nvSpPr>
          <p:cNvPr id="1675272" name="Oval 8"/>
          <p:cNvSpPr>
            <a:spLocks noChangeArrowheads="1"/>
          </p:cNvSpPr>
          <p:nvPr/>
        </p:nvSpPr>
        <p:spPr bwMode="auto">
          <a:xfrm>
            <a:off x="6467475" y="3351213"/>
            <a:ext cx="841375" cy="838200"/>
          </a:xfrm>
          <a:prstGeom prst="ellipse">
            <a:avLst/>
          </a:prstGeom>
          <a:gradFill rotWithShape="1">
            <a:gsLst>
              <a:gs pos="0">
                <a:srgbClr val="DDDDDD"/>
              </a:gs>
              <a:gs pos="100000">
                <a:srgbClr val="DDDDDD">
                  <a:gamma/>
                  <a:shade val="46275"/>
                  <a:invGamma/>
                </a:srgbClr>
              </a:gs>
            </a:gsLst>
            <a:path path="shape">
              <a:fillToRect l="50000" t="50000" r="50000" b="50000"/>
            </a:path>
          </a:gradFill>
          <a:ln w="28575">
            <a:noFill/>
            <a:round/>
            <a:headEnd/>
            <a:tailEnd/>
          </a:ln>
          <a:effectLst>
            <a:outerShdw blurRad="50800" dist="38100" dir="2700000" algn="tl" rotWithShape="0">
              <a:prstClr val="black">
                <a:alpha val="40000"/>
              </a:prstClr>
            </a:outerShdw>
          </a:effectLst>
        </p:spPr>
        <p:txBody>
          <a:bodyPr wrap="none" anchor="ctr"/>
          <a:lstStyle/>
          <a:p>
            <a:endParaRPr lang="en-US">
              <a:latin typeface="Calibri"/>
              <a:cs typeface="Calibri"/>
            </a:endParaRPr>
          </a:p>
        </p:txBody>
      </p:sp>
      <p:sp>
        <p:nvSpPr>
          <p:cNvPr id="1675273" name="Oval 9"/>
          <p:cNvSpPr>
            <a:spLocks noChangeArrowheads="1"/>
          </p:cNvSpPr>
          <p:nvPr/>
        </p:nvSpPr>
        <p:spPr bwMode="auto">
          <a:xfrm>
            <a:off x="6972300" y="3605213"/>
            <a:ext cx="85725" cy="80962"/>
          </a:xfrm>
          <a:prstGeom prst="ellipse">
            <a:avLst/>
          </a:prstGeom>
          <a:solidFill>
            <a:srgbClr val="333333"/>
          </a:solidFill>
          <a:ln w="28575">
            <a:noFill/>
            <a:round/>
            <a:headEnd/>
            <a:tailEnd/>
          </a:ln>
          <a:effectLst>
            <a:outerShdw blurRad="50800" dist="38100" dir="2700000" algn="tl" rotWithShape="0">
              <a:prstClr val="black">
                <a:alpha val="40000"/>
              </a:prstClr>
            </a:outerShdw>
          </a:effectLst>
        </p:spPr>
        <p:txBody>
          <a:bodyPr wrap="none" anchor="ctr"/>
          <a:lstStyle/>
          <a:p>
            <a:endParaRPr lang="en-US">
              <a:latin typeface="Calibri"/>
              <a:cs typeface="Calibri"/>
            </a:endParaRPr>
          </a:p>
        </p:txBody>
      </p:sp>
      <p:sp>
        <p:nvSpPr>
          <p:cNvPr id="1675274" name="Freeform 10"/>
          <p:cNvSpPr>
            <a:spLocks/>
          </p:cNvSpPr>
          <p:nvPr/>
        </p:nvSpPr>
        <p:spPr bwMode="auto">
          <a:xfrm>
            <a:off x="6624638" y="3435350"/>
            <a:ext cx="93662" cy="169863"/>
          </a:xfrm>
          <a:custGeom>
            <a:avLst/>
            <a:gdLst/>
            <a:ahLst/>
            <a:cxnLst>
              <a:cxn ang="0">
                <a:pos x="7" y="0"/>
              </a:cxn>
              <a:cxn ang="0">
                <a:pos x="7" y="91"/>
              </a:cxn>
              <a:cxn ang="0">
                <a:pos x="52" y="136"/>
              </a:cxn>
            </a:cxnLst>
            <a:rect l="0" t="0" r="r" b="b"/>
            <a:pathLst>
              <a:path w="52" h="136">
                <a:moveTo>
                  <a:pt x="7" y="0"/>
                </a:moveTo>
                <a:cubicBezTo>
                  <a:pt x="3" y="34"/>
                  <a:pt x="0" y="68"/>
                  <a:pt x="7" y="91"/>
                </a:cubicBezTo>
                <a:cubicBezTo>
                  <a:pt x="14" y="114"/>
                  <a:pt x="33" y="125"/>
                  <a:pt x="52" y="136"/>
                </a:cubicBezTo>
              </a:path>
            </a:pathLst>
          </a:custGeom>
          <a:noFill/>
          <a:ln w="28575" cap="flat" cmpd="sng">
            <a:solidFill>
              <a:srgbClr val="333333"/>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endParaRPr lang="en-US">
              <a:latin typeface="Calibri"/>
              <a:cs typeface="Calibri"/>
            </a:endParaRPr>
          </a:p>
        </p:txBody>
      </p:sp>
      <p:sp>
        <p:nvSpPr>
          <p:cNvPr id="1675275" name="AutoShape 11"/>
          <p:cNvSpPr>
            <a:spLocks noChangeArrowheads="1"/>
          </p:cNvSpPr>
          <p:nvPr/>
        </p:nvSpPr>
        <p:spPr bwMode="auto">
          <a:xfrm>
            <a:off x="6805613" y="3265488"/>
            <a:ext cx="166687" cy="166687"/>
          </a:xfrm>
          <a:prstGeom prst="triangle">
            <a:avLst>
              <a:gd name="adj" fmla="val 50000"/>
            </a:avLst>
          </a:prstGeom>
          <a:gradFill rotWithShape="1">
            <a:gsLst>
              <a:gs pos="0">
                <a:srgbClr val="DDDDDD">
                  <a:gamma/>
                  <a:shade val="46275"/>
                  <a:invGamma/>
                </a:srgbClr>
              </a:gs>
              <a:gs pos="50000">
                <a:srgbClr val="DDDDDD"/>
              </a:gs>
              <a:gs pos="100000">
                <a:srgbClr val="DDDDDD">
                  <a:gamma/>
                  <a:shade val="46275"/>
                  <a:invGamma/>
                </a:srgbClr>
              </a:gs>
            </a:gsLst>
            <a:lin ang="0" scaled="1"/>
          </a:gradFill>
          <a:ln w="28575">
            <a:noFill/>
            <a:miter lim="800000"/>
            <a:headEnd/>
            <a:tailEnd/>
          </a:ln>
          <a:effectLst>
            <a:outerShdw blurRad="50800" dist="38100" dir="2700000" algn="tl" rotWithShape="0">
              <a:prstClr val="black">
                <a:alpha val="40000"/>
              </a:prstClr>
            </a:outerShdw>
          </a:effectLst>
        </p:spPr>
        <p:txBody>
          <a:bodyPr wrap="none" anchor="ctr"/>
          <a:lstStyle/>
          <a:p>
            <a:endParaRPr lang="en-US">
              <a:latin typeface="Calibri"/>
              <a:cs typeface="Calibri"/>
            </a:endParaRPr>
          </a:p>
        </p:txBody>
      </p:sp>
      <p:sp>
        <p:nvSpPr>
          <p:cNvPr id="1675288" name="Oval 24"/>
          <p:cNvSpPr>
            <a:spLocks noChangeArrowheads="1"/>
          </p:cNvSpPr>
          <p:nvPr/>
        </p:nvSpPr>
        <p:spPr bwMode="auto">
          <a:xfrm rot="284144">
            <a:off x="3059113" y="3429000"/>
            <a:ext cx="1368425" cy="496888"/>
          </a:xfrm>
          <a:prstGeom prst="ellipse">
            <a:avLst/>
          </a:prstGeom>
          <a:gradFill rotWithShape="1">
            <a:gsLst>
              <a:gs pos="0">
                <a:srgbClr val="DDDDDD"/>
              </a:gs>
              <a:gs pos="100000">
                <a:srgbClr val="DDDDDD">
                  <a:gamma/>
                  <a:shade val="46275"/>
                  <a:invGamma/>
                </a:srgbClr>
              </a:gs>
            </a:gsLst>
            <a:path path="shape">
              <a:fillToRect l="50000" t="50000" r="50000" b="50000"/>
            </a:path>
          </a:gradFill>
          <a:ln w="28575">
            <a:noFill/>
            <a:round/>
            <a:headEnd/>
            <a:tailEnd/>
          </a:ln>
          <a:effectLst>
            <a:outerShdw blurRad="50800" dist="38100" dir="2700000" algn="tl" rotWithShape="0">
              <a:prstClr val="black">
                <a:alpha val="40000"/>
              </a:prstClr>
            </a:outerShdw>
          </a:effectLst>
        </p:spPr>
        <p:txBody>
          <a:bodyPr wrap="none" anchor="ctr"/>
          <a:lstStyle/>
          <a:p>
            <a:endParaRPr lang="en-US">
              <a:latin typeface="Calibri"/>
              <a:cs typeface="Calibri"/>
            </a:endParaRPr>
          </a:p>
        </p:txBody>
      </p:sp>
      <p:sp>
        <p:nvSpPr>
          <p:cNvPr id="1675290" name="Oval 26"/>
          <p:cNvSpPr>
            <a:spLocks noChangeArrowheads="1"/>
          </p:cNvSpPr>
          <p:nvPr/>
        </p:nvSpPr>
        <p:spPr bwMode="auto">
          <a:xfrm rot="4562998">
            <a:off x="1640681" y="3523457"/>
            <a:ext cx="790575" cy="309562"/>
          </a:xfrm>
          <a:prstGeom prst="ellipse">
            <a:avLst/>
          </a:prstGeom>
          <a:gradFill rotWithShape="1">
            <a:gsLst>
              <a:gs pos="0">
                <a:srgbClr val="DDDDDD"/>
              </a:gs>
              <a:gs pos="100000">
                <a:srgbClr val="DDDDDD">
                  <a:gamma/>
                  <a:shade val="46275"/>
                  <a:invGamma/>
                </a:srgbClr>
              </a:gs>
            </a:gsLst>
            <a:path path="shape">
              <a:fillToRect l="50000" t="50000" r="50000" b="50000"/>
            </a:path>
          </a:gradFill>
          <a:ln w="28575">
            <a:noFill/>
            <a:round/>
            <a:headEnd/>
            <a:tailEnd/>
          </a:ln>
          <a:effectLst>
            <a:outerShdw blurRad="50800" dist="38100" dir="2700000" algn="tl" rotWithShape="0">
              <a:prstClr val="black">
                <a:alpha val="40000"/>
              </a:prstClr>
            </a:outerShdw>
          </a:effectLst>
        </p:spPr>
        <p:txBody>
          <a:bodyPr wrap="none" anchor="ctr"/>
          <a:lstStyle/>
          <a:p>
            <a:endParaRPr lang="en-US">
              <a:latin typeface="Calibri"/>
              <a:cs typeface="Calibri"/>
            </a:endParaRPr>
          </a:p>
        </p:txBody>
      </p:sp>
      <p:sp>
        <p:nvSpPr>
          <p:cNvPr id="1675291" name="Oval 27"/>
          <p:cNvSpPr>
            <a:spLocks noChangeArrowheads="1"/>
          </p:cNvSpPr>
          <p:nvPr/>
        </p:nvSpPr>
        <p:spPr bwMode="auto">
          <a:xfrm rot="-766131">
            <a:off x="5272088" y="3673475"/>
            <a:ext cx="949325" cy="309563"/>
          </a:xfrm>
          <a:prstGeom prst="ellipse">
            <a:avLst/>
          </a:prstGeom>
          <a:gradFill rotWithShape="1">
            <a:gsLst>
              <a:gs pos="0">
                <a:srgbClr val="DDDDDD"/>
              </a:gs>
              <a:gs pos="100000">
                <a:srgbClr val="DDDDDD">
                  <a:gamma/>
                  <a:shade val="46275"/>
                  <a:invGamma/>
                </a:srgbClr>
              </a:gs>
            </a:gsLst>
            <a:path path="shape">
              <a:fillToRect l="50000" t="50000" r="50000" b="50000"/>
            </a:path>
          </a:gradFill>
          <a:ln w="28575">
            <a:noFill/>
            <a:round/>
            <a:headEnd/>
            <a:tailEnd/>
          </a:ln>
          <a:effectLst>
            <a:outerShdw blurRad="50800" dist="38100" dir="2700000" algn="tl" rotWithShape="0">
              <a:prstClr val="black">
                <a:alpha val="40000"/>
              </a:prstClr>
            </a:outerShdw>
          </a:effectLst>
        </p:spPr>
        <p:txBody>
          <a:bodyPr wrap="none" anchor="ctr"/>
          <a:lstStyle/>
          <a:p>
            <a:endParaRPr lang="en-US">
              <a:latin typeface="Calibri"/>
              <a:cs typeface="Calibri"/>
            </a:endParaRPr>
          </a:p>
        </p:txBody>
      </p:sp>
      <p:sp>
        <p:nvSpPr>
          <p:cNvPr id="1675292" name="Oval 28"/>
          <p:cNvSpPr>
            <a:spLocks noChangeArrowheads="1"/>
          </p:cNvSpPr>
          <p:nvPr/>
        </p:nvSpPr>
        <p:spPr bwMode="auto">
          <a:xfrm rot="229110">
            <a:off x="4610100" y="3833813"/>
            <a:ext cx="796925" cy="206375"/>
          </a:xfrm>
          <a:prstGeom prst="ellipse">
            <a:avLst/>
          </a:prstGeom>
          <a:gradFill rotWithShape="1">
            <a:gsLst>
              <a:gs pos="0">
                <a:srgbClr val="DDDDDD"/>
              </a:gs>
              <a:gs pos="100000">
                <a:srgbClr val="DDDDDD">
                  <a:gamma/>
                  <a:shade val="46275"/>
                  <a:invGamma/>
                </a:srgbClr>
              </a:gs>
            </a:gsLst>
            <a:path path="shape">
              <a:fillToRect l="50000" t="50000" r="50000" b="50000"/>
            </a:path>
          </a:gradFill>
          <a:ln w="28575">
            <a:noFill/>
            <a:round/>
            <a:headEnd/>
            <a:tailEnd/>
          </a:ln>
          <a:effectLst>
            <a:outerShdw blurRad="50800" dist="38100" dir="2700000" algn="tl" rotWithShape="0">
              <a:prstClr val="black">
                <a:alpha val="40000"/>
              </a:prstClr>
            </a:outerShdw>
          </a:effectLst>
        </p:spPr>
        <p:txBody>
          <a:bodyPr wrap="none" anchor="ctr"/>
          <a:lstStyle/>
          <a:p>
            <a:endParaRPr lang="en-US">
              <a:latin typeface="Calibri"/>
              <a:cs typeface="Calibri"/>
            </a:endParaRPr>
          </a:p>
        </p:txBody>
      </p:sp>
      <p:sp>
        <p:nvSpPr>
          <p:cNvPr id="1675293" name="Oval 29"/>
          <p:cNvSpPr>
            <a:spLocks noChangeArrowheads="1"/>
          </p:cNvSpPr>
          <p:nvPr/>
        </p:nvSpPr>
        <p:spPr bwMode="auto">
          <a:xfrm rot="2747612">
            <a:off x="4446587" y="3736976"/>
            <a:ext cx="328613" cy="252412"/>
          </a:xfrm>
          <a:prstGeom prst="ellipse">
            <a:avLst/>
          </a:prstGeom>
          <a:gradFill rotWithShape="1">
            <a:gsLst>
              <a:gs pos="0">
                <a:srgbClr val="DDDDDD"/>
              </a:gs>
              <a:gs pos="100000">
                <a:srgbClr val="DDDDDD">
                  <a:gamma/>
                  <a:shade val="46275"/>
                  <a:invGamma/>
                </a:srgbClr>
              </a:gs>
            </a:gsLst>
            <a:path path="shape">
              <a:fillToRect l="50000" t="50000" r="50000" b="50000"/>
            </a:path>
          </a:gradFill>
          <a:ln w="28575">
            <a:noFill/>
            <a:round/>
            <a:headEnd/>
            <a:tailEnd/>
          </a:ln>
          <a:effectLst>
            <a:outerShdw blurRad="50800" dist="38100" dir="2700000" algn="tl" rotWithShape="0">
              <a:prstClr val="black">
                <a:alpha val="40000"/>
              </a:prstClr>
            </a:outerShdw>
          </a:effectLst>
        </p:spPr>
        <p:txBody>
          <a:bodyPr wrap="none" anchor="ctr"/>
          <a:lstStyle/>
          <a:p>
            <a:endParaRPr lang="en-US">
              <a:latin typeface="Calibri"/>
              <a:cs typeface="Calibri"/>
            </a:endParaRPr>
          </a:p>
        </p:txBody>
      </p:sp>
      <p:sp>
        <p:nvSpPr>
          <p:cNvPr id="1675295" name="Oval 31"/>
          <p:cNvSpPr>
            <a:spLocks noChangeArrowheads="1"/>
          </p:cNvSpPr>
          <p:nvPr/>
        </p:nvSpPr>
        <p:spPr bwMode="auto">
          <a:xfrm rot="4363262">
            <a:off x="3029744" y="3402806"/>
            <a:ext cx="274638" cy="358775"/>
          </a:xfrm>
          <a:prstGeom prst="ellipse">
            <a:avLst/>
          </a:prstGeom>
          <a:gradFill rotWithShape="1">
            <a:gsLst>
              <a:gs pos="0">
                <a:srgbClr val="DDDDDD"/>
              </a:gs>
              <a:gs pos="100000">
                <a:srgbClr val="DDDDDD">
                  <a:gamma/>
                  <a:shade val="46275"/>
                  <a:invGamma/>
                </a:srgbClr>
              </a:gs>
            </a:gsLst>
            <a:path path="shape">
              <a:fillToRect l="50000" t="50000" r="50000" b="50000"/>
            </a:path>
          </a:gradFill>
          <a:ln w="28575">
            <a:noFill/>
            <a:round/>
            <a:headEnd/>
            <a:tailEnd/>
          </a:ln>
          <a:effectLst>
            <a:outerShdw blurRad="50800" dist="38100" dir="2700000" algn="tl" rotWithShape="0">
              <a:prstClr val="black">
                <a:alpha val="40000"/>
              </a:prstClr>
            </a:outerShdw>
          </a:effectLst>
        </p:spPr>
        <p:txBody>
          <a:bodyPr wrap="none" anchor="ctr"/>
          <a:lstStyle/>
          <a:p>
            <a:endParaRPr lang="en-US">
              <a:latin typeface="Calibri"/>
              <a:cs typeface="Calibri"/>
            </a:endParaRPr>
          </a:p>
        </p:txBody>
      </p:sp>
      <p:pic>
        <p:nvPicPr>
          <p:cNvPr id="1675296" name="Picture 32" descr="mri_coils_im2"/>
          <p:cNvPicPr>
            <a:picLocks noChangeAspect="1" noChangeArrowheads="1"/>
          </p:cNvPicPr>
          <p:nvPr/>
        </p:nvPicPr>
        <p:blipFill>
          <a:blip r:embed="rId2"/>
          <a:stretch>
            <a:fillRect/>
          </a:stretch>
        </p:blipFill>
        <p:spPr bwMode="auto">
          <a:xfrm>
            <a:off x="6135687" y="4652962"/>
            <a:ext cx="1741846" cy="1332000"/>
          </a:xfrm>
          <a:prstGeom prst="rect">
            <a:avLst/>
          </a:prstGeom>
          <a:noFill/>
          <a:ln>
            <a:noFill/>
          </a:ln>
          <a:effectLst>
            <a:outerShdw blurRad="50800" dist="38100" dir="2700000" algn="tl" rotWithShape="0">
              <a:prstClr val="black">
                <a:alpha val="40000"/>
              </a:prstClr>
            </a:outerShdw>
          </a:effectLst>
        </p:spPr>
      </p:pic>
      <p:pic>
        <p:nvPicPr>
          <p:cNvPr id="1675297" name="Picture 33" descr="mri_coils_im4"/>
          <p:cNvPicPr>
            <a:picLocks noChangeAspect="1" noChangeArrowheads="1"/>
          </p:cNvPicPr>
          <p:nvPr/>
        </p:nvPicPr>
        <p:blipFill>
          <a:blip r:embed="rId3"/>
          <a:stretch>
            <a:fillRect/>
          </a:stretch>
        </p:blipFill>
        <p:spPr bwMode="auto">
          <a:xfrm>
            <a:off x="3697287" y="5187949"/>
            <a:ext cx="1741846" cy="1332000"/>
          </a:xfrm>
          <a:prstGeom prst="rect">
            <a:avLst/>
          </a:prstGeom>
          <a:noFill/>
          <a:ln>
            <a:noFill/>
          </a:ln>
          <a:effectLst>
            <a:outerShdw blurRad="50800" dist="38100" dir="2700000" algn="tl" rotWithShape="0">
              <a:prstClr val="black">
                <a:alpha val="40000"/>
              </a:prstClr>
            </a:outerShdw>
          </a:effectLst>
        </p:spPr>
      </p:pic>
      <p:pic>
        <p:nvPicPr>
          <p:cNvPr id="1675298" name="Picture 34" descr="mri_coils_im12"/>
          <p:cNvPicPr>
            <a:picLocks noChangeAspect="1" noChangeArrowheads="1"/>
          </p:cNvPicPr>
          <p:nvPr/>
        </p:nvPicPr>
        <p:blipFill>
          <a:blip r:embed="rId4"/>
          <a:stretch>
            <a:fillRect/>
          </a:stretch>
        </p:blipFill>
        <p:spPr bwMode="auto">
          <a:xfrm>
            <a:off x="3714669" y="1142984"/>
            <a:ext cx="1730462" cy="1332000"/>
          </a:xfrm>
          <a:prstGeom prst="rect">
            <a:avLst/>
          </a:prstGeom>
          <a:noFill/>
          <a:ln>
            <a:noFill/>
          </a:ln>
          <a:effectLst>
            <a:outerShdw blurRad="50800" dist="38100" dir="2700000" algn="tl" rotWithShape="0">
              <a:prstClr val="black">
                <a:alpha val="40000"/>
              </a:prstClr>
            </a:outerShdw>
          </a:effectLst>
        </p:spPr>
      </p:pic>
      <p:pic>
        <p:nvPicPr>
          <p:cNvPr id="1675299" name="Picture 35" descr="mri_coils_im14"/>
          <p:cNvPicPr>
            <a:picLocks noChangeAspect="1" noChangeArrowheads="1"/>
          </p:cNvPicPr>
          <p:nvPr/>
        </p:nvPicPr>
        <p:blipFill>
          <a:blip r:embed="rId5"/>
          <a:stretch>
            <a:fillRect/>
          </a:stretch>
        </p:blipFill>
        <p:spPr bwMode="auto">
          <a:xfrm>
            <a:off x="1258887" y="1628774"/>
            <a:ext cx="1730461" cy="1332000"/>
          </a:xfrm>
          <a:prstGeom prst="rect">
            <a:avLst/>
          </a:prstGeom>
          <a:noFill/>
          <a:ln>
            <a:noFill/>
          </a:ln>
          <a:effectLst>
            <a:outerShdw blurRad="50800" dist="38100" dir="2700000" algn="tl" rotWithShape="0">
              <a:prstClr val="black">
                <a:alpha val="40000"/>
              </a:prstClr>
            </a:outerShdw>
          </a:effectLst>
        </p:spPr>
      </p:pic>
      <p:pic>
        <p:nvPicPr>
          <p:cNvPr id="1675300" name="Picture 36" descr="mri_coils_im17"/>
          <p:cNvPicPr>
            <a:picLocks noChangeAspect="1" noChangeArrowheads="1"/>
          </p:cNvPicPr>
          <p:nvPr/>
        </p:nvPicPr>
        <p:blipFill>
          <a:blip r:embed="rId6"/>
          <a:stretch>
            <a:fillRect/>
          </a:stretch>
        </p:blipFill>
        <p:spPr bwMode="auto">
          <a:xfrm>
            <a:off x="1258888" y="4684712"/>
            <a:ext cx="1730462" cy="1332000"/>
          </a:xfrm>
          <a:prstGeom prst="rect">
            <a:avLst/>
          </a:prstGeom>
          <a:noFill/>
          <a:ln>
            <a:noFill/>
          </a:ln>
          <a:effectLst>
            <a:outerShdw blurRad="50800" dist="38100" dir="2700000" algn="tl" rotWithShape="0">
              <a:prstClr val="black">
                <a:alpha val="40000"/>
              </a:prstClr>
            </a:outerShdw>
          </a:effectLst>
        </p:spPr>
      </p:pic>
      <p:pic>
        <p:nvPicPr>
          <p:cNvPr id="1675301" name="Picture 37" descr="mri_coils_im23"/>
          <p:cNvPicPr>
            <a:picLocks noChangeAspect="1" noChangeArrowheads="1"/>
          </p:cNvPicPr>
          <p:nvPr/>
        </p:nvPicPr>
        <p:blipFill>
          <a:blip r:embed="rId7"/>
          <a:stretch>
            <a:fillRect/>
          </a:stretch>
        </p:blipFill>
        <p:spPr bwMode="auto">
          <a:xfrm>
            <a:off x="6572265" y="1628775"/>
            <a:ext cx="1730461" cy="1332000"/>
          </a:xfrm>
          <a:prstGeom prst="rect">
            <a:avLst/>
          </a:prstGeom>
          <a:noFill/>
          <a:ln>
            <a:noFill/>
          </a:ln>
          <a:effectLst>
            <a:outerShdw blurRad="50800" dist="38100" dir="2700000" algn="tl" rotWithShape="0">
              <a:prstClr val="black">
                <a:alpha val="40000"/>
              </a:prstClr>
            </a:outerShdw>
          </a:effectLst>
        </p:spPr>
      </p:pic>
      <p:sp>
        <p:nvSpPr>
          <p:cNvPr id="1675306" name="Line 42"/>
          <p:cNvSpPr>
            <a:spLocks noChangeShapeType="1"/>
          </p:cNvSpPr>
          <p:nvPr/>
        </p:nvSpPr>
        <p:spPr bwMode="auto">
          <a:xfrm>
            <a:off x="2195513" y="3068638"/>
            <a:ext cx="792162" cy="360362"/>
          </a:xfrm>
          <a:prstGeom prst="line">
            <a:avLst/>
          </a:prstGeom>
          <a:noFill/>
          <a:ln w="28575">
            <a:solidFill>
              <a:srgbClr val="C00000"/>
            </a:solidFill>
            <a:round/>
            <a:headEnd/>
            <a:tailEnd/>
          </a:ln>
          <a:effectLst>
            <a:outerShdw blurRad="50800" dist="38100" dir="2700000" algn="tl" rotWithShape="0">
              <a:prstClr val="black">
                <a:alpha val="40000"/>
              </a:prstClr>
            </a:outerShdw>
          </a:effectLst>
        </p:spPr>
        <p:txBody>
          <a:bodyPr wrap="none" anchor="ctr"/>
          <a:lstStyle/>
          <a:p>
            <a:endParaRPr lang="en-US">
              <a:latin typeface="Calibri"/>
              <a:cs typeface="Calibri"/>
            </a:endParaRPr>
          </a:p>
        </p:txBody>
      </p:sp>
      <p:sp>
        <p:nvSpPr>
          <p:cNvPr id="1675307" name="Line 43"/>
          <p:cNvSpPr>
            <a:spLocks noChangeShapeType="1"/>
          </p:cNvSpPr>
          <p:nvPr/>
        </p:nvSpPr>
        <p:spPr bwMode="auto">
          <a:xfrm>
            <a:off x="4500563" y="2636838"/>
            <a:ext cx="792162" cy="504825"/>
          </a:xfrm>
          <a:prstGeom prst="line">
            <a:avLst/>
          </a:prstGeom>
          <a:noFill/>
          <a:ln w="28575">
            <a:solidFill>
              <a:srgbClr val="C00000"/>
            </a:solidFill>
            <a:round/>
            <a:headEnd/>
            <a:tailEnd/>
          </a:ln>
          <a:effectLst/>
        </p:spPr>
        <p:txBody>
          <a:bodyPr wrap="none" anchor="ctr"/>
          <a:lstStyle/>
          <a:p>
            <a:endParaRPr lang="en-US">
              <a:latin typeface="Calibri"/>
              <a:cs typeface="Calibri"/>
            </a:endParaRPr>
          </a:p>
        </p:txBody>
      </p:sp>
      <p:sp>
        <p:nvSpPr>
          <p:cNvPr id="1675308" name="Line 44"/>
          <p:cNvSpPr>
            <a:spLocks noChangeShapeType="1"/>
          </p:cNvSpPr>
          <p:nvPr/>
        </p:nvSpPr>
        <p:spPr bwMode="auto">
          <a:xfrm flipH="1">
            <a:off x="7019925" y="3068638"/>
            <a:ext cx="73025" cy="215900"/>
          </a:xfrm>
          <a:prstGeom prst="line">
            <a:avLst/>
          </a:prstGeom>
          <a:noFill/>
          <a:ln w="28575">
            <a:solidFill>
              <a:srgbClr val="C00000"/>
            </a:solidFill>
            <a:round/>
            <a:headEnd/>
            <a:tailEnd/>
          </a:ln>
          <a:effectLst>
            <a:outerShdw blurRad="50800" dist="38100" dir="2700000" algn="tl" rotWithShape="0">
              <a:prstClr val="black">
                <a:alpha val="40000"/>
              </a:prstClr>
            </a:outerShdw>
          </a:effectLst>
        </p:spPr>
        <p:txBody>
          <a:bodyPr wrap="none" anchor="ctr"/>
          <a:lstStyle/>
          <a:p>
            <a:endParaRPr lang="en-US">
              <a:latin typeface="Calibri"/>
              <a:cs typeface="Calibri"/>
            </a:endParaRPr>
          </a:p>
        </p:txBody>
      </p:sp>
      <p:sp>
        <p:nvSpPr>
          <p:cNvPr id="1675309" name="Line 45"/>
          <p:cNvSpPr>
            <a:spLocks noChangeShapeType="1"/>
          </p:cNvSpPr>
          <p:nvPr/>
        </p:nvSpPr>
        <p:spPr bwMode="auto">
          <a:xfrm>
            <a:off x="6950075" y="4221163"/>
            <a:ext cx="69850" cy="288925"/>
          </a:xfrm>
          <a:prstGeom prst="line">
            <a:avLst/>
          </a:prstGeom>
          <a:noFill/>
          <a:ln w="28575">
            <a:solidFill>
              <a:srgbClr val="C00000"/>
            </a:solidFill>
            <a:round/>
            <a:headEnd/>
            <a:tailEnd/>
          </a:ln>
          <a:effectLst/>
        </p:spPr>
        <p:txBody>
          <a:bodyPr wrap="none" anchor="ctr"/>
          <a:lstStyle/>
          <a:p>
            <a:endParaRPr lang="en-US">
              <a:latin typeface="Calibri"/>
              <a:cs typeface="Calibri"/>
            </a:endParaRPr>
          </a:p>
        </p:txBody>
      </p:sp>
      <p:sp>
        <p:nvSpPr>
          <p:cNvPr id="1675310" name="Line 46"/>
          <p:cNvSpPr>
            <a:spLocks noChangeShapeType="1"/>
          </p:cNvSpPr>
          <p:nvPr/>
        </p:nvSpPr>
        <p:spPr bwMode="auto">
          <a:xfrm flipH="1">
            <a:off x="4572000" y="4005263"/>
            <a:ext cx="74613" cy="1079500"/>
          </a:xfrm>
          <a:prstGeom prst="line">
            <a:avLst/>
          </a:prstGeom>
          <a:noFill/>
          <a:ln w="28575">
            <a:solidFill>
              <a:srgbClr val="C00000"/>
            </a:solidFill>
            <a:round/>
            <a:headEnd/>
            <a:tailEnd/>
          </a:ln>
          <a:effectLst/>
        </p:spPr>
        <p:txBody>
          <a:bodyPr wrap="none" anchor="ctr"/>
          <a:lstStyle/>
          <a:p>
            <a:endParaRPr lang="en-US">
              <a:latin typeface="Calibri"/>
              <a:cs typeface="Calibri"/>
            </a:endParaRPr>
          </a:p>
        </p:txBody>
      </p:sp>
      <p:sp>
        <p:nvSpPr>
          <p:cNvPr id="1675311" name="Line 47"/>
          <p:cNvSpPr>
            <a:spLocks noChangeShapeType="1"/>
          </p:cNvSpPr>
          <p:nvPr/>
        </p:nvSpPr>
        <p:spPr bwMode="auto">
          <a:xfrm flipH="1">
            <a:off x="2195513" y="3933825"/>
            <a:ext cx="1008062" cy="646113"/>
          </a:xfrm>
          <a:prstGeom prst="line">
            <a:avLst/>
          </a:prstGeom>
          <a:noFill/>
          <a:ln w="28575">
            <a:solidFill>
              <a:srgbClr val="C00000"/>
            </a:solidFill>
            <a:round/>
            <a:headEnd/>
            <a:tailEnd/>
          </a:ln>
          <a:effectLst/>
        </p:spPr>
        <p:txBody>
          <a:bodyPr wrap="none" anchor="ctr"/>
          <a:lstStyle/>
          <a:p>
            <a:endParaRPr lang="en-US">
              <a:latin typeface="Calibri"/>
              <a:cs typeface="Calibri"/>
            </a:endParaRPr>
          </a:p>
        </p:txBody>
      </p:sp>
      <p:sp>
        <p:nvSpPr>
          <p:cNvPr id="3" name="Slide Number Placeholder 2">
            <a:extLst>
              <a:ext uri="{FF2B5EF4-FFF2-40B4-BE49-F238E27FC236}">
                <a16:creationId xmlns:a16="http://schemas.microsoft.com/office/drawing/2014/main" id="{0B95BA28-811F-F141-88AA-07AAFEE6D821}"/>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64</a:t>
            </a:fld>
            <a:endParaRPr lang="en-US"/>
          </a:p>
        </p:txBody>
      </p:sp>
    </p:spTree>
    <p:extLst>
      <p:ext uri="{BB962C8B-B14F-4D97-AF65-F5344CB8AC3E}">
        <p14:creationId xmlns:p14="http://schemas.microsoft.com/office/powerpoint/2010/main" val="350844546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Rectangle 2"/>
          <p:cNvSpPr>
            <a:spLocks noChangeArrowheads="1"/>
          </p:cNvSpPr>
          <p:nvPr/>
        </p:nvSpPr>
        <p:spPr bwMode="auto">
          <a:xfrm>
            <a:off x="323850" y="2205038"/>
            <a:ext cx="8424863" cy="2232025"/>
          </a:xfrm>
          <a:prstGeom prst="rect">
            <a:avLst/>
          </a:prstGeom>
          <a:noFill/>
          <a:ln w="9525">
            <a:noFill/>
            <a:miter lim="800000"/>
            <a:headEnd/>
            <a:tailEnd/>
          </a:ln>
          <a:effectLst/>
        </p:spPr>
        <p:txBody>
          <a:bodyPr lIns="0" tIns="72000" rIns="0" bIns="72000" anchor="ctr" anchorCtr="1"/>
          <a:lstStyle/>
          <a:p>
            <a:pPr algn="ctr">
              <a:defRPr/>
            </a:pPr>
            <a:r>
              <a:rPr lang="en-US" sz="5400" b="1" baseline="0" dirty="0">
                <a:solidFill>
                  <a:srgbClr val="2A6AB3"/>
                </a:solidFill>
                <a:effectLst>
                  <a:outerShdw blurRad="38100" dist="38100" dir="2700000" algn="tl">
                    <a:srgbClr val="C0C0C0"/>
                  </a:outerShdw>
                </a:effectLst>
                <a:latin typeface="Calibri"/>
                <a:cs typeface="Calibri"/>
              </a:rPr>
              <a:t>MR Imaging</a:t>
            </a:r>
            <a:endParaRPr lang="en-US" sz="5400" b="1" baseline="0" dirty="0">
              <a:solidFill>
                <a:srgbClr val="2A6AB3"/>
              </a:solidFill>
              <a:latin typeface="Calibri"/>
              <a:cs typeface="Calibri"/>
            </a:endParaRPr>
          </a:p>
        </p:txBody>
      </p:sp>
      <p:grpSp>
        <p:nvGrpSpPr>
          <p:cNvPr id="2" name="Group 9"/>
          <p:cNvGrpSpPr/>
          <p:nvPr/>
        </p:nvGrpSpPr>
        <p:grpSpPr>
          <a:xfrm>
            <a:off x="1500166" y="5072074"/>
            <a:ext cx="6143668" cy="714380"/>
            <a:chOff x="1146310" y="3901715"/>
            <a:chExt cx="7354780" cy="810000"/>
          </a:xfrm>
        </p:grpSpPr>
        <p:sp>
          <p:nvSpPr>
            <p:cNvPr id="3" name="TextBox 2"/>
            <p:cNvSpPr txBox="1"/>
            <p:nvPr/>
          </p:nvSpPr>
          <p:spPr>
            <a:xfrm>
              <a:off x="1146310" y="3901715"/>
              <a:ext cx="1539907" cy="810000"/>
            </a:xfrm>
            <a:prstGeom prst="roundRect">
              <a:avLst/>
            </a:prstGeom>
            <a:solidFill>
              <a:schemeClr val="bg1">
                <a:lumMod val="65000"/>
                <a:alpha val="69804"/>
              </a:schemeClr>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chemeClr val="tx1">
                      <a:lumMod val="95000"/>
                      <a:lumOff val="5000"/>
                    </a:schemeClr>
                  </a:solidFill>
                  <a:latin typeface="Calibri"/>
                  <a:cs typeface="Calibri"/>
                </a:rPr>
                <a:t>Probe</a:t>
              </a:r>
              <a:endParaRPr lang="en-US" sz="1600" baseline="0" dirty="0">
                <a:solidFill>
                  <a:schemeClr val="tx1">
                    <a:lumMod val="95000"/>
                    <a:lumOff val="5000"/>
                  </a:schemeClr>
                </a:solidFill>
                <a:latin typeface="Calibri"/>
                <a:cs typeface="Calibri"/>
              </a:endParaRPr>
            </a:p>
          </p:txBody>
        </p:sp>
        <p:sp>
          <p:nvSpPr>
            <p:cNvPr id="4" name="TextBox 3"/>
            <p:cNvSpPr txBox="1"/>
            <p:nvPr/>
          </p:nvSpPr>
          <p:spPr>
            <a:xfrm>
              <a:off x="3071802" y="3901715"/>
              <a:ext cx="1539907" cy="810000"/>
            </a:xfrm>
            <a:prstGeom prst="roundRect">
              <a:avLst/>
            </a:prstGeom>
            <a:solidFill>
              <a:schemeClr val="bg1">
                <a:lumMod val="65000"/>
                <a:alpha val="69804"/>
              </a:schemeClr>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chemeClr val="tx1">
                      <a:lumMod val="95000"/>
                      <a:lumOff val="5000"/>
                    </a:schemeClr>
                  </a:solidFill>
                  <a:latin typeface="Calibri"/>
                  <a:cs typeface="Calibri"/>
                </a:rPr>
                <a:t>Matter</a:t>
              </a:r>
              <a:br>
                <a:rPr lang="de-CH" sz="1600" baseline="0" dirty="0">
                  <a:solidFill>
                    <a:schemeClr val="tx1">
                      <a:lumMod val="95000"/>
                      <a:lumOff val="5000"/>
                    </a:schemeClr>
                  </a:solidFill>
                  <a:latin typeface="Calibri"/>
                  <a:cs typeface="Calibri"/>
                </a:rPr>
              </a:br>
              <a:r>
                <a:rPr lang="de-CH" sz="1600" baseline="0" dirty="0">
                  <a:solidFill>
                    <a:schemeClr val="tx1">
                      <a:lumMod val="95000"/>
                      <a:lumOff val="5000"/>
                    </a:schemeClr>
                  </a:solidFill>
                  <a:latin typeface="Calibri"/>
                  <a:cs typeface="Calibri"/>
                </a:rPr>
                <a:t>interaction</a:t>
              </a:r>
              <a:endParaRPr lang="en-US" sz="1600" baseline="0" dirty="0">
                <a:solidFill>
                  <a:schemeClr val="tx1">
                    <a:lumMod val="95000"/>
                    <a:lumOff val="5000"/>
                  </a:schemeClr>
                </a:solidFill>
                <a:latin typeface="Calibri"/>
                <a:cs typeface="Calibri"/>
              </a:endParaRPr>
            </a:p>
          </p:txBody>
        </p:sp>
        <p:sp>
          <p:nvSpPr>
            <p:cNvPr id="5" name="TextBox 4"/>
            <p:cNvSpPr txBox="1"/>
            <p:nvPr/>
          </p:nvSpPr>
          <p:spPr>
            <a:xfrm>
              <a:off x="5022541" y="3901715"/>
              <a:ext cx="1539907" cy="810000"/>
            </a:xfrm>
            <a:prstGeom prst="roundRect">
              <a:avLst/>
            </a:prstGeom>
            <a:solidFill>
              <a:schemeClr val="bg1">
                <a:lumMod val="65000"/>
                <a:alpha val="69804"/>
              </a:schemeClr>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chemeClr val="tx1">
                      <a:lumMod val="95000"/>
                      <a:lumOff val="5000"/>
                    </a:schemeClr>
                  </a:solidFill>
                  <a:latin typeface="Calibri"/>
                  <a:cs typeface="Calibri"/>
                </a:rPr>
                <a:t>Detection</a:t>
              </a:r>
              <a:endParaRPr lang="en-US" sz="1600" baseline="0" dirty="0">
                <a:solidFill>
                  <a:schemeClr val="tx1">
                    <a:lumMod val="95000"/>
                    <a:lumOff val="5000"/>
                  </a:schemeClr>
                </a:solidFill>
                <a:latin typeface="Calibri"/>
                <a:cs typeface="Calibri"/>
              </a:endParaRPr>
            </a:p>
          </p:txBody>
        </p:sp>
        <p:sp>
          <p:nvSpPr>
            <p:cNvPr id="6" name="TextBox 5"/>
            <p:cNvSpPr txBox="1"/>
            <p:nvPr/>
          </p:nvSpPr>
          <p:spPr>
            <a:xfrm>
              <a:off x="6961183" y="3901715"/>
              <a:ext cx="1539907" cy="810000"/>
            </a:xfrm>
            <a:prstGeom prst="roundRect">
              <a:avLst/>
            </a:prstGeom>
            <a:solidFill>
              <a:srgbClr val="C00000">
                <a:alpha val="70000"/>
              </a:srgbClr>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chemeClr val="bg1"/>
                  </a:solidFill>
                  <a:latin typeface="Calibri"/>
                  <a:cs typeface="Calibri"/>
                </a:rPr>
                <a:t>Image</a:t>
              </a:r>
              <a:br>
                <a:rPr lang="de-CH" sz="1600" baseline="0" dirty="0">
                  <a:solidFill>
                    <a:schemeClr val="bg1"/>
                  </a:solidFill>
                  <a:latin typeface="Calibri"/>
                  <a:cs typeface="Calibri"/>
                </a:rPr>
              </a:br>
              <a:r>
                <a:rPr lang="de-CH" sz="1600" baseline="0" dirty="0">
                  <a:solidFill>
                    <a:schemeClr val="bg1"/>
                  </a:solidFill>
                  <a:latin typeface="Calibri"/>
                  <a:cs typeface="Calibri"/>
                </a:rPr>
                <a:t>production</a:t>
              </a:r>
              <a:endParaRPr lang="en-US" sz="1600" baseline="0" dirty="0">
                <a:solidFill>
                  <a:schemeClr val="bg1"/>
                </a:solidFill>
                <a:latin typeface="Calibri"/>
                <a:cs typeface="Calibri"/>
              </a:endParaRPr>
            </a:p>
          </p:txBody>
        </p:sp>
        <p:sp>
          <p:nvSpPr>
            <p:cNvPr id="7" name="Right Arrow 6"/>
            <p:cNvSpPr/>
            <p:nvPr/>
          </p:nvSpPr>
          <p:spPr bwMode="auto">
            <a:xfrm>
              <a:off x="2708019" y="4044591"/>
              <a:ext cx="398734" cy="500066"/>
            </a:xfrm>
            <a:prstGeom prst="rightArrow">
              <a:avLst/>
            </a:prstGeom>
            <a:solidFill>
              <a:schemeClr val="tx1">
                <a:lumMod val="65000"/>
                <a:lumOff val="35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30000">
                <a:ln>
                  <a:noFill/>
                </a:ln>
                <a:solidFill>
                  <a:srgbClr val="4D4D4D"/>
                </a:solidFill>
                <a:effectLst/>
                <a:latin typeface="Calibri"/>
                <a:cs typeface="Calibri"/>
              </a:endParaRPr>
            </a:p>
          </p:txBody>
        </p:sp>
        <p:sp>
          <p:nvSpPr>
            <p:cNvPr id="8" name="Right Arrow 7"/>
            <p:cNvSpPr/>
            <p:nvPr/>
          </p:nvSpPr>
          <p:spPr bwMode="auto">
            <a:xfrm>
              <a:off x="4635234" y="4044591"/>
              <a:ext cx="398734" cy="500066"/>
            </a:xfrm>
            <a:prstGeom prst="rightArrow">
              <a:avLst/>
            </a:prstGeom>
            <a:solidFill>
              <a:schemeClr val="tx1">
                <a:lumMod val="65000"/>
                <a:lumOff val="35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30000">
                <a:ln>
                  <a:noFill/>
                </a:ln>
                <a:solidFill>
                  <a:srgbClr val="4D4D4D"/>
                </a:solidFill>
                <a:effectLst/>
                <a:latin typeface="Calibri"/>
                <a:cs typeface="Calibri"/>
              </a:endParaRPr>
            </a:p>
          </p:txBody>
        </p:sp>
        <p:sp>
          <p:nvSpPr>
            <p:cNvPr id="9" name="Right Arrow 8"/>
            <p:cNvSpPr/>
            <p:nvPr/>
          </p:nvSpPr>
          <p:spPr bwMode="auto">
            <a:xfrm>
              <a:off x="6562449" y="4044591"/>
              <a:ext cx="398734" cy="500066"/>
            </a:xfrm>
            <a:prstGeom prst="rightArrow">
              <a:avLst/>
            </a:prstGeom>
            <a:solidFill>
              <a:schemeClr val="tx1">
                <a:lumMod val="65000"/>
                <a:lumOff val="35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30000">
                <a:ln>
                  <a:noFill/>
                </a:ln>
                <a:solidFill>
                  <a:srgbClr val="4D4D4D"/>
                </a:solidFill>
                <a:effectLst/>
                <a:latin typeface="Calibri"/>
                <a:cs typeface="Calibri"/>
              </a:endParaRPr>
            </a:p>
          </p:txBody>
        </p:sp>
      </p:grpSp>
      <p:sp>
        <p:nvSpPr>
          <p:cNvPr id="11" name="Slide Number Placeholder 10">
            <a:extLst>
              <a:ext uri="{FF2B5EF4-FFF2-40B4-BE49-F238E27FC236}">
                <a16:creationId xmlns:a16="http://schemas.microsoft.com/office/drawing/2014/main" id="{74F7C27D-727A-CE45-A90C-F8FCA92DFE5D}"/>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65</a:t>
            </a:fld>
            <a:endParaRPr lang="en-US"/>
          </a:p>
        </p:txBody>
      </p:sp>
    </p:spTree>
    <p:extLst>
      <p:ext uri="{BB962C8B-B14F-4D97-AF65-F5344CB8AC3E}">
        <p14:creationId xmlns:p14="http://schemas.microsoft.com/office/powerpoint/2010/main" val="147617313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at-ge_news04_pms_achieva_4l-13430"/>
          <p:cNvPicPr>
            <a:picLocks noChangeAspect="1" noChangeArrowheads="1"/>
          </p:cNvPicPr>
          <p:nvPr/>
        </p:nvPicPr>
        <p:blipFill>
          <a:blip r:embed="rId3">
            <a:grayscl/>
          </a:blip>
          <a:srcRect/>
          <a:stretch>
            <a:fillRect/>
          </a:stretch>
        </p:blipFill>
        <p:spPr bwMode="auto">
          <a:xfrm>
            <a:off x="3140075" y="2945138"/>
            <a:ext cx="2871788" cy="3168650"/>
          </a:xfrm>
          <a:prstGeom prst="rect">
            <a:avLst/>
          </a:prstGeom>
          <a:noFill/>
          <a:ln w="9525">
            <a:noFill/>
            <a:miter lim="800000"/>
            <a:headEnd/>
            <a:tailEnd/>
          </a:ln>
        </p:spPr>
      </p:pic>
      <p:sp>
        <p:nvSpPr>
          <p:cNvPr id="20483" name="Rectangle 3"/>
          <p:cNvSpPr>
            <a:spLocks noGrp="1" noChangeArrowheads="1"/>
          </p:cNvSpPr>
          <p:nvPr>
            <p:ph type="title"/>
          </p:nvPr>
        </p:nvSpPr>
        <p:spPr/>
        <p:txBody>
          <a:bodyPr/>
          <a:lstStyle/>
          <a:p>
            <a:pPr eaLnBrk="1" hangingPunct="1"/>
            <a:r>
              <a:rPr lang="en-US" dirty="0">
                <a:latin typeface="Calibri"/>
                <a:cs typeface="Calibri"/>
              </a:rPr>
              <a:t>Magnetic Resonance Imaging</a:t>
            </a:r>
          </a:p>
        </p:txBody>
      </p:sp>
      <p:grpSp>
        <p:nvGrpSpPr>
          <p:cNvPr id="2" name="Group 36"/>
          <p:cNvGrpSpPr/>
          <p:nvPr/>
        </p:nvGrpSpPr>
        <p:grpSpPr>
          <a:xfrm>
            <a:off x="1547813" y="2703838"/>
            <a:ext cx="1273545" cy="1055688"/>
            <a:chOff x="1547813" y="2447942"/>
            <a:chExt cx="1273545" cy="1055688"/>
          </a:xfrm>
        </p:grpSpPr>
        <p:pic>
          <p:nvPicPr>
            <p:cNvPr id="1185796" name="Picture 4" descr="water"/>
            <p:cNvPicPr>
              <a:picLocks noChangeAspect="1" noChangeArrowheads="1"/>
            </p:cNvPicPr>
            <p:nvPr/>
          </p:nvPicPr>
          <p:blipFill>
            <a:blip r:embed="rId4">
              <a:clrChange>
                <a:clrFrom>
                  <a:srgbClr val="000000"/>
                </a:clrFrom>
                <a:clrTo>
                  <a:srgbClr val="000000">
                    <a:alpha val="0"/>
                  </a:srgbClr>
                </a:clrTo>
              </a:clrChange>
              <a:lum bright="20000"/>
              <a:grayscl/>
            </a:blip>
            <a:srcRect l="37138" t="25124" r="29778" b="29234"/>
            <a:stretch>
              <a:fillRect/>
            </a:stretch>
          </p:blipFill>
          <p:spPr bwMode="auto">
            <a:xfrm rot="966215">
              <a:off x="1835150" y="2713055"/>
              <a:ext cx="790575" cy="790575"/>
            </a:xfrm>
            <a:prstGeom prst="rect">
              <a:avLst/>
            </a:prstGeom>
            <a:noFill/>
            <a:effectLst>
              <a:outerShdw dist="63500" dir="3187806" algn="ctr" rotWithShape="0">
                <a:srgbClr val="808080">
                  <a:alpha val="50000"/>
                </a:srgbClr>
              </a:outerShdw>
            </a:effectLst>
          </p:spPr>
        </p:pic>
        <p:sp>
          <p:nvSpPr>
            <p:cNvPr id="20489" name="Text Box 24"/>
            <p:cNvSpPr txBox="1">
              <a:spLocks noChangeArrowheads="1"/>
            </p:cNvSpPr>
            <p:nvPr/>
          </p:nvSpPr>
          <p:spPr bwMode="auto">
            <a:xfrm>
              <a:off x="1547813" y="2447942"/>
              <a:ext cx="1273545" cy="246221"/>
            </a:xfrm>
            <a:prstGeom prst="rect">
              <a:avLst/>
            </a:prstGeom>
            <a:noFill/>
            <a:ln w="9525">
              <a:noFill/>
              <a:miter lim="800000"/>
              <a:headEnd/>
              <a:tailEnd/>
            </a:ln>
          </p:spPr>
          <p:txBody>
            <a:bodyPr wrap="none" lIns="36000" tIns="0" rIns="36000" bIns="0">
              <a:spAutoFit/>
            </a:bodyPr>
            <a:lstStyle/>
            <a:p>
              <a:pPr eaLnBrk="0" hangingPunct="0"/>
              <a:r>
                <a:rPr lang="en-US" sz="1600" baseline="0" dirty="0">
                  <a:latin typeface="Calibri"/>
                  <a:cs typeface="Calibri"/>
                </a:rPr>
                <a:t>Signal source</a:t>
              </a:r>
              <a:r>
                <a:rPr lang="en-US" sz="1600" baseline="30000" dirty="0">
                  <a:latin typeface="Calibri"/>
                  <a:cs typeface="Calibri"/>
                </a:rPr>
                <a:t>2)</a:t>
              </a:r>
            </a:p>
          </p:txBody>
        </p:sp>
      </p:grpSp>
      <p:grpSp>
        <p:nvGrpSpPr>
          <p:cNvPr id="3" name="Group 37"/>
          <p:cNvGrpSpPr/>
          <p:nvPr/>
        </p:nvGrpSpPr>
        <p:grpSpPr>
          <a:xfrm>
            <a:off x="2268538" y="1505276"/>
            <a:ext cx="2511425" cy="1223962"/>
            <a:chOff x="2268538" y="1249380"/>
            <a:chExt cx="2511425" cy="1223962"/>
          </a:xfrm>
        </p:grpSpPr>
        <p:pic>
          <p:nvPicPr>
            <p:cNvPr id="1185798" name="Picture 6" descr="MCj03310970000[1]"/>
            <p:cNvPicPr>
              <a:picLocks noChangeAspect="1" noChangeArrowheads="1"/>
            </p:cNvPicPr>
            <p:nvPr/>
          </p:nvPicPr>
          <p:blipFill>
            <a:blip r:embed="rId5">
              <a:grayscl/>
            </a:blip>
            <a:srcRect/>
            <a:stretch>
              <a:fillRect/>
            </a:stretch>
          </p:blipFill>
          <p:spPr bwMode="auto">
            <a:xfrm>
              <a:off x="3292475" y="1608155"/>
              <a:ext cx="558800" cy="865187"/>
            </a:xfrm>
            <a:prstGeom prst="rect">
              <a:avLst/>
            </a:prstGeom>
            <a:noFill/>
            <a:effectLst>
              <a:outerShdw dist="35921" dir="2700000" algn="ctr" rotWithShape="0">
                <a:srgbClr val="333333"/>
              </a:outerShdw>
            </a:effectLst>
          </p:spPr>
        </p:pic>
        <p:sp>
          <p:nvSpPr>
            <p:cNvPr id="20490" name="Text Box 25"/>
            <p:cNvSpPr txBox="1">
              <a:spLocks noChangeArrowheads="1"/>
            </p:cNvSpPr>
            <p:nvPr/>
          </p:nvSpPr>
          <p:spPr bwMode="auto">
            <a:xfrm>
              <a:off x="2268538" y="1249380"/>
              <a:ext cx="2511425" cy="244475"/>
            </a:xfrm>
            <a:prstGeom prst="rect">
              <a:avLst/>
            </a:prstGeom>
            <a:noFill/>
            <a:ln w="9525">
              <a:noFill/>
              <a:miter lim="800000"/>
              <a:headEnd/>
              <a:tailEnd/>
            </a:ln>
          </p:spPr>
          <p:txBody>
            <a:bodyPr wrap="none" lIns="36000" tIns="0" rIns="36000" bIns="0">
              <a:spAutoFit/>
            </a:bodyPr>
            <a:lstStyle/>
            <a:p>
              <a:pPr eaLnBrk="0" hangingPunct="0"/>
              <a:r>
                <a:rPr lang="en-US" sz="1600" baseline="0">
                  <a:latin typeface="Calibri"/>
                  <a:cs typeface="Calibri"/>
                </a:rPr>
                <a:t>Radiofrequency transmitter</a:t>
              </a:r>
            </a:p>
          </p:txBody>
        </p:sp>
      </p:grpSp>
      <p:grpSp>
        <p:nvGrpSpPr>
          <p:cNvPr id="4" name="Group 38"/>
          <p:cNvGrpSpPr/>
          <p:nvPr/>
        </p:nvGrpSpPr>
        <p:grpSpPr>
          <a:xfrm>
            <a:off x="4829175" y="1505276"/>
            <a:ext cx="1998663" cy="1081087"/>
            <a:chOff x="4829175" y="1249380"/>
            <a:chExt cx="1998663" cy="1081087"/>
          </a:xfrm>
        </p:grpSpPr>
        <p:grpSp>
          <p:nvGrpSpPr>
            <p:cNvPr id="5" name="Group 7"/>
            <p:cNvGrpSpPr>
              <a:grpSpLocks/>
            </p:cNvGrpSpPr>
            <p:nvPr/>
          </p:nvGrpSpPr>
          <p:grpSpPr bwMode="auto">
            <a:xfrm rot="1234952">
              <a:off x="5292725" y="1774842"/>
              <a:ext cx="600075" cy="555625"/>
              <a:chOff x="2714" y="1993"/>
              <a:chExt cx="350" cy="325"/>
            </a:xfrm>
          </p:grpSpPr>
          <p:sp>
            <p:nvSpPr>
              <p:cNvPr id="20502" name="Freeform 8"/>
              <p:cNvSpPr>
                <a:spLocks/>
              </p:cNvSpPr>
              <p:nvPr/>
            </p:nvSpPr>
            <p:spPr bwMode="auto">
              <a:xfrm>
                <a:off x="2731" y="2200"/>
                <a:ext cx="314" cy="118"/>
              </a:xfrm>
              <a:custGeom>
                <a:avLst/>
                <a:gdLst>
                  <a:gd name="T0" fmla="*/ 9 w 629"/>
                  <a:gd name="T1" fmla="*/ 0 h 235"/>
                  <a:gd name="T2" fmla="*/ 0 w 629"/>
                  <a:gd name="T3" fmla="*/ 0 h 235"/>
                  <a:gd name="T4" fmla="*/ 0 w 629"/>
                  <a:gd name="T5" fmla="*/ 4 h 235"/>
                  <a:gd name="T6" fmla="*/ 9 w 629"/>
                  <a:gd name="T7" fmla="*/ 4 h 235"/>
                  <a:gd name="T8" fmla="*/ 9 w 629"/>
                  <a:gd name="T9" fmla="*/ 0 h 235"/>
                  <a:gd name="T10" fmla="*/ 9 w 629"/>
                  <a:gd name="T11" fmla="*/ 0 h 235"/>
                  <a:gd name="T12" fmla="*/ 0 60000 65536"/>
                  <a:gd name="T13" fmla="*/ 0 60000 65536"/>
                  <a:gd name="T14" fmla="*/ 0 60000 65536"/>
                  <a:gd name="T15" fmla="*/ 0 60000 65536"/>
                  <a:gd name="T16" fmla="*/ 0 60000 65536"/>
                  <a:gd name="T17" fmla="*/ 0 60000 65536"/>
                  <a:gd name="T18" fmla="*/ 0 w 629"/>
                  <a:gd name="T19" fmla="*/ 0 h 235"/>
                  <a:gd name="T20" fmla="*/ 629 w 629"/>
                  <a:gd name="T21" fmla="*/ 235 h 235"/>
                </a:gdLst>
                <a:ahLst/>
                <a:cxnLst>
                  <a:cxn ang="T12">
                    <a:pos x="T0" y="T1"/>
                  </a:cxn>
                  <a:cxn ang="T13">
                    <a:pos x="T2" y="T3"/>
                  </a:cxn>
                  <a:cxn ang="T14">
                    <a:pos x="T4" y="T5"/>
                  </a:cxn>
                  <a:cxn ang="T15">
                    <a:pos x="T6" y="T7"/>
                  </a:cxn>
                  <a:cxn ang="T16">
                    <a:pos x="T8" y="T9"/>
                  </a:cxn>
                  <a:cxn ang="T17">
                    <a:pos x="T10" y="T11"/>
                  </a:cxn>
                </a:cxnLst>
                <a:rect l="T18" t="T19" r="T20" b="T21"/>
                <a:pathLst>
                  <a:path w="629" h="235">
                    <a:moveTo>
                      <a:pt x="613" y="0"/>
                    </a:moveTo>
                    <a:lnTo>
                      <a:pt x="0" y="0"/>
                    </a:lnTo>
                    <a:lnTo>
                      <a:pt x="0" y="235"/>
                    </a:lnTo>
                    <a:lnTo>
                      <a:pt x="629" y="235"/>
                    </a:lnTo>
                    <a:lnTo>
                      <a:pt x="629" y="0"/>
                    </a:lnTo>
                    <a:lnTo>
                      <a:pt x="613" y="0"/>
                    </a:lnTo>
                    <a:close/>
                  </a:path>
                </a:pathLst>
              </a:custGeom>
              <a:solidFill>
                <a:srgbClr val="000000"/>
              </a:solidFill>
              <a:ln w="9525">
                <a:noFill/>
                <a:round/>
                <a:headEnd/>
                <a:tailEnd/>
              </a:ln>
            </p:spPr>
            <p:txBody>
              <a:bodyPr/>
              <a:lstStyle/>
              <a:p>
                <a:endParaRPr lang="en-US">
                  <a:latin typeface="Calibri"/>
                  <a:cs typeface="Calibri"/>
                </a:endParaRPr>
              </a:p>
            </p:txBody>
          </p:sp>
          <p:sp>
            <p:nvSpPr>
              <p:cNvPr id="20503" name="Freeform 9"/>
              <p:cNvSpPr>
                <a:spLocks/>
              </p:cNvSpPr>
              <p:nvPr/>
            </p:nvSpPr>
            <p:spPr bwMode="auto">
              <a:xfrm>
                <a:off x="2747" y="2216"/>
                <a:ext cx="282" cy="85"/>
              </a:xfrm>
              <a:custGeom>
                <a:avLst/>
                <a:gdLst>
                  <a:gd name="T0" fmla="*/ 8 w 565"/>
                  <a:gd name="T1" fmla="*/ 0 h 172"/>
                  <a:gd name="T2" fmla="*/ 8 w 565"/>
                  <a:gd name="T3" fmla="*/ 0 h 172"/>
                  <a:gd name="T4" fmla="*/ 8 w 565"/>
                  <a:gd name="T5" fmla="*/ 1 h 172"/>
                  <a:gd name="T6" fmla="*/ 8 w 565"/>
                  <a:gd name="T7" fmla="*/ 2 h 172"/>
                  <a:gd name="T8" fmla="*/ 8 w 565"/>
                  <a:gd name="T9" fmla="*/ 2 h 172"/>
                  <a:gd name="T10" fmla="*/ 8 w 565"/>
                  <a:gd name="T11" fmla="*/ 2 h 172"/>
                  <a:gd name="T12" fmla="*/ 8 w 565"/>
                  <a:gd name="T13" fmla="*/ 2 h 172"/>
                  <a:gd name="T14" fmla="*/ 7 w 565"/>
                  <a:gd name="T15" fmla="*/ 2 h 172"/>
                  <a:gd name="T16" fmla="*/ 7 w 565"/>
                  <a:gd name="T17" fmla="*/ 2 h 172"/>
                  <a:gd name="T18" fmla="*/ 6 w 565"/>
                  <a:gd name="T19" fmla="*/ 2 h 172"/>
                  <a:gd name="T20" fmla="*/ 5 w 565"/>
                  <a:gd name="T21" fmla="*/ 2 h 172"/>
                  <a:gd name="T22" fmla="*/ 5 w 565"/>
                  <a:gd name="T23" fmla="*/ 2 h 172"/>
                  <a:gd name="T24" fmla="*/ 4 w 565"/>
                  <a:gd name="T25" fmla="*/ 2 h 172"/>
                  <a:gd name="T26" fmla="*/ 3 w 565"/>
                  <a:gd name="T27" fmla="*/ 2 h 172"/>
                  <a:gd name="T28" fmla="*/ 2 w 565"/>
                  <a:gd name="T29" fmla="*/ 2 h 172"/>
                  <a:gd name="T30" fmla="*/ 2 w 565"/>
                  <a:gd name="T31" fmla="*/ 2 h 172"/>
                  <a:gd name="T32" fmla="*/ 1 w 565"/>
                  <a:gd name="T33" fmla="*/ 2 h 172"/>
                  <a:gd name="T34" fmla="*/ 0 w 565"/>
                  <a:gd name="T35" fmla="*/ 2 h 172"/>
                  <a:gd name="T36" fmla="*/ 0 w 565"/>
                  <a:gd name="T37" fmla="*/ 2 h 172"/>
                  <a:gd name="T38" fmla="*/ 0 w 565"/>
                  <a:gd name="T39" fmla="*/ 2 h 172"/>
                  <a:gd name="T40" fmla="*/ 0 w 565"/>
                  <a:gd name="T41" fmla="*/ 2 h 172"/>
                  <a:gd name="T42" fmla="*/ 0 w 565"/>
                  <a:gd name="T43" fmla="*/ 2 h 172"/>
                  <a:gd name="T44" fmla="*/ 0 w 565"/>
                  <a:gd name="T45" fmla="*/ 1 h 172"/>
                  <a:gd name="T46" fmla="*/ 0 w 565"/>
                  <a:gd name="T47" fmla="*/ 0 h 172"/>
                  <a:gd name="T48" fmla="*/ 0 w 565"/>
                  <a:gd name="T49" fmla="*/ 0 h 172"/>
                  <a:gd name="T50" fmla="*/ 0 w 565"/>
                  <a:gd name="T51" fmla="*/ 0 h 172"/>
                  <a:gd name="T52" fmla="*/ 0 w 565"/>
                  <a:gd name="T53" fmla="*/ 0 h 172"/>
                  <a:gd name="T54" fmla="*/ 0 w 565"/>
                  <a:gd name="T55" fmla="*/ 0 h 172"/>
                  <a:gd name="T56" fmla="*/ 1 w 565"/>
                  <a:gd name="T57" fmla="*/ 0 h 172"/>
                  <a:gd name="T58" fmla="*/ 2 w 565"/>
                  <a:gd name="T59" fmla="*/ 0 h 172"/>
                  <a:gd name="T60" fmla="*/ 2 w 565"/>
                  <a:gd name="T61" fmla="*/ 0 h 172"/>
                  <a:gd name="T62" fmla="*/ 3 w 565"/>
                  <a:gd name="T63" fmla="*/ 0 h 172"/>
                  <a:gd name="T64" fmla="*/ 4 w 565"/>
                  <a:gd name="T65" fmla="*/ 0 h 172"/>
                  <a:gd name="T66" fmla="*/ 5 w 565"/>
                  <a:gd name="T67" fmla="*/ 0 h 172"/>
                  <a:gd name="T68" fmla="*/ 5 w 565"/>
                  <a:gd name="T69" fmla="*/ 0 h 172"/>
                  <a:gd name="T70" fmla="*/ 6 w 565"/>
                  <a:gd name="T71" fmla="*/ 0 h 172"/>
                  <a:gd name="T72" fmla="*/ 7 w 565"/>
                  <a:gd name="T73" fmla="*/ 0 h 172"/>
                  <a:gd name="T74" fmla="*/ 7 w 565"/>
                  <a:gd name="T75" fmla="*/ 0 h 172"/>
                  <a:gd name="T76" fmla="*/ 8 w 565"/>
                  <a:gd name="T77" fmla="*/ 0 h 172"/>
                  <a:gd name="T78" fmla="*/ 8 w 565"/>
                  <a:gd name="T79" fmla="*/ 0 h 172"/>
                  <a:gd name="T80" fmla="*/ 8 w 565"/>
                  <a:gd name="T81" fmla="*/ 0 h 17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65"/>
                  <a:gd name="T124" fmla="*/ 0 h 172"/>
                  <a:gd name="T125" fmla="*/ 565 w 565"/>
                  <a:gd name="T126" fmla="*/ 172 h 17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65" h="172">
                    <a:moveTo>
                      <a:pt x="565" y="0"/>
                    </a:moveTo>
                    <a:lnTo>
                      <a:pt x="565" y="34"/>
                    </a:lnTo>
                    <a:lnTo>
                      <a:pt x="565" y="85"/>
                    </a:lnTo>
                    <a:lnTo>
                      <a:pt x="565" y="138"/>
                    </a:lnTo>
                    <a:lnTo>
                      <a:pt x="565" y="172"/>
                    </a:lnTo>
                    <a:lnTo>
                      <a:pt x="554" y="172"/>
                    </a:lnTo>
                    <a:lnTo>
                      <a:pt x="534" y="172"/>
                    </a:lnTo>
                    <a:lnTo>
                      <a:pt x="505" y="172"/>
                    </a:lnTo>
                    <a:lnTo>
                      <a:pt x="468" y="172"/>
                    </a:lnTo>
                    <a:lnTo>
                      <a:pt x="426" y="172"/>
                    </a:lnTo>
                    <a:lnTo>
                      <a:pt x="382" y="172"/>
                    </a:lnTo>
                    <a:lnTo>
                      <a:pt x="332" y="172"/>
                    </a:lnTo>
                    <a:lnTo>
                      <a:pt x="283" y="172"/>
                    </a:lnTo>
                    <a:lnTo>
                      <a:pt x="233" y="172"/>
                    </a:lnTo>
                    <a:lnTo>
                      <a:pt x="184" y="172"/>
                    </a:lnTo>
                    <a:lnTo>
                      <a:pt x="139" y="172"/>
                    </a:lnTo>
                    <a:lnTo>
                      <a:pt x="97" y="172"/>
                    </a:lnTo>
                    <a:lnTo>
                      <a:pt x="60" y="172"/>
                    </a:lnTo>
                    <a:lnTo>
                      <a:pt x="32" y="172"/>
                    </a:lnTo>
                    <a:lnTo>
                      <a:pt x="11" y="172"/>
                    </a:lnTo>
                    <a:lnTo>
                      <a:pt x="0" y="172"/>
                    </a:lnTo>
                    <a:lnTo>
                      <a:pt x="0" y="138"/>
                    </a:lnTo>
                    <a:lnTo>
                      <a:pt x="0" y="85"/>
                    </a:lnTo>
                    <a:lnTo>
                      <a:pt x="0" y="34"/>
                    </a:lnTo>
                    <a:lnTo>
                      <a:pt x="0" y="0"/>
                    </a:lnTo>
                    <a:lnTo>
                      <a:pt x="11" y="0"/>
                    </a:lnTo>
                    <a:lnTo>
                      <a:pt x="32" y="0"/>
                    </a:lnTo>
                    <a:lnTo>
                      <a:pt x="60" y="0"/>
                    </a:lnTo>
                    <a:lnTo>
                      <a:pt x="97" y="0"/>
                    </a:lnTo>
                    <a:lnTo>
                      <a:pt x="139" y="0"/>
                    </a:lnTo>
                    <a:lnTo>
                      <a:pt x="184" y="0"/>
                    </a:lnTo>
                    <a:lnTo>
                      <a:pt x="233" y="0"/>
                    </a:lnTo>
                    <a:lnTo>
                      <a:pt x="283" y="0"/>
                    </a:lnTo>
                    <a:lnTo>
                      <a:pt x="332" y="0"/>
                    </a:lnTo>
                    <a:lnTo>
                      <a:pt x="382" y="0"/>
                    </a:lnTo>
                    <a:lnTo>
                      <a:pt x="426" y="0"/>
                    </a:lnTo>
                    <a:lnTo>
                      <a:pt x="468" y="0"/>
                    </a:lnTo>
                    <a:lnTo>
                      <a:pt x="505" y="0"/>
                    </a:lnTo>
                    <a:lnTo>
                      <a:pt x="534" y="0"/>
                    </a:lnTo>
                    <a:lnTo>
                      <a:pt x="554" y="0"/>
                    </a:lnTo>
                    <a:lnTo>
                      <a:pt x="565" y="0"/>
                    </a:lnTo>
                    <a:close/>
                  </a:path>
                </a:pathLst>
              </a:custGeom>
              <a:solidFill>
                <a:srgbClr val="FFFFFF"/>
              </a:solidFill>
              <a:ln w="9525">
                <a:noFill/>
                <a:round/>
                <a:headEnd/>
                <a:tailEnd/>
              </a:ln>
            </p:spPr>
            <p:txBody>
              <a:bodyPr/>
              <a:lstStyle/>
              <a:p>
                <a:endParaRPr lang="en-US">
                  <a:latin typeface="Calibri"/>
                  <a:cs typeface="Calibri"/>
                </a:endParaRPr>
              </a:p>
            </p:txBody>
          </p:sp>
          <p:sp>
            <p:nvSpPr>
              <p:cNvPr id="20504" name="Rectangle 10"/>
              <p:cNvSpPr>
                <a:spLocks noChangeArrowheads="1"/>
              </p:cNvSpPr>
              <p:nvPr/>
            </p:nvSpPr>
            <p:spPr bwMode="auto">
              <a:xfrm>
                <a:off x="2763" y="2209"/>
                <a:ext cx="26" cy="58"/>
              </a:xfrm>
              <a:prstGeom prst="rect">
                <a:avLst/>
              </a:prstGeom>
              <a:solidFill>
                <a:srgbClr val="000000"/>
              </a:solidFill>
              <a:ln w="9525">
                <a:noFill/>
                <a:miter lim="800000"/>
                <a:headEnd/>
                <a:tailEnd/>
              </a:ln>
            </p:spPr>
            <p:txBody>
              <a:bodyPr/>
              <a:lstStyle/>
              <a:p>
                <a:endParaRPr lang="en-US">
                  <a:latin typeface="Calibri"/>
                  <a:cs typeface="Calibri"/>
                </a:endParaRPr>
              </a:p>
            </p:txBody>
          </p:sp>
          <p:sp>
            <p:nvSpPr>
              <p:cNvPr id="20505" name="Rectangle 11"/>
              <p:cNvSpPr>
                <a:spLocks noChangeArrowheads="1"/>
              </p:cNvSpPr>
              <p:nvPr/>
            </p:nvSpPr>
            <p:spPr bwMode="auto">
              <a:xfrm>
                <a:off x="2771" y="2260"/>
                <a:ext cx="9" cy="45"/>
              </a:xfrm>
              <a:prstGeom prst="rect">
                <a:avLst/>
              </a:prstGeom>
              <a:solidFill>
                <a:srgbClr val="000000"/>
              </a:solidFill>
              <a:ln w="9525">
                <a:noFill/>
                <a:miter lim="800000"/>
                <a:headEnd/>
                <a:tailEnd/>
              </a:ln>
            </p:spPr>
            <p:txBody>
              <a:bodyPr/>
              <a:lstStyle/>
              <a:p>
                <a:endParaRPr lang="en-US">
                  <a:latin typeface="Calibri"/>
                  <a:cs typeface="Calibri"/>
                </a:endParaRPr>
              </a:p>
            </p:txBody>
          </p:sp>
          <p:sp>
            <p:nvSpPr>
              <p:cNvPr id="20506" name="Rectangle 12"/>
              <p:cNvSpPr>
                <a:spLocks noChangeArrowheads="1"/>
              </p:cNvSpPr>
              <p:nvPr/>
            </p:nvSpPr>
            <p:spPr bwMode="auto">
              <a:xfrm>
                <a:off x="2808" y="2209"/>
                <a:ext cx="26" cy="58"/>
              </a:xfrm>
              <a:prstGeom prst="rect">
                <a:avLst/>
              </a:prstGeom>
              <a:solidFill>
                <a:srgbClr val="000000"/>
              </a:solidFill>
              <a:ln w="9525">
                <a:noFill/>
                <a:miter lim="800000"/>
                <a:headEnd/>
                <a:tailEnd/>
              </a:ln>
            </p:spPr>
            <p:txBody>
              <a:bodyPr/>
              <a:lstStyle/>
              <a:p>
                <a:endParaRPr lang="en-US">
                  <a:latin typeface="Calibri"/>
                  <a:cs typeface="Calibri"/>
                </a:endParaRPr>
              </a:p>
            </p:txBody>
          </p:sp>
          <p:sp>
            <p:nvSpPr>
              <p:cNvPr id="20507" name="Rectangle 13"/>
              <p:cNvSpPr>
                <a:spLocks noChangeArrowheads="1"/>
              </p:cNvSpPr>
              <p:nvPr/>
            </p:nvSpPr>
            <p:spPr bwMode="auto">
              <a:xfrm>
                <a:off x="2816" y="2260"/>
                <a:ext cx="8" cy="45"/>
              </a:xfrm>
              <a:prstGeom prst="rect">
                <a:avLst/>
              </a:prstGeom>
              <a:solidFill>
                <a:srgbClr val="000000"/>
              </a:solidFill>
              <a:ln w="9525">
                <a:noFill/>
                <a:miter lim="800000"/>
                <a:headEnd/>
                <a:tailEnd/>
              </a:ln>
            </p:spPr>
            <p:txBody>
              <a:bodyPr/>
              <a:lstStyle/>
              <a:p>
                <a:endParaRPr lang="en-US">
                  <a:latin typeface="Calibri"/>
                  <a:cs typeface="Calibri"/>
                </a:endParaRPr>
              </a:p>
            </p:txBody>
          </p:sp>
          <p:sp>
            <p:nvSpPr>
              <p:cNvPr id="20508" name="Rectangle 14"/>
              <p:cNvSpPr>
                <a:spLocks noChangeArrowheads="1"/>
              </p:cNvSpPr>
              <p:nvPr/>
            </p:nvSpPr>
            <p:spPr bwMode="auto">
              <a:xfrm>
                <a:off x="2853" y="2209"/>
                <a:ext cx="26" cy="58"/>
              </a:xfrm>
              <a:prstGeom prst="rect">
                <a:avLst/>
              </a:prstGeom>
              <a:solidFill>
                <a:srgbClr val="000000"/>
              </a:solidFill>
              <a:ln w="9525">
                <a:noFill/>
                <a:miter lim="800000"/>
                <a:headEnd/>
                <a:tailEnd/>
              </a:ln>
            </p:spPr>
            <p:txBody>
              <a:bodyPr/>
              <a:lstStyle/>
              <a:p>
                <a:endParaRPr lang="en-US">
                  <a:latin typeface="Calibri"/>
                  <a:cs typeface="Calibri"/>
                </a:endParaRPr>
              </a:p>
            </p:txBody>
          </p:sp>
          <p:sp>
            <p:nvSpPr>
              <p:cNvPr id="20509" name="Rectangle 15"/>
              <p:cNvSpPr>
                <a:spLocks noChangeArrowheads="1"/>
              </p:cNvSpPr>
              <p:nvPr/>
            </p:nvSpPr>
            <p:spPr bwMode="auto">
              <a:xfrm>
                <a:off x="2862" y="2260"/>
                <a:ext cx="8" cy="45"/>
              </a:xfrm>
              <a:prstGeom prst="rect">
                <a:avLst/>
              </a:prstGeom>
              <a:solidFill>
                <a:srgbClr val="000000"/>
              </a:solidFill>
              <a:ln w="9525">
                <a:noFill/>
                <a:miter lim="800000"/>
                <a:headEnd/>
                <a:tailEnd/>
              </a:ln>
            </p:spPr>
            <p:txBody>
              <a:bodyPr/>
              <a:lstStyle/>
              <a:p>
                <a:endParaRPr lang="en-US">
                  <a:latin typeface="Calibri"/>
                  <a:cs typeface="Calibri"/>
                </a:endParaRPr>
              </a:p>
            </p:txBody>
          </p:sp>
          <p:sp>
            <p:nvSpPr>
              <p:cNvPr id="20510" name="Rectangle 16"/>
              <p:cNvSpPr>
                <a:spLocks noChangeArrowheads="1"/>
              </p:cNvSpPr>
              <p:nvPr/>
            </p:nvSpPr>
            <p:spPr bwMode="auto">
              <a:xfrm>
                <a:off x="2898" y="2209"/>
                <a:ext cx="26" cy="58"/>
              </a:xfrm>
              <a:prstGeom prst="rect">
                <a:avLst/>
              </a:prstGeom>
              <a:solidFill>
                <a:srgbClr val="000000"/>
              </a:solidFill>
              <a:ln w="9525">
                <a:noFill/>
                <a:miter lim="800000"/>
                <a:headEnd/>
                <a:tailEnd/>
              </a:ln>
            </p:spPr>
            <p:txBody>
              <a:bodyPr/>
              <a:lstStyle/>
              <a:p>
                <a:endParaRPr lang="en-US">
                  <a:latin typeface="Calibri"/>
                  <a:cs typeface="Calibri"/>
                </a:endParaRPr>
              </a:p>
            </p:txBody>
          </p:sp>
          <p:sp>
            <p:nvSpPr>
              <p:cNvPr id="20511" name="Rectangle 17"/>
              <p:cNvSpPr>
                <a:spLocks noChangeArrowheads="1"/>
              </p:cNvSpPr>
              <p:nvPr/>
            </p:nvSpPr>
            <p:spPr bwMode="auto">
              <a:xfrm>
                <a:off x="2906" y="2260"/>
                <a:ext cx="8" cy="45"/>
              </a:xfrm>
              <a:prstGeom prst="rect">
                <a:avLst/>
              </a:prstGeom>
              <a:solidFill>
                <a:srgbClr val="000000"/>
              </a:solidFill>
              <a:ln w="9525">
                <a:noFill/>
                <a:miter lim="800000"/>
                <a:headEnd/>
                <a:tailEnd/>
              </a:ln>
            </p:spPr>
            <p:txBody>
              <a:bodyPr/>
              <a:lstStyle/>
              <a:p>
                <a:endParaRPr lang="en-US">
                  <a:latin typeface="Calibri"/>
                  <a:cs typeface="Calibri"/>
                </a:endParaRPr>
              </a:p>
            </p:txBody>
          </p:sp>
          <p:sp>
            <p:nvSpPr>
              <p:cNvPr id="20512" name="Rectangle 18"/>
              <p:cNvSpPr>
                <a:spLocks noChangeArrowheads="1"/>
              </p:cNvSpPr>
              <p:nvPr/>
            </p:nvSpPr>
            <p:spPr bwMode="auto">
              <a:xfrm>
                <a:off x="2943" y="2209"/>
                <a:ext cx="26" cy="58"/>
              </a:xfrm>
              <a:prstGeom prst="rect">
                <a:avLst/>
              </a:prstGeom>
              <a:solidFill>
                <a:srgbClr val="000000"/>
              </a:solidFill>
              <a:ln w="9525">
                <a:noFill/>
                <a:miter lim="800000"/>
                <a:headEnd/>
                <a:tailEnd/>
              </a:ln>
            </p:spPr>
            <p:txBody>
              <a:bodyPr/>
              <a:lstStyle/>
              <a:p>
                <a:endParaRPr lang="en-US">
                  <a:latin typeface="Calibri"/>
                  <a:cs typeface="Calibri"/>
                </a:endParaRPr>
              </a:p>
            </p:txBody>
          </p:sp>
          <p:sp>
            <p:nvSpPr>
              <p:cNvPr id="20513" name="Rectangle 19"/>
              <p:cNvSpPr>
                <a:spLocks noChangeArrowheads="1"/>
              </p:cNvSpPr>
              <p:nvPr/>
            </p:nvSpPr>
            <p:spPr bwMode="auto">
              <a:xfrm>
                <a:off x="2952" y="2260"/>
                <a:ext cx="7" cy="45"/>
              </a:xfrm>
              <a:prstGeom prst="rect">
                <a:avLst/>
              </a:prstGeom>
              <a:solidFill>
                <a:srgbClr val="000000"/>
              </a:solidFill>
              <a:ln w="9525">
                <a:noFill/>
                <a:miter lim="800000"/>
                <a:headEnd/>
                <a:tailEnd/>
              </a:ln>
            </p:spPr>
            <p:txBody>
              <a:bodyPr/>
              <a:lstStyle/>
              <a:p>
                <a:endParaRPr lang="en-US">
                  <a:latin typeface="Calibri"/>
                  <a:cs typeface="Calibri"/>
                </a:endParaRPr>
              </a:p>
            </p:txBody>
          </p:sp>
          <p:sp>
            <p:nvSpPr>
              <p:cNvPr id="20514" name="Rectangle 20"/>
              <p:cNvSpPr>
                <a:spLocks noChangeArrowheads="1"/>
              </p:cNvSpPr>
              <p:nvPr/>
            </p:nvSpPr>
            <p:spPr bwMode="auto">
              <a:xfrm>
                <a:off x="2989" y="2209"/>
                <a:ext cx="25" cy="58"/>
              </a:xfrm>
              <a:prstGeom prst="rect">
                <a:avLst/>
              </a:prstGeom>
              <a:solidFill>
                <a:srgbClr val="000000"/>
              </a:solidFill>
              <a:ln w="9525">
                <a:noFill/>
                <a:miter lim="800000"/>
                <a:headEnd/>
                <a:tailEnd/>
              </a:ln>
            </p:spPr>
            <p:txBody>
              <a:bodyPr/>
              <a:lstStyle/>
              <a:p>
                <a:endParaRPr lang="en-US">
                  <a:latin typeface="Calibri"/>
                  <a:cs typeface="Calibri"/>
                </a:endParaRPr>
              </a:p>
            </p:txBody>
          </p:sp>
          <p:sp>
            <p:nvSpPr>
              <p:cNvPr id="20515" name="Rectangle 21"/>
              <p:cNvSpPr>
                <a:spLocks noChangeArrowheads="1"/>
              </p:cNvSpPr>
              <p:nvPr/>
            </p:nvSpPr>
            <p:spPr bwMode="auto">
              <a:xfrm>
                <a:off x="2997" y="2260"/>
                <a:ext cx="8" cy="45"/>
              </a:xfrm>
              <a:prstGeom prst="rect">
                <a:avLst/>
              </a:prstGeom>
              <a:solidFill>
                <a:srgbClr val="000000"/>
              </a:solidFill>
              <a:ln w="9525">
                <a:noFill/>
                <a:miter lim="800000"/>
                <a:headEnd/>
                <a:tailEnd/>
              </a:ln>
            </p:spPr>
            <p:txBody>
              <a:bodyPr/>
              <a:lstStyle/>
              <a:p>
                <a:endParaRPr lang="en-US">
                  <a:latin typeface="Calibri"/>
                  <a:cs typeface="Calibri"/>
                </a:endParaRPr>
              </a:p>
            </p:txBody>
          </p:sp>
          <p:sp>
            <p:nvSpPr>
              <p:cNvPr id="20516" name="Freeform 22"/>
              <p:cNvSpPr>
                <a:spLocks/>
              </p:cNvSpPr>
              <p:nvPr/>
            </p:nvSpPr>
            <p:spPr bwMode="auto">
              <a:xfrm>
                <a:off x="2714" y="1993"/>
                <a:ext cx="350" cy="222"/>
              </a:xfrm>
              <a:custGeom>
                <a:avLst/>
                <a:gdLst>
                  <a:gd name="T0" fmla="*/ 9 w 700"/>
                  <a:gd name="T1" fmla="*/ 5 h 444"/>
                  <a:gd name="T2" fmla="*/ 7 w 700"/>
                  <a:gd name="T3" fmla="*/ 3 h 444"/>
                  <a:gd name="T4" fmla="*/ 7 w 700"/>
                  <a:gd name="T5" fmla="*/ 3 h 444"/>
                  <a:gd name="T6" fmla="*/ 7 w 700"/>
                  <a:gd name="T7" fmla="*/ 3 h 444"/>
                  <a:gd name="T8" fmla="*/ 6 w 700"/>
                  <a:gd name="T9" fmla="*/ 3 h 444"/>
                  <a:gd name="T10" fmla="*/ 6 w 700"/>
                  <a:gd name="T11" fmla="*/ 3 h 444"/>
                  <a:gd name="T12" fmla="*/ 6 w 700"/>
                  <a:gd name="T13" fmla="*/ 3 h 444"/>
                  <a:gd name="T14" fmla="*/ 6 w 700"/>
                  <a:gd name="T15" fmla="*/ 3 h 444"/>
                  <a:gd name="T16" fmla="*/ 6 w 700"/>
                  <a:gd name="T17" fmla="*/ 3 h 444"/>
                  <a:gd name="T18" fmla="*/ 6 w 700"/>
                  <a:gd name="T19" fmla="*/ 3 h 444"/>
                  <a:gd name="T20" fmla="*/ 6 w 700"/>
                  <a:gd name="T21" fmla="*/ 2 h 444"/>
                  <a:gd name="T22" fmla="*/ 6 w 700"/>
                  <a:gd name="T23" fmla="*/ 2 h 444"/>
                  <a:gd name="T24" fmla="*/ 6 w 700"/>
                  <a:gd name="T25" fmla="*/ 2 h 444"/>
                  <a:gd name="T26" fmla="*/ 6 w 700"/>
                  <a:gd name="T27" fmla="*/ 2 h 444"/>
                  <a:gd name="T28" fmla="*/ 6 w 700"/>
                  <a:gd name="T29" fmla="*/ 2 h 444"/>
                  <a:gd name="T30" fmla="*/ 6 w 700"/>
                  <a:gd name="T31" fmla="*/ 1 h 444"/>
                  <a:gd name="T32" fmla="*/ 5 w 700"/>
                  <a:gd name="T33" fmla="*/ 1 h 444"/>
                  <a:gd name="T34" fmla="*/ 5 w 700"/>
                  <a:gd name="T35" fmla="*/ 1 h 444"/>
                  <a:gd name="T36" fmla="*/ 5 w 700"/>
                  <a:gd name="T37" fmla="*/ 1 h 444"/>
                  <a:gd name="T38" fmla="*/ 5 w 700"/>
                  <a:gd name="T39" fmla="*/ 1 h 444"/>
                  <a:gd name="T40" fmla="*/ 5 w 700"/>
                  <a:gd name="T41" fmla="*/ 1 h 444"/>
                  <a:gd name="T42" fmla="*/ 5 w 700"/>
                  <a:gd name="T43" fmla="*/ 1 h 444"/>
                  <a:gd name="T44" fmla="*/ 5 w 700"/>
                  <a:gd name="T45" fmla="*/ 1 h 444"/>
                  <a:gd name="T46" fmla="*/ 3 w 700"/>
                  <a:gd name="T47" fmla="*/ 1 h 444"/>
                  <a:gd name="T48" fmla="*/ 3 w 700"/>
                  <a:gd name="T49" fmla="*/ 0 h 444"/>
                  <a:gd name="T50" fmla="*/ 3 w 700"/>
                  <a:gd name="T51" fmla="*/ 1 h 444"/>
                  <a:gd name="T52" fmla="*/ 3 w 700"/>
                  <a:gd name="T53" fmla="*/ 1 h 444"/>
                  <a:gd name="T54" fmla="*/ 3 w 700"/>
                  <a:gd name="T55" fmla="*/ 1 h 444"/>
                  <a:gd name="T56" fmla="*/ 3 w 700"/>
                  <a:gd name="T57" fmla="*/ 1 h 444"/>
                  <a:gd name="T58" fmla="*/ 1 w 700"/>
                  <a:gd name="T59" fmla="*/ 1 h 444"/>
                  <a:gd name="T60" fmla="*/ 1 w 700"/>
                  <a:gd name="T61" fmla="*/ 1 h 444"/>
                  <a:gd name="T62" fmla="*/ 1 w 700"/>
                  <a:gd name="T63" fmla="*/ 1 h 444"/>
                  <a:gd name="T64" fmla="*/ 1 w 700"/>
                  <a:gd name="T65" fmla="*/ 1 h 444"/>
                  <a:gd name="T66" fmla="*/ 1 w 700"/>
                  <a:gd name="T67" fmla="*/ 1 h 444"/>
                  <a:gd name="T68" fmla="*/ 1 w 700"/>
                  <a:gd name="T69" fmla="*/ 1 h 444"/>
                  <a:gd name="T70" fmla="*/ 1 w 700"/>
                  <a:gd name="T71" fmla="*/ 2 h 444"/>
                  <a:gd name="T72" fmla="*/ 1 w 700"/>
                  <a:gd name="T73" fmla="*/ 2 h 444"/>
                  <a:gd name="T74" fmla="*/ 1 w 700"/>
                  <a:gd name="T75" fmla="*/ 2 h 444"/>
                  <a:gd name="T76" fmla="*/ 1 w 700"/>
                  <a:gd name="T77" fmla="*/ 2 h 444"/>
                  <a:gd name="T78" fmla="*/ 1 w 700"/>
                  <a:gd name="T79" fmla="*/ 2 h 444"/>
                  <a:gd name="T80" fmla="*/ 0 w 700"/>
                  <a:gd name="T81" fmla="*/ 2 h 444"/>
                  <a:gd name="T82" fmla="*/ 0 w 700"/>
                  <a:gd name="T83" fmla="*/ 7 h 444"/>
                  <a:gd name="T84" fmla="*/ 11 w 700"/>
                  <a:gd name="T85" fmla="*/ 7 h 444"/>
                  <a:gd name="T86" fmla="*/ 11 w 700"/>
                  <a:gd name="T87" fmla="*/ 7 h 444"/>
                  <a:gd name="T88" fmla="*/ 11 w 700"/>
                  <a:gd name="T89" fmla="*/ 7 h 444"/>
                  <a:gd name="T90" fmla="*/ 11 w 700"/>
                  <a:gd name="T91" fmla="*/ 6 h 444"/>
                  <a:gd name="T92" fmla="*/ 11 w 700"/>
                  <a:gd name="T93" fmla="*/ 6 h 444"/>
                  <a:gd name="T94" fmla="*/ 11 w 700"/>
                  <a:gd name="T95" fmla="*/ 6 h 444"/>
                  <a:gd name="T96" fmla="*/ 11 w 700"/>
                  <a:gd name="T97" fmla="*/ 6 h 444"/>
                  <a:gd name="T98" fmla="*/ 10 w 700"/>
                  <a:gd name="T99" fmla="*/ 5 h 444"/>
                  <a:gd name="T100" fmla="*/ 10 w 700"/>
                  <a:gd name="T101" fmla="*/ 5 h 444"/>
                  <a:gd name="T102" fmla="*/ 10 w 700"/>
                  <a:gd name="T103" fmla="*/ 5 h 444"/>
                  <a:gd name="T104" fmla="*/ 10 w 700"/>
                  <a:gd name="T105" fmla="*/ 5 h 444"/>
                  <a:gd name="T106" fmla="*/ 9 w 700"/>
                  <a:gd name="T107" fmla="*/ 5 h 444"/>
                  <a:gd name="T108" fmla="*/ 9 w 700"/>
                  <a:gd name="T109" fmla="*/ 5 h 444"/>
                  <a:gd name="T110" fmla="*/ 9 w 700"/>
                  <a:gd name="T111" fmla="*/ 5 h 444"/>
                  <a:gd name="T112" fmla="*/ 9 w 700"/>
                  <a:gd name="T113" fmla="*/ 5 h 444"/>
                  <a:gd name="T114" fmla="*/ 9 w 700"/>
                  <a:gd name="T115" fmla="*/ 5 h 444"/>
                  <a:gd name="T116" fmla="*/ 9 w 700"/>
                  <a:gd name="T117" fmla="*/ 5 h 44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00"/>
                  <a:gd name="T178" fmla="*/ 0 h 444"/>
                  <a:gd name="T179" fmla="*/ 700 w 700"/>
                  <a:gd name="T180" fmla="*/ 444 h 44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00" h="444">
                    <a:moveTo>
                      <a:pt x="529" y="261"/>
                    </a:moveTo>
                    <a:lnTo>
                      <a:pt x="497" y="247"/>
                    </a:lnTo>
                    <a:lnTo>
                      <a:pt x="473" y="230"/>
                    </a:lnTo>
                    <a:lnTo>
                      <a:pt x="457" y="211"/>
                    </a:lnTo>
                    <a:lnTo>
                      <a:pt x="447" y="193"/>
                    </a:lnTo>
                    <a:lnTo>
                      <a:pt x="440" y="177"/>
                    </a:lnTo>
                    <a:lnTo>
                      <a:pt x="437" y="162"/>
                    </a:lnTo>
                    <a:lnTo>
                      <a:pt x="436" y="152"/>
                    </a:lnTo>
                    <a:lnTo>
                      <a:pt x="436" y="149"/>
                    </a:lnTo>
                    <a:lnTo>
                      <a:pt x="435" y="134"/>
                    </a:lnTo>
                    <a:lnTo>
                      <a:pt x="432" y="119"/>
                    </a:lnTo>
                    <a:lnTo>
                      <a:pt x="426" y="105"/>
                    </a:lnTo>
                    <a:lnTo>
                      <a:pt x="419" y="91"/>
                    </a:lnTo>
                    <a:lnTo>
                      <a:pt x="410" y="79"/>
                    </a:lnTo>
                    <a:lnTo>
                      <a:pt x="398" y="66"/>
                    </a:lnTo>
                    <a:lnTo>
                      <a:pt x="386" y="55"/>
                    </a:lnTo>
                    <a:lnTo>
                      <a:pt x="372" y="44"/>
                    </a:lnTo>
                    <a:lnTo>
                      <a:pt x="356" y="35"/>
                    </a:lnTo>
                    <a:lnTo>
                      <a:pt x="339" y="26"/>
                    </a:lnTo>
                    <a:lnTo>
                      <a:pt x="321" y="19"/>
                    </a:lnTo>
                    <a:lnTo>
                      <a:pt x="303" y="12"/>
                    </a:lnTo>
                    <a:lnTo>
                      <a:pt x="282" y="7"/>
                    </a:lnTo>
                    <a:lnTo>
                      <a:pt x="261" y="4"/>
                    </a:lnTo>
                    <a:lnTo>
                      <a:pt x="239" y="2"/>
                    </a:lnTo>
                    <a:lnTo>
                      <a:pt x="217" y="0"/>
                    </a:lnTo>
                    <a:lnTo>
                      <a:pt x="197" y="2"/>
                    </a:lnTo>
                    <a:lnTo>
                      <a:pt x="177" y="3"/>
                    </a:lnTo>
                    <a:lnTo>
                      <a:pt x="158" y="6"/>
                    </a:lnTo>
                    <a:lnTo>
                      <a:pt x="139" y="10"/>
                    </a:lnTo>
                    <a:lnTo>
                      <a:pt x="121" y="15"/>
                    </a:lnTo>
                    <a:lnTo>
                      <a:pt x="105" y="21"/>
                    </a:lnTo>
                    <a:lnTo>
                      <a:pt x="88" y="28"/>
                    </a:lnTo>
                    <a:lnTo>
                      <a:pt x="73" y="36"/>
                    </a:lnTo>
                    <a:lnTo>
                      <a:pt x="60" y="45"/>
                    </a:lnTo>
                    <a:lnTo>
                      <a:pt x="47" y="56"/>
                    </a:lnTo>
                    <a:lnTo>
                      <a:pt x="35" y="66"/>
                    </a:lnTo>
                    <a:lnTo>
                      <a:pt x="25" y="76"/>
                    </a:lnTo>
                    <a:lnTo>
                      <a:pt x="16" y="88"/>
                    </a:lnTo>
                    <a:lnTo>
                      <a:pt x="9" y="101"/>
                    </a:lnTo>
                    <a:lnTo>
                      <a:pt x="3" y="113"/>
                    </a:lnTo>
                    <a:lnTo>
                      <a:pt x="0" y="127"/>
                    </a:lnTo>
                    <a:lnTo>
                      <a:pt x="0" y="444"/>
                    </a:lnTo>
                    <a:lnTo>
                      <a:pt x="699" y="442"/>
                    </a:lnTo>
                    <a:lnTo>
                      <a:pt x="700" y="418"/>
                    </a:lnTo>
                    <a:lnTo>
                      <a:pt x="696" y="396"/>
                    </a:lnTo>
                    <a:lnTo>
                      <a:pt x="690" y="376"/>
                    </a:lnTo>
                    <a:lnTo>
                      <a:pt x="679" y="358"/>
                    </a:lnTo>
                    <a:lnTo>
                      <a:pt x="667" y="341"/>
                    </a:lnTo>
                    <a:lnTo>
                      <a:pt x="653" y="327"/>
                    </a:lnTo>
                    <a:lnTo>
                      <a:pt x="637" y="313"/>
                    </a:lnTo>
                    <a:lnTo>
                      <a:pt x="620" y="301"/>
                    </a:lnTo>
                    <a:lnTo>
                      <a:pt x="603" y="292"/>
                    </a:lnTo>
                    <a:lnTo>
                      <a:pt x="587" y="283"/>
                    </a:lnTo>
                    <a:lnTo>
                      <a:pt x="572" y="276"/>
                    </a:lnTo>
                    <a:lnTo>
                      <a:pt x="558" y="270"/>
                    </a:lnTo>
                    <a:lnTo>
                      <a:pt x="547" y="267"/>
                    </a:lnTo>
                    <a:lnTo>
                      <a:pt x="538" y="263"/>
                    </a:lnTo>
                    <a:lnTo>
                      <a:pt x="532" y="261"/>
                    </a:lnTo>
                    <a:lnTo>
                      <a:pt x="529" y="261"/>
                    </a:lnTo>
                    <a:close/>
                  </a:path>
                </a:pathLst>
              </a:custGeom>
              <a:solidFill>
                <a:srgbClr val="333333"/>
              </a:solidFill>
              <a:ln w="9525">
                <a:solidFill>
                  <a:srgbClr val="333333"/>
                </a:solidFill>
                <a:round/>
                <a:headEnd/>
                <a:tailEnd/>
              </a:ln>
            </p:spPr>
            <p:txBody>
              <a:bodyPr/>
              <a:lstStyle/>
              <a:p>
                <a:endParaRPr lang="en-US">
                  <a:latin typeface="Calibri"/>
                  <a:cs typeface="Calibri"/>
                </a:endParaRPr>
              </a:p>
            </p:txBody>
          </p:sp>
        </p:grpSp>
        <p:sp>
          <p:nvSpPr>
            <p:cNvPr id="1185818" name="Text Box 26"/>
            <p:cNvSpPr txBox="1">
              <a:spLocks noChangeArrowheads="1"/>
            </p:cNvSpPr>
            <p:nvPr/>
          </p:nvSpPr>
          <p:spPr bwMode="auto">
            <a:xfrm>
              <a:off x="4829175" y="1249380"/>
              <a:ext cx="1998663" cy="244475"/>
            </a:xfrm>
            <a:prstGeom prst="rect">
              <a:avLst/>
            </a:prstGeom>
            <a:noFill/>
            <a:ln w="9525">
              <a:noFill/>
              <a:miter lim="800000"/>
              <a:headEnd/>
              <a:tailEnd/>
            </a:ln>
          </p:spPr>
          <p:txBody>
            <a:bodyPr wrap="none" lIns="36000" tIns="0" rIns="36000" bIns="0">
              <a:spAutoFit/>
            </a:bodyPr>
            <a:lstStyle/>
            <a:p>
              <a:pPr eaLnBrk="0" hangingPunct="0"/>
              <a:r>
                <a:rPr lang="en-US" sz="1600" baseline="0" dirty="0">
                  <a:latin typeface="Calibri"/>
                  <a:cs typeface="Calibri"/>
                </a:rPr>
                <a:t>Position </a:t>
              </a:r>
              <a:r>
                <a:rPr lang="en-US" sz="1600" baseline="0" dirty="0">
                  <a:latin typeface="Calibri"/>
                  <a:cs typeface="Calibri"/>
                  <a:sym typeface="Wingdings" pitchFamily="2" charset="2"/>
                </a:rPr>
                <a:t> Frequency</a:t>
              </a:r>
            </a:p>
          </p:txBody>
        </p:sp>
      </p:grpSp>
      <p:grpSp>
        <p:nvGrpSpPr>
          <p:cNvPr id="6" name="Group 39"/>
          <p:cNvGrpSpPr/>
          <p:nvPr/>
        </p:nvGrpSpPr>
        <p:grpSpPr>
          <a:xfrm>
            <a:off x="5875338" y="2703838"/>
            <a:ext cx="2339975" cy="928688"/>
            <a:chOff x="5875338" y="2447942"/>
            <a:chExt cx="2339975" cy="928688"/>
          </a:xfrm>
        </p:grpSpPr>
        <p:pic>
          <p:nvPicPr>
            <p:cNvPr id="20485" name="Picture 5" descr="surface"/>
            <p:cNvPicPr>
              <a:picLocks noChangeAspect="1" noChangeArrowheads="1"/>
            </p:cNvPicPr>
            <p:nvPr/>
          </p:nvPicPr>
          <p:blipFill>
            <a:blip r:embed="rId6">
              <a:grayscl/>
            </a:blip>
            <a:srcRect/>
            <a:stretch>
              <a:fillRect/>
            </a:stretch>
          </p:blipFill>
          <p:spPr bwMode="auto">
            <a:xfrm>
              <a:off x="6588125" y="2833705"/>
              <a:ext cx="1066800" cy="542925"/>
            </a:xfrm>
            <a:prstGeom prst="rect">
              <a:avLst/>
            </a:prstGeom>
            <a:noFill/>
            <a:ln w="9525">
              <a:noFill/>
              <a:miter lim="800000"/>
              <a:headEnd/>
              <a:tailEnd/>
            </a:ln>
          </p:spPr>
        </p:pic>
        <p:sp>
          <p:nvSpPr>
            <p:cNvPr id="1185819" name="Text Box 27"/>
            <p:cNvSpPr txBox="1">
              <a:spLocks noChangeArrowheads="1"/>
            </p:cNvSpPr>
            <p:nvPr/>
          </p:nvSpPr>
          <p:spPr bwMode="auto">
            <a:xfrm>
              <a:off x="5875338" y="2447942"/>
              <a:ext cx="2339975" cy="244475"/>
            </a:xfrm>
            <a:prstGeom prst="rect">
              <a:avLst/>
            </a:prstGeom>
            <a:noFill/>
            <a:ln w="9525">
              <a:noFill/>
              <a:miter lim="800000"/>
              <a:headEnd/>
              <a:tailEnd/>
            </a:ln>
          </p:spPr>
          <p:txBody>
            <a:bodyPr wrap="none" lIns="36000" tIns="0" rIns="36000" bIns="0">
              <a:spAutoFit/>
            </a:bodyPr>
            <a:lstStyle/>
            <a:p>
              <a:pPr eaLnBrk="0" hangingPunct="0"/>
              <a:r>
                <a:rPr lang="en-US" sz="1600" baseline="0" dirty="0">
                  <a:latin typeface="Calibri"/>
                  <a:cs typeface="Calibri"/>
                </a:rPr>
                <a:t>Radiofrequency antennae</a:t>
              </a:r>
            </a:p>
          </p:txBody>
        </p:sp>
      </p:grpSp>
      <p:grpSp>
        <p:nvGrpSpPr>
          <p:cNvPr id="7" name="Group 40"/>
          <p:cNvGrpSpPr/>
          <p:nvPr/>
        </p:nvGrpSpPr>
        <p:grpSpPr>
          <a:xfrm>
            <a:off x="6516688" y="4127826"/>
            <a:ext cx="1998662" cy="1204912"/>
            <a:chOff x="6516688" y="3871930"/>
            <a:chExt cx="1998662" cy="1204912"/>
          </a:xfrm>
        </p:grpSpPr>
        <p:sp>
          <p:nvSpPr>
            <p:cNvPr id="1185820" name="Text Box 28"/>
            <p:cNvSpPr txBox="1">
              <a:spLocks noChangeArrowheads="1"/>
            </p:cNvSpPr>
            <p:nvPr/>
          </p:nvSpPr>
          <p:spPr bwMode="auto">
            <a:xfrm>
              <a:off x="6516688" y="3871930"/>
              <a:ext cx="1998662" cy="244475"/>
            </a:xfrm>
            <a:prstGeom prst="rect">
              <a:avLst/>
            </a:prstGeom>
            <a:noFill/>
            <a:ln w="9525">
              <a:noFill/>
              <a:miter lim="800000"/>
              <a:headEnd/>
              <a:tailEnd/>
            </a:ln>
          </p:spPr>
          <p:txBody>
            <a:bodyPr wrap="none" lIns="36000" tIns="0" rIns="36000" bIns="0">
              <a:spAutoFit/>
            </a:bodyPr>
            <a:lstStyle/>
            <a:p>
              <a:pPr eaLnBrk="0" hangingPunct="0"/>
              <a:r>
                <a:rPr lang="en-US" sz="1600" baseline="0" dirty="0">
                  <a:latin typeface="Calibri"/>
                  <a:cs typeface="Calibri"/>
                </a:rPr>
                <a:t>Frequency </a:t>
              </a:r>
              <a:r>
                <a:rPr lang="en-US" sz="1600" baseline="0" dirty="0">
                  <a:latin typeface="Calibri"/>
                  <a:cs typeface="Calibri"/>
                  <a:sym typeface="Wingdings" pitchFamily="2" charset="2"/>
                </a:rPr>
                <a:t> Position</a:t>
              </a:r>
              <a:endParaRPr lang="en-US" sz="1600" baseline="0" dirty="0">
                <a:latin typeface="Calibri"/>
                <a:cs typeface="Calibri"/>
              </a:endParaRPr>
            </a:p>
          </p:txBody>
        </p:sp>
        <p:grpSp>
          <p:nvGrpSpPr>
            <p:cNvPr id="8" name="Group 29"/>
            <p:cNvGrpSpPr>
              <a:grpSpLocks/>
            </p:cNvGrpSpPr>
            <p:nvPr/>
          </p:nvGrpSpPr>
          <p:grpSpPr bwMode="auto">
            <a:xfrm>
              <a:off x="7053263" y="4227530"/>
              <a:ext cx="974725" cy="849312"/>
              <a:chOff x="3651" y="1117"/>
              <a:chExt cx="2858" cy="2858"/>
            </a:xfrm>
          </p:grpSpPr>
          <p:sp>
            <p:nvSpPr>
              <p:cNvPr id="20500" name="Freeform 30"/>
              <p:cNvSpPr>
                <a:spLocks/>
              </p:cNvSpPr>
              <p:nvPr/>
            </p:nvSpPr>
            <p:spPr bwMode="auto">
              <a:xfrm>
                <a:off x="3787" y="1480"/>
                <a:ext cx="1588" cy="1678"/>
              </a:xfrm>
              <a:custGeom>
                <a:avLst/>
                <a:gdLst>
                  <a:gd name="T0" fmla="*/ 182 w 1588"/>
                  <a:gd name="T1" fmla="*/ 136 h 1678"/>
                  <a:gd name="T2" fmla="*/ 1588 w 1588"/>
                  <a:gd name="T3" fmla="*/ 0 h 1678"/>
                  <a:gd name="T4" fmla="*/ 1452 w 1588"/>
                  <a:gd name="T5" fmla="*/ 1678 h 1678"/>
                  <a:gd name="T6" fmla="*/ 0 w 1588"/>
                  <a:gd name="T7" fmla="*/ 1587 h 1678"/>
                  <a:gd name="T8" fmla="*/ 182 w 1588"/>
                  <a:gd name="T9" fmla="*/ 136 h 1678"/>
                  <a:gd name="T10" fmla="*/ 0 60000 65536"/>
                  <a:gd name="T11" fmla="*/ 0 60000 65536"/>
                  <a:gd name="T12" fmla="*/ 0 60000 65536"/>
                  <a:gd name="T13" fmla="*/ 0 60000 65536"/>
                  <a:gd name="T14" fmla="*/ 0 60000 65536"/>
                  <a:gd name="T15" fmla="*/ 0 w 1588"/>
                  <a:gd name="T16" fmla="*/ 0 h 1678"/>
                  <a:gd name="T17" fmla="*/ 1588 w 1588"/>
                  <a:gd name="T18" fmla="*/ 1678 h 1678"/>
                </a:gdLst>
                <a:ahLst/>
                <a:cxnLst>
                  <a:cxn ang="T10">
                    <a:pos x="T0" y="T1"/>
                  </a:cxn>
                  <a:cxn ang="T11">
                    <a:pos x="T2" y="T3"/>
                  </a:cxn>
                  <a:cxn ang="T12">
                    <a:pos x="T4" y="T5"/>
                  </a:cxn>
                  <a:cxn ang="T13">
                    <a:pos x="T6" y="T7"/>
                  </a:cxn>
                  <a:cxn ang="T14">
                    <a:pos x="T8" y="T9"/>
                  </a:cxn>
                </a:cxnLst>
                <a:rect l="T15" t="T16" r="T17" b="T18"/>
                <a:pathLst>
                  <a:path w="1588" h="1678">
                    <a:moveTo>
                      <a:pt x="182" y="136"/>
                    </a:moveTo>
                    <a:lnTo>
                      <a:pt x="1588" y="0"/>
                    </a:lnTo>
                    <a:lnTo>
                      <a:pt x="1452" y="1678"/>
                    </a:lnTo>
                    <a:lnTo>
                      <a:pt x="0" y="1587"/>
                    </a:lnTo>
                    <a:lnTo>
                      <a:pt x="182" y="136"/>
                    </a:lnTo>
                    <a:close/>
                  </a:path>
                </a:pathLst>
              </a:custGeom>
              <a:solidFill>
                <a:schemeClr val="bg1"/>
              </a:solidFill>
              <a:ln w="9525">
                <a:noFill/>
                <a:round/>
                <a:headEnd/>
                <a:tailEnd/>
              </a:ln>
            </p:spPr>
            <p:txBody>
              <a:bodyPr/>
              <a:lstStyle/>
              <a:p>
                <a:endParaRPr lang="en-US">
                  <a:latin typeface="Calibri"/>
                  <a:cs typeface="Calibri"/>
                </a:endParaRPr>
              </a:p>
            </p:txBody>
          </p:sp>
          <p:pic>
            <p:nvPicPr>
              <p:cNvPr id="20501" name="Picture 31" descr="computer"/>
              <p:cNvPicPr>
                <a:picLocks noChangeAspect="1" noChangeArrowheads="1"/>
              </p:cNvPicPr>
              <p:nvPr/>
            </p:nvPicPr>
            <p:blipFill>
              <a:blip r:embed="rId7">
                <a:clrChange>
                  <a:clrFrom>
                    <a:srgbClr val="FEFEFE"/>
                  </a:clrFrom>
                  <a:clrTo>
                    <a:srgbClr val="FEFEFE">
                      <a:alpha val="0"/>
                    </a:srgbClr>
                  </a:clrTo>
                </a:clrChange>
                <a:grayscl/>
              </a:blip>
              <a:srcRect/>
              <a:stretch>
                <a:fillRect/>
              </a:stretch>
            </p:blipFill>
            <p:spPr bwMode="auto">
              <a:xfrm>
                <a:off x="3651" y="1117"/>
                <a:ext cx="2858" cy="2858"/>
              </a:xfrm>
              <a:prstGeom prst="rect">
                <a:avLst/>
              </a:prstGeom>
              <a:noFill/>
              <a:ln w="9525">
                <a:noFill/>
                <a:miter lim="800000"/>
                <a:headEnd/>
                <a:tailEnd/>
              </a:ln>
            </p:spPr>
          </p:pic>
        </p:grpSp>
      </p:grpSp>
      <p:grpSp>
        <p:nvGrpSpPr>
          <p:cNvPr id="9" name="Group 35"/>
          <p:cNvGrpSpPr/>
          <p:nvPr/>
        </p:nvGrpSpPr>
        <p:grpSpPr>
          <a:xfrm>
            <a:off x="1042988" y="4142113"/>
            <a:ext cx="1008062" cy="1106488"/>
            <a:chOff x="1042988" y="3886217"/>
            <a:chExt cx="1008062" cy="1106488"/>
          </a:xfrm>
        </p:grpSpPr>
        <p:sp>
          <p:nvSpPr>
            <p:cNvPr id="20488" name="Text Box 23"/>
            <p:cNvSpPr txBox="1">
              <a:spLocks noChangeArrowheads="1"/>
            </p:cNvSpPr>
            <p:nvPr/>
          </p:nvSpPr>
          <p:spPr bwMode="auto">
            <a:xfrm>
              <a:off x="1042988" y="3886217"/>
              <a:ext cx="861381" cy="246221"/>
            </a:xfrm>
            <a:prstGeom prst="rect">
              <a:avLst/>
            </a:prstGeom>
            <a:noFill/>
            <a:ln w="9525">
              <a:noFill/>
              <a:miter lim="800000"/>
              <a:headEnd/>
              <a:tailEnd/>
            </a:ln>
          </p:spPr>
          <p:txBody>
            <a:bodyPr wrap="none" lIns="36000" tIns="0" rIns="36000" bIns="0">
              <a:spAutoFit/>
            </a:bodyPr>
            <a:lstStyle/>
            <a:p>
              <a:pPr eaLnBrk="0" hangingPunct="0"/>
              <a:r>
                <a:rPr lang="en-US" sz="1600" baseline="0" dirty="0">
                  <a:latin typeface="Calibri"/>
                  <a:cs typeface="Calibri"/>
                </a:rPr>
                <a:t>Magnet</a:t>
              </a:r>
              <a:r>
                <a:rPr lang="en-US" sz="1600" baseline="30000" dirty="0">
                  <a:latin typeface="Calibri"/>
                  <a:cs typeface="Calibri"/>
                </a:rPr>
                <a:t>1)</a:t>
              </a:r>
            </a:p>
          </p:txBody>
        </p:sp>
        <p:pic>
          <p:nvPicPr>
            <p:cNvPr id="20495" name="Picture 32" descr="MPj03867330000[1]"/>
            <p:cNvPicPr>
              <a:picLocks noChangeAspect="1" noChangeArrowheads="1"/>
            </p:cNvPicPr>
            <p:nvPr/>
          </p:nvPicPr>
          <p:blipFill>
            <a:blip r:embed="rId8">
              <a:lum bright="20000"/>
              <a:grayscl/>
            </a:blip>
            <a:srcRect/>
            <a:stretch>
              <a:fillRect/>
            </a:stretch>
          </p:blipFill>
          <p:spPr bwMode="auto">
            <a:xfrm>
              <a:off x="1042988" y="4273567"/>
              <a:ext cx="1008062" cy="719138"/>
            </a:xfrm>
            <a:prstGeom prst="rect">
              <a:avLst/>
            </a:prstGeom>
            <a:noFill/>
            <a:ln w="9525">
              <a:noFill/>
              <a:miter lim="800000"/>
              <a:headEnd/>
              <a:tailEnd/>
            </a:ln>
          </p:spPr>
        </p:pic>
      </p:grpSp>
      <p:sp>
        <p:nvSpPr>
          <p:cNvPr id="20499" name="Text Box 36"/>
          <p:cNvSpPr txBox="1">
            <a:spLocks noChangeArrowheads="1"/>
          </p:cNvSpPr>
          <p:nvPr/>
        </p:nvSpPr>
        <p:spPr bwMode="auto">
          <a:xfrm>
            <a:off x="3941396" y="5613722"/>
            <a:ext cx="1344984" cy="369332"/>
          </a:xfrm>
          <a:prstGeom prst="rect">
            <a:avLst/>
          </a:prstGeom>
          <a:noFill/>
          <a:ln w="9525">
            <a:noFill/>
            <a:miter lim="800000"/>
            <a:headEnd/>
            <a:tailEnd/>
          </a:ln>
        </p:spPr>
        <p:txBody>
          <a:bodyPr wrap="none">
            <a:spAutoFit/>
          </a:bodyPr>
          <a:lstStyle/>
          <a:p>
            <a:pPr eaLnBrk="0" hangingPunct="0"/>
            <a:r>
              <a:rPr lang="en-US" sz="1800" baseline="0" dirty="0">
                <a:solidFill>
                  <a:srgbClr val="C0C0C0"/>
                </a:solidFill>
                <a:latin typeface="Calibri"/>
                <a:cs typeface="Calibri"/>
              </a:rPr>
              <a:t>MRI system</a:t>
            </a:r>
          </a:p>
        </p:txBody>
      </p:sp>
      <p:sp>
        <p:nvSpPr>
          <p:cNvPr id="34" name="TextBox 33"/>
          <p:cNvSpPr txBox="1"/>
          <p:nvPr/>
        </p:nvSpPr>
        <p:spPr>
          <a:xfrm>
            <a:off x="30998" y="6000768"/>
            <a:ext cx="1345941" cy="338554"/>
          </a:xfrm>
          <a:prstGeom prst="rect">
            <a:avLst/>
          </a:prstGeom>
          <a:noFill/>
        </p:spPr>
        <p:txBody>
          <a:bodyPr wrap="none" rtlCol="0">
            <a:spAutoFit/>
          </a:bodyPr>
          <a:lstStyle/>
          <a:p>
            <a:r>
              <a:rPr lang="de-CH" sz="1600" baseline="30000" dirty="0">
                <a:latin typeface="Calibri"/>
                <a:cs typeface="Calibri"/>
              </a:rPr>
              <a:t>1)</a:t>
            </a:r>
            <a:r>
              <a:rPr lang="de-CH" sz="1600" dirty="0">
                <a:latin typeface="Calibri"/>
                <a:cs typeface="Calibri"/>
              </a:rPr>
              <a:t> </a:t>
            </a:r>
            <a:r>
              <a:rPr lang="de-CH" sz="1600" baseline="0" dirty="0">
                <a:latin typeface="Calibri"/>
                <a:cs typeface="Calibri"/>
              </a:rPr>
              <a:t>0.5-14 Tesla</a:t>
            </a:r>
            <a:endParaRPr lang="en-US" sz="1600" baseline="0" dirty="0">
              <a:latin typeface="Calibri"/>
              <a:cs typeface="Calibri"/>
            </a:endParaRPr>
          </a:p>
        </p:txBody>
      </p:sp>
      <p:sp>
        <p:nvSpPr>
          <p:cNvPr id="35" name="TextBox 34"/>
          <p:cNvSpPr txBox="1"/>
          <p:nvPr/>
        </p:nvSpPr>
        <p:spPr>
          <a:xfrm>
            <a:off x="30998" y="6286520"/>
            <a:ext cx="1794782" cy="338554"/>
          </a:xfrm>
          <a:prstGeom prst="rect">
            <a:avLst/>
          </a:prstGeom>
          <a:noFill/>
        </p:spPr>
        <p:txBody>
          <a:bodyPr wrap="none" rtlCol="0">
            <a:spAutoFit/>
          </a:bodyPr>
          <a:lstStyle/>
          <a:p>
            <a:r>
              <a:rPr lang="de-CH" sz="1600" baseline="30000" dirty="0">
                <a:latin typeface="Calibri"/>
                <a:cs typeface="Calibri"/>
              </a:rPr>
              <a:t>2)</a:t>
            </a:r>
            <a:r>
              <a:rPr lang="de-CH" sz="1600" dirty="0">
                <a:latin typeface="Calibri"/>
                <a:cs typeface="Calibri"/>
              </a:rPr>
              <a:t> </a:t>
            </a:r>
            <a:r>
              <a:rPr lang="de-CH" sz="1600" baseline="0" dirty="0">
                <a:latin typeface="Calibri"/>
                <a:cs typeface="Calibri"/>
              </a:rPr>
              <a:t>1H, 31P, 13C, 19F</a:t>
            </a:r>
            <a:endParaRPr lang="en-US" sz="1600" baseline="0" dirty="0">
              <a:latin typeface="Calibri"/>
              <a:cs typeface="Calibri"/>
            </a:endParaRPr>
          </a:p>
        </p:txBody>
      </p:sp>
      <p:sp>
        <p:nvSpPr>
          <p:cNvPr id="45" name="Oval 6"/>
          <p:cNvSpPr>
            <a:spLocks noChangeArrowheads="1"/>
          </p:cNvSpPr>
          <p:nvPr/>
        </p:nvSpPr>
        <p:spPr bwMode="auto">
          <a:xfrm>
            <a:off x="6305884" y="3768568"/>
            <a:ext cx="2299358" cy="1800000"/>
          </a:xfrm>
          <a:prstGeom prst="ellipse">
            <a:avLst/>
          </a:prstGeom>
          <a:noFill/>
          <a:ln w="76200" cap="rnd">
            <a:solidFill>
              <a:srgbClr val="CC0000"/>
            </a:solidFill>
            <a:prstDash val="sysDot"/>
            <a:round/>
            <a:headEnd/>
            <a:tailEnd/>
          </a:ln>
        </p:spPr>
        <p:txBody>
          <a:bodyPr wrap="none" anchor="ctr"/>
          <a:lstStyle/>
          <a:p>
            <a:endParaRPr lang="en-US">
              <a:latin typeface="Calibri"/>
              <a:cs typeface="Calibri"/>
            </a:endParaRPr>
          </a:p>
        </p:txBody>
      </p:sp>
      <p:sp>
        <p:nvSpPr>
          <p:cNvPr id="11" name="Slide Number Placeholder 10">
            <a:extLst>
              <a:ext uri="{FF2B5EF4-FFF2-40B4-BE49-F238E27FC236}">
                <a16:creationId xmlns:a16="http://schemas.microsoft.com/office/drawing/2014/main" id="{D3476072-6D92-1A4D-AC58-7771DA72DD8E}"/>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66</a:t>
            </a:fld>
            <a:endParaRPr lang="en-US"/>
          </a:p>
        </p:txBody>
      </p:sp>
      <p:sp>
        <p:nvSpPr>
          <p:cNvPr id="46" name="Oval 6">
            <a:extLst>
              <a:ext uri="{FF2B5EF4-FFF2-40B4-BE49-F238E27FC236}">
                <a16:creationId xmlns:a16="http://schemas.microsoft.com/office/drawing/2014/main" id="{FFF0762F-C6EE-A741-AFA2-04C10FD6E0DC}"/>
              </a:ext>
            </a:extLst>
          </p:cNvPr>
          <p:cNvSpPr>
            <a:spLocks noChangeArrowheads="1"/>
          </p:cNvSpPr>
          <p:nvPr/>
        </p:nvSpPr>
        <p:spPr bwMode="auto">
          <a:xfrm>
            <a:off x="4590121" y="1109972"/>
            <a:ext cx="2299358" cy="1800000"/>
          </a:xfrm>
          <a:prstGeom prst="ellipse">
            <a:avLst/>
          </a:prstGeom>
          <a:noFill/>
          <a:ln w="76200" cap="rnd">
            <a:solidFill>
              <a:srgbClr val="CC0000"/>
            </a:solidFill>
            <a:prstDash val="sysDot"/>
            <a:round/>
            <a:headEnd/>
            <a:tailEnd/>
          </a:ln>
        </p:spPr>
        <p:txBody>
          <a:bodyPr wrap="none" anchor="ctr"/>
          <a:lstStyle/>
          <a:p>
            <a:endParaRPr lang="en-US">
              <a:latin typeface="Calibri"/>
              <a:cs typeface="Calibri"/>
            </a:endParaRPr>
          </a:p>
        </p:txBody>
      </p:sp>
    </p:spTree>
    <p:custDataLst>
      <p:tags r:id="rId1"/>
    </p:custDataLst>
    <p:extLst>
      <p:ext uri="{BB962C8B-B14F-4D97-AF65-F5344CB8AC3E}">
        <p14:creationId xmlns:p14="http://schemas.microsoft.com/office/powerpoint/2010/main" val="1723958943"/>
      </p:ext>
    </p:extLst>
  </p:cSld>
  <p:clrMapOvr>
    <a:masterClrMapping/>
  </p:clrMapOvr>
  <p:transition advTm="1177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down)">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wipe(down)">
                                      <p:cBhvr>
                                        <p:cTn id="1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4">
            <a:lum bright="10000"/>
          </a:blip>
          <a:srcRect l="64682"/>
          <a:stretch>
            <a:fillRect/>
          </a:stretch>
        </p:blipFill>
        <p:spPr bwMode="auto">
          <a:xfrm>
            <a:off x="3394075" y="2894013"/>
            <a:ext cx="863600" cy="1187450"/>
          </a:xfrm>
          <a:prstGeom prst="rect">
            <a:avLst/>
          </a:prstGeom>
          <a:noFill/>
          <a:ln w="28575">
            <a:noFill/>
            <a:miter lim="800000"/>
            <a:headEnd/>
            <a:tailEnd/>
          </a:ln>
        </p:spPr>
      </p:pic>
      <p:sp>
        <p:nvSpPr>
          <p:cNvPr id="21507" name="Oval 3"/>
          <p:cNvSpPr>
            <a:spLocks noChangeArrowheads="1"/>
          </p:cNvSpPr>
          <p:nvPr/>
        </p:nvSpPr>
        <p:spPr bwMode="auto">
          <a:xfrm>
            <a:off x="3249613" y="2292350"/>
            <a:ext cx="338137" cy="2370138"/>
          </a:xfrm>
          <a:prstGeom prst="ellipse">
            <a:avLst/>
          </a:prstGeom>
          <a:noFill/>
          <a:ln w="38100" cap="rnd">
            <a:solidFill>
              <a:schemeClr val="tx1">
                <a:lumMod val="75000"/>
                <a:lumOff val="25000"/>
              </a:schemeClr>
            </a:solidFill>
            <a:prstDash val="sysDot"/>
            <a:round/>
            <a:headEnd/>
            <a:tailEnd/>
          </a:ln>
        </p:spPr>
        <p:txBody>
          <a:bodyPr wrap="none" anchor="ctr"/>
          <a:lstStyle/>
          <a:p>
            <a:endParaRPr lang="en-US">
              <a:latin typeface="Calibri"/>
              <a:cs typeface="Calibri"/>
            </a:endParaRPr>
          </a:p>
        </p:txBody>
      </p:sp>
      <p:sp>
        <p:nvSpPr>
          <p:cNvPr id="21508" name="Oval 4"/>
          <p:cNvSpPr>
            <a:spLocks noChangeArrowheads="1"/>
          </p:cNvSpPr>
          <p:nvPr/>
        </p:nvSpPr>
        <p:spPr bwMode="auto">
          <a:xfrm>
            <a:off x="5734050" y="2292350"/>
            <a:ext cx="338138" cy="2370138"/>
          </a:xfrm>
          <a:prstGeom prst="ellipse">
            <a:avLst/>
          </a:prstGeom>
          <a:noFill/>
          <a:ln w="38100" cap="rnd">
            <a:solidFill>
              <a:schemeClr val="tx1">
                <a:lumMod val="75000"/>
                <a:lumOff val="25000"/>
              </a:schemeClr>
            </a:solidFill>
            <a:prstDash val="sysDot"/>
            <a:round/>
            <a:headEnd/>
            <a:tailEnd/>
          </a:ln>
        </p:spPr>
        <p:txBody>
          <a:bodyPr wrap="none" anchor="ctr"/>
          <a:lstStyle/>
          <a:p>
            <a:endParaRPr lang="en-US">
              <a:latin typeface="Calibri"/>
              <a:cs typeface="Calibri"/>
            </a:endParaRPr>
          </a:p>
        </p:txBody>
      </p:sp>
      <p:sp>
        <p:nvSpPr>
          <p:cNvPr id="21509" name="Oval 5"/>
          <p:cNvSpPr>
            <a:spLocks noChangeArrowheads="1"/>
          </p:cNvSpPr>
          <p:nvPr/>
        </p:nvSpPr>
        <p:spPr bwMode="auto">
          <a:xfrm>
            <a:off x="4208463" y="3089275"/>
            <a:ext cx="841375" cy="838200"/>
          </a:xfrm>
          <a:prstGeom prst="ellipse">
            <a:avLst/>
          </a:prstGeom>
          <a:gradFill rotWithShape="1">
            <a:gsLst>
              <a:gs pos="0">
                <a:srgbClr val="DDDDDD"/>
              </a:gs>
              <a:gs pos="100000">
                <a:srgbClr val="929292"/>
              </a:gs>
            </a:gsLst>
            <a:path path="shape">
              <a:fillToRect l="50000" t="50000" r="50000" b="50000"/>
            </a:path>
          </a:gradFill>
          <a:ln w="28575">
            <a:noFill/>
            <a:round/>
            <a:headEnd/>
            <a:tailEnd/>
          </a:ln>
        </p:spPr>
        <p:txBody>
          <a:bodyPr wrap="none" anchor="ctr"/>
          <a:lstStyle/>
          <a:p>
            <a:endParaRPr lang="en-US">
              <a:latin typeface="Calibri"/>
              <a:cs typeface="Calibri"/>
            </a:endParaRPr>
          </a:p>
        </p:txBody>
      </p:sp>
      <p:sp>
        <p:nvSpPr>
          <p:cNvPr id="21510" name="Oval 6"/>
          <p:cNvSpPr>
            <a:spLocks noChangeArrowheads="1"/>
          </p:cNvSpPr>
          <p:nvPr/>
        </p:nvSpPr>
        <p:spPr bwMode="auto">
          <a:xfrm>
            <a:off x="4713288" y="3343275"/>
            <a:ext cx="85725" cy="80963"/>
          </a:xfrm>
          <a:prstGeom prst="ellipse">
            <a:avLst/>
          </a:prstGeom>
          <a:solidFill>
            <a:srgbClr val="333333"/>
          </a:solidFill>
          <a:ln w="28575">
            <a:solidFill>
              <a:schemeClr val="tx1"/>
            </a:solidFill>
            <a:round/>
            <a:headEnd/>
            <a:tailEnd/>
          </a:ln>
        </p:spPr>
        <p:txBody>
          <a:bodyPr wrap="none" anchor="ctr"/>
          <a:lstStyle/>
          <a:p>
            <a:endParaRPr lang="en-US">
              <a:latin typeface="Calibri"/>
              <a:cs typeface="Calibri"/>
            </a:endParaRPr>
          </a:p>
        </p:txBody>
      </p:sp>
      <p:sp>
        <p:nvSpPr>
          <p:cNvPr id="21511" name="Freeform 7"/>
          <p:cNvSpPr>
            <a:spLocks/>
          </p:cNvSpPr>
          <p:nvPr/>
        </p:nvSpPr>
        <p:spPr bwMode="auto">
          <a:xfrm>
            <a:off x="4365625" y="3173413"/>
            <a:ext cx="93663" cy="169862"/>
          </a:xfrm>
          <a:custGeom>
            <a:avLst/>
            <a:gdLst>
              <a:gd name="T0" fmla="*/ 2147483647 w 52"/>
              <a:gd name="T1" fmla="*/ 0 h 136"/>
              <a:gd name="T2" fmla="*/ 2147483647 w 52"/>
              <a:gd name="T3" fmla="*/ 2147483647 h 136"/>
              <a:gd name="T4" fmla="*/ 2147483647 w 52"/>
              <a:gd name="T5" fmla="*/ 2147483647 h 136"/>
              <a:gd name="T6" fmla="*/ 0 60000 65536"/>
              <a:gd name="T7" fmla="*/ 0 60000 65536"/>
              <a:gd name="T8" fmla="*/ 0 60000 65536"/>
              <a:gd name="T9" fmla="*/ 0 w 52"/>
              <a:gd name="T10" fmla="*/ 0 h 136"/>
              <a:gd name="T11" fmla="*/ 52 w 52"/>
              <a:gd name="T12" fmla="*/ 136 h 136"/>
            </a:gdLst>
            <a:ahLst/>
            <a:cxnLst>
              <a:cxn ang="T6">
                <a:pos x="T0" y="T1"/>
              </a:cxn>
              <a:cxn ang="T7">
                <a:pos x="T2" y="T3"/>
              </a:cxn>
              <a:cxn ang="T8">
                <a:pos x="T4" y="T5"/>
              </a:cxn>
            </a:cxnLst>
            <a:rect l="T9" t="T10" r="T11" b="T12"/>
            <a:pathLst>
              <a:path w="52" h="136">
                <a:moveTo>
                  <a:pt x="7" y="0"/>
                </a:moveTo>
                <a:cubicBezTo>
                  <a:pt x="3" y="34"/>
                  <a:pt x="0" y="68"/>
                  <a:pt x="7" y="91"/>
                </a:cubicBezTo>
                <a:cubicBezTo>
                  <a:pt x="14" y="114"/>
                  <a:pt x="33" y="125"/>
                  <a:pt x="52" y="136"/>
                </a:cubicBezTo>
              </a:path>
            </a:pathLst>
          </a:custGeom>
          <a:noFill/>
          <a:ln w="28575">
            <a:solidFill>
              <a:schemeClr val="tx1"/>
            </a:solidFill>
            <a:round/>
            <a:headEnd/>
            <a:tailEnd/>
          </a:ln>
        </p:spPr>
        <p:txBody>
          <a:bodyPr wrap="none" anchor="ctr"/>
          <a:lstStyle/>
          <a:p>
            <a:endParaRPr lang="en-US">
              <a:latin typeface="Calibri"/>
              <a:cs typeface="Calibri"/>
            </a:endParaRPr>
          </a:p>
        </p:txBody>
      </p:sp>
      <p:sp>
        <p:nvSpPr>
          <p:cNvPr id="21512" name="AutoShape 8"/>
          <p:cNvSpPr>
            <a:spLocks noChangeArrowheads="1"/>
          </p:cNvSpPr>
          <p:nvPr/>
        </p:nvSpPr>
        <p:spPr bwMode="auto">
          <a:xfrm>
            <a:off x="4546600" y="3003550"/>
            <a:ext cx="166688" cy="166688"/>
          </a:xfrm>
          <a:prstGeom prst="triangle">
            <a:avLst>
              <a:gd name="adj" fmla="val 50000"/>
            </a:avLst>
          </a:prstGeom>
          <a:gradFill rotWithShape="1">
            <a:gsLst>
              <a:gs pos="0">
                <a:srgbClr val="666666"/>
              </a:gs>
              <a:gs pos="50000">
                <a:srgbClr val="DDDDDD"/>
              </a:gs>
              <a:gs pos="100000">
                <a:srgbClr val="666666"/>
              </a:gs>
            </a:gsLst>
            <a:lin ang="0" scaled="1"/>
          </a:gradFill>
          <a:ln w="28575">
            <a:noFill/>
            <a:miter lim="800000"/>
            <a:headEnd/>
            <a:tailEnd/>
          </a:ln>
        </p:spPr>
        <p:txBody>
          <a:bodyPr wrap="none" anchor="ctr"/>
          <a:lstStyle/>
          <a:p>
            <a:endParaRPr lang="en-US">
              <a:latin typeface="Calibri"/>
              <a:cs typeface="Calibri"/>
            </a:endParaRPr>
          </a:p>
        </p:txBody>
      </p:sp>
      <p:sp>
        <p:nvSpPr>
          <p:cNvPr id="21513" name="Line 9"/>
          <p:cNvSpPr>
            <a:spLocks noChangeShapeType="1"/>
          </p:cNvSpPr>
          <p:nvPr/>
        </p:nvSpPr>
        <p:spPr bwMode="auto">
          <a:xfrm>
            <a:off x="3473450" y="2292350"/>
            <a:ext cx="2371725" cy="0"/>
          </a:xfrm>
          <a:prstGeom prst="line">
            <a:avLst/>
          </a:prstGeom>
          <a:noFill/>
          <a:ln w="38100" cap="rnd">
            <a:solidFill>
              <a:schemeClr val="tx1">
                <a:lumMod val="75000"/>
                <a:lumOff val="25000"/>
              </a:schemeClr>
            </a:solidFill>
            <a:prstDash val="sysDot"/>
            <a:round/>
            <a:headEnd/>
            <a:tailEnd/>
          </a:ln>
        </p:spPr>
        <p:txBody>
          <a:bodyPr wrap="none" anchor="ctr"/>
          <a:lstStyle/>
          <a:p>
            <a:endParaRPr lang="en-US">
              <a:latin typeface="Calibri"/>
              <a:cs typeface="Calibri"/>
            </a:endParaRPr>
          </a:p>
        </p:txBody>
      </p:sp>
      <p:sp>
        <p:nvSpPr>
          <p:cNvPr id="21514" name="Line 10"/>
          <p:cNvSpPr>
            <a:spLocks noChangeShapeType="1"/>
          </p:cNvSpPr>
          <p:nvPr/>
        </p:nvSpPr>
        <p:spPr bwMode="auto">
          <a:xfrm>
            <a:off x="3394075" y="4657725"/>
            <a:ext cx="2451100" cy="4763"/>
          </a:xfrm>
          <a:prstGeom prst="line">
            <a:avLst/>
          </a:prstGeom>
          <a:noFill/>
          <a:ln w="38100" cap="rnd">
            <a:solidFill>
              <a:schemeClr val="tx1">
                <a:lumMod val="75000"/>
                <a:lumOff val="25000"/>
              </a:schemeClr>
            </a:solidFill>
            <a:prstDash val="sysDot"/>
            <a:round/>
            <a:headEnd/>
            <a:tailEnd/>
          </a:ln>
        </p:spPr>
        <p:txBody>
          <a:bodyPr wrap="none" anchor="ctr"/>
          <a:lstStyle/>
          <a:p>
            <a:endParaRPr lang="en-US">
              <a:latin typeface="Calibri"/>
              <a:cs typeface="Calibri"/>
            </a:endParaRPr>
          </a:p>
        </p:txBody>
      </p:sp>
      <p:sp>
        <p:nvSpPr>
          <p:cNvPr id="21515" name="Line 11"/>
          <p:cNvSpPr>
            <a:spLocks noChangeShapeType="1"/>
          </p:cNvSpPr>
          <p:nvPr/>
        </p:nvSpPr>
        <p:spPr bwMode="auto">
          <a:xfrm>
            <a:off x="3362325" y="2630488"/>
            <a:ext cx="2371725" cy="0"/>
          </a:xfrm>
          <a:prstGeom prst="line">
            <a:avLst/>
          </a:prstGeom>
          <a:noFill/>
          <a:ln w="38100" cap="rnd">
            <a:solidFill>
              <a:schemeClr val="tx1">
                <a:lumMod val="75000"/>
                <a:lumOff val="25000"/>
              </a:schemeClr>
            </a:solidFill>
            <a:prstDash val="sysDot"/>
            <a:round/>
            <a:headEnd/>
            <a:tailEnd/>
          </a:ln>
        </p:spPr>
        <p:txBody>
          <a:bodyPr wrap="none" anchor="ctr"/>
          <a:lstStyle/>
          <a:p>
            <a:endParaRPr lang="en-US">
              <a:latin typeface="Calibri"/>
              <a:cs typeface="Calibri"/>
            </a:endParaRPr>
          </a:p>
        </p:txBody>
      </p:sp>
      <p:sp>
        <p:nvSpPr>
          <p:cNvPr id="21516" name="Line 12"/>
          <p:cNvSpPr>
            <a:spLocks noChangeShapeType="1"/>
          </p:cNvSpPr>
          <p:nvPr/>
        </p:nvSpPr>
        <p:spPr bwMode="auto">
          <a:xfrm>
            <a:off x="3249613" y="3308350"/>
            <a:ext cx="2484437" cy="0"/>
          </a:xfrm>
          <a:prstGeom prst="line">
            <a:avLst/>
          </a:prstGeom>
          <a:noFill/>
          <a:ln w="38100" cap="rnd">
            <a:solidFill>
              <a:schemeClr val="tx1">
                <a:lumMod val="75000"/>
                <a:lumOff val="25000"/>
              </a:schemeClr>
            </a:solidFill>
            <a:prstDash val="sysDot"/>
            <a:round/>
            <a:headEnd/>
            <a:tailEnd/>
          </a:ln>
        </p:spPr>
        <p:txBody>
          <a:bodyPr wrap="none" anchor="ctr"/>
          <a:lstStyle/>
          <a:p>
            <a:endParaRPr lang="en-US">
              <a:latin typeface="Calibri"/>
              <a:cs typeface="Calibri"/>
            </a:endParaRPr>
          </a:p>
        </p:txBody>
      </p:sp>
      <p:sp>
        <p:nvSpPr>
          <p:cNvPr id="21517" name="Line 13"/>
          <p:cNvSpPr>
            <a:spLocks noChangeShapeType="1"/>
          </p:cNvSpPr>
          <p:nvPr/>
        </p:nvSpPr>
        <p:spPr bwMode="auto">
          <a:xfrm>
            <a:off x="3362325" y="4324350"/>
            <a:ext cx="2371725" cy="0"/>
          </a:xfrm>
          <a:prstGeom prst="line">
            <a:avLst/>
          </a:prstGeom>
          <a:noFill/>
          <a:ln w="38100" cap="rnd">
            <a:solidFill>
              <a:schemeClr val="tx1">
                <a:lumMod val="75000"/>
                <a:lumOff val="25000"/>
              </a:schemeClr>
            </a:solidFill>
            <a:prstDash val="sysDot"/>
            <a:round/>
            <a:headEnd/>
            <a:tailEnd/>
          </a:ln>
        </p:spPr>
        <p:txBody>
          <a:bodyPr wrap="none" anchor="ctr"/>
          <a:lstStyle/>
          <a:p>
            <a:endParaRPr lang="en-US">
              <a:latin typeface="Calibri"/>
              <a:cs typeface="Calibri"/>
            </a:endParaRPr>
          </a:p>
        </p:txBody>
      </p:sp>
      <p:sp>
        <p:nvSpPr>
          <p:cNvPr id="21518" name="Line 14"/>
          <p:cNvSpPr>
            <a:spLocks noChangeShapeType="1"/>
          </p:cNvSpPr>
          <p:nvPr/>
        </p:nvSpPr>
        <p:spPr bwMode="auto">
          <a:xfrm flipV="1">
            <a:off x="2170113" y="1922463"/>
            <a:ext cx="0" cy="3024187"/>
          </a:xfrm>
          <a:prstGeom prst="line">
            <a:avLst/>
          </a:prstGeom>
          <a:noFill/>
          <a:ln w="28575">
            <a:solidFill>
              <a:srgbClr val="C0C0C0"/>
            </a:solidFill>
            <a:round/>
            <a:headEnd/>
            <a:tailEnd type="triangle" w="med" len="med"/>
          </a:ln>
        </p:spPr>
        <p:txBody>
          <a:bodyPr wrap="none" anchor="ctr"/>
          <a:lstStyle/>
          <a:p>
            <a:endParaRPr lang="en-US">
              <a:latin typeface="Calibri"/>
              <a:cs typeface="Calibri"/>
            </a:endParaRPr>
          </a:p>
        </p:txBody>
      </p:sp>
      <p:sp>
        <p:nvSpPr>
          <p:cNvPr id="21519" name="Line 15"/>
          <p:cNvSpPr>
            <a:spLocks noChangeShapeType="1"/>
          </p:cNvSpPr>
          <p:nvPr/>
        </p:nvSpPr>
        <p:spPr bwMode="auto">
          <a:xfrm>
            <a:off x="2170113" y="4946650"/>
            <a:ext cx="4679950" cy="0"/>
          </a:xfrm>
          <a:prstGeom prst="line">
            <a:avLst/>
          </a:prstGeom>
          <a:noFill/>
          <a:ln w="28575">
            <a:solidFill>
              <a:srgbClr val="C0C0C0"/>
            </a:solidFill>
            <a:round/>
            <a:headEnd type="oval" w="med" len="med"/>
            <a:tailEnd type="triangle" w="med" len="med"/>
          </a:ln>
        </p:spPr>
        <p:txBody>
          <a:bodyPr wrap="none" anchor="ctr"/>
          <a:lstStyle/>
          <a:p>
            <a:endParaRPr lang="en-US">
              <a:latin typeface="Calibri"/>
              <a:cs typeface="Calibri"/>
            </a:endParaRPr>
          </a:p>
        </p:txBody>
      </p:sp>
      <p:sp>
        <p:nvSpPr>
          <p:cNvPr id="21520" name="Line 16"/>
          <p:cNvSpPr>
            <a:spLocks noChangeShapeType="1"/>
          </p:cNvSpPr>
          <p:nvPr/>
        </p:nvSpPr>
        <p:spPr bwMode="auto">
          <a:xfrm>
            <a:off x="2170113" y="3505200"/>
            <a:ext cx="4679950" cy="0"/>
          </a:xfrm>
          <a:prstGeom prst="line">
            <a:avLst/>
          </a:prstGeom>
          <a:noFill/>
          <a:ln w="12700">
            <a:solidFill>
              <a:schemeClr val="bg1">
                <a:lumMod val="75000"/>
              </a:schemeClr>
            </a:solidFill>
            <a:prstDash val="dash"/>
            <a:round/>
            <a:headEnd/>
            <a:tailEnd/>
          </a:ln>
        </p:spPr>
        <p:txBody>
          <a:bodyPr wrap="none" anchor="ctr"/>
          <a:lstStyle/>
          <a:p>
            <a:endParaRPr lang="en-US">
              <a:latin typeface="Calibri"/>
              <a:cs typeface="Calibri"/>
            </a:endParaRPr>
          </a:p>
        </p:txBody>
      </p:sp>
      <p:sp>
        <p:nvSpPr>
          <p:cNvPr id="1186833" name="Line 17"/>
          <p:cNvSpPr>
            <a:spLocks noChangeShapeType="1"/>
          </p:cNvSpPr>
          <p:nvPr/>
        </p:nvSpPr>
        <p:spPr bwMode="auto">
          <a:xfrm flipV="1">
            <a:off x="2530475" y="2641600"/>
            <a:ext cx="4175125" cy="1800225"/>
          </a:xfrm>
          <a:prstGeom prst="line">
            <a:avLst/>
          </a:prstGeom>
          <a:noFill/>
          <a:ln w="76200">
            <a:solidFill>
              <a:srgbClr val="CC0000"/>
            </a:solidFill>
            <a:round/>
            <a:headEnd/>
            <a:tailEnd/>
          </a:ln>
        </p:spPr>
        <p:txBody>
          <a:bodyPr wrap="none" anchor="ctr"/>
          <a:lstStyle/>
          <a:p>
            <a:endParaRPr lang="en-US">
              <a:latin typeface="Calibri"/>
              <a:cs typeface="Calibri"/>
            </a:endParaRPr>
          </a:p>
        </p:txBody>
      </p:sp>
      <p:sp>
        <p:nvSpPr>
          <p:cNvPr id="1186834" name="Text Box 18"/>
          <p:cNvSpPr txBox="1">
            <a:spLocks noChangeArrowheads="1"/>
          </p:cNvSpPr>
          <p:nvPr/>
        </p:nvSpPr>
        <p:spPr bwMode="auto">
          <a:xfrm>
            <a:off x="892175" y="1893888"/>
            <a:ext cx="1053042" cy="400110"/>
          </a:xfrm>
          <a:prstGeom prst="rect">
            <a:avLst/>
          </a:prstGeom>
          <a:noFill/>
          <a:ln w="28575">
            <a:noFill/>
            <a:miter lim="800000"/>
            <a:headEnd/>
            <a:tailEnd/>
          </a:ln>
          <a:effectLst/>
        </p:spPr>
        <p:txBody>
          <a:bodyPr wrap="none">
            <a:spAutoFit/>
          </a:bodyPr>
          <a:lstStyle/>
          <a:p>
            <a:pPr eaLnBrk="0" hangingPunct="0">
              <a:defRPr/>
            </a:pPr>
            <a:r>
              <a:rPr lang="en-US" b="0" baseline="0">
                <a:effectLst>
                  <a:outerShdw blurRad="38100" dist="38100" dir="2700000" algn="tl">
                    <a:srgbClr val="C0C0C0"/>
                  </a:outerShdw>
                </a:effectLst>
                <a:latin typeface="Calibri"/>
                <a:cs typeface="Calibri"/>
                <a:sym typeface="Symbol" pitchFamily="18" charset="2"/>
              </a:rPr>
              <a:t>B=</a:t>
            </a:r>
            <a:r>
              <a:rPr lang="en-US" b="0" baseline="0">
                <a:effectLst>
                  <a:outerShdw blurRad="38100" dist="38100" dir="2700000" algn="tl">
                    <a:srgbClr val="C0C0C0"/>
                  </a:outerShdw>
                </a:effectLst>
                <a:latin typeface="Calibri"/>
                <a:cs typeface="Calibri"/>
              </a:rPr>
              <a:t>B-B</a:t>
            </a:r>
            <a:r>
              <a:rPr lang="en-US" b="0" baseline="-25000">
                <a:effectLst>
                  <a:outerShdw blurRad="38100" dist="38100" dir="2700000" algn="tl">
                    <a:srgbClr val="C0C0C0"/>
                  </a:outerShdw>
                </a:effectLst>
                <a:latin typeface="Calibri"/>
                <a:cs typeface="Calibri"/>
              </a:rPr>
              <a:t>0</a:t>
            </a:r>
          </a:p>
        </p:txBody>
      </p:sp>
      <p:sp>
        <p:nvSpPr>
          <p:cNvPr id="1186835" name="Text Box 19"/>
          <p:cNvSpPr txBox="1">
            <a:spLocks noChangeArrowheads="1"/>
          </p:cNvSpPr>
          <p:nvPr/>
        </p:nvSpPr>
        <p:spPr bwMode="auto">
          <a:xfrm>
            <a:off x="1809750" y="3273425"/>
            <a:ext cx="340658" cy="461665"/>
          </a:xfrm>
          <a:prstGeom prst="rect">
            <a:avLst/>
          </a:prstGeom>
          <a:noFill/>
          <a:ln w="28575">
            <a:noFill/>
            <a:miter lim="800000"/>
            <a:headEnd/>
            <a:tailEnd/>
          </a:ln>
          <a:effectLst/>
        </p:spPr>
        <p:txBody>
          <a:bodyPr wrap="none">
            <a:spAutoFit/>
          </a:bodyPr>
          <a:lstStyle/>
          <a:p>
            <a:pPr eaLnBrk="0" hangingPunct="0">
              <a:defRPr/>
            </a:pPr>
            <a:r>
              <a:rPr lang="en-US" sz="2400" baseline="0">
                <a:effectLst>
                  <a:outerShdw blurRad="38100" dist="38100" dir="2700000" algn="tl">
                    <a:srgbClr val="C0C0C0"/>
                  </a:outerShdw>
                </a:effectLst>
                <a:latin typeface="Calibri"/>
                <a:cs typeface="Calibri"/>
              </a:rPr>
              <a:t>0</a:t>
            </a:r>
            <a:endParaRPr lang="en-US" sz="2400" baseline="-25000">
              <a:effectLst>
                <a:outerShdw blurRad="38100" dist="38100" dir="2700000" algn="tl">
                  <a:srgbClr val="C0C0C0"/>
                </a:outerShdw>
              </a:effectLst>
              <a:latin typeface="Calibri"/>
              <a:cs typeface="Calibri"/>
            </a:endParaRPr>
          </a:p>
        </p:txBody>
      </p:sp>
      <p:sp>
        <p:nvSpPr>
          <p:cNvPr id="1186836" name="Rectangle 20"/>
          <p:cNvSpPr>
            <a:spLocks noChangeArrowheads="1"/>
          </p:cNvSpPr>
          <p:nvPr/>
        </p:nvSpPr>
        <p:spPr bwMode="auto">
          <a:xfrm>
            <a:off x="3539414" y="5380294"/>
            <a:ext cx="2039772" cy="820225"/>
          </a:xfrm>
          <a:prstGeom prst="rect">
            <a:avLst/>
          </a:prstGeom>
          <a:noFill/>
          <a:ln w="12700">
            <a:noFill/>
            <a:miter lim="800000"/>
            <a:headEnd/>
            <a:tailEnd/>
          </a:ln>
        </p:spPr>
        <p:txBody>
          <a:bodyPr wrap="none" lIns="90488" tIns="44450" rIns="90488" bIns="44450" anchor="ctr" anchorCtr="1">
            <a:spAutoFit/>
          </a:bodyPr>
          <a:lstStyle/>
          <a:p>
            <a:pPr marL="279400" indent="-279400" algn="ctr" defTabSz="766763" eaLnBrk="0" hangingPunct="0">
              <a:lnSpc>
                <a:spcPct val="120000"/>
              </a:lnSpc>
              <a:buClr>
                <a:schemeClr val="accent1"/>
              </a:buClr>
              <a:tabLst>
                <a:tab pos="2381250" algn="l"/>
              </a:tabLst>
            </a:pPr>
            <a:r>
              <a:rPr lang="en-US" sz="2400" baseline="0">
                <a:latin typeface="Calibri"/>
                <a:cs typeface="Calibri"/>
                <a:sym typeface="Symbol" pitchFamily="18" charset="2"/>
              </a:rPr>
              <a:t></a:t>
            </a:r>
            <a:r>
              <a:rPr lang="en-US" sz="2400" baseline="0">
                <a:latin typeface="Calibri"/>
                <a:cs typeface="Calibri"/>
              </a:rPr>
              <a:t>(z)=</a:t>
            </a:r>
            <a:r>
              <a:rPr lang="en-US" sz="2400" baseline="0">
                <a:latin typeface="Calibri"/>
                <a:cs typeface="Calibri"/>
                <a:sym typeface="Symbol" pitchFamily="18" charset="2"/>
              </a:rPr>
              <a:t></a:t>
            </a:r>
            <a:r>
              <a:rPr lang="en-US" sz="2400" baseline="0">
                <a:latin typeface="Calibri"/>
                <a:cs typeface="Calibri"/>
              </a:rPr>
              <a:t> (B</a:t>
            </a:r>
            <a:r>
              <a:rPr lang="en-US" sz="2400" baseline="-25000">
                <a:latin typeface="Calibri"/>
                <a:cs typeface="Calibri"/>
              </a:rPr>
              <a:t>0</a:t>
            </a:r>
            <a:r>
              <a:rPr lang="en-US" sz="2400" baseline="0">
                <a:latin typeface="Calibri"/>
                <a:cs typeface="Calibri"/>
              </a:rPr>
              <a:t>+</a:t>
            </a:r>
            <a:r>
              <a:rPr lang="en-US" sz="2400" baseline="0">
                <a:latin typeface="Calibri"/>
                <a:cs typeface="Calibri"/>
                <a:sym typeface="Symbol" pitchFamily="18" charset="2"/>
              </a:rPr>
              <a:t>B) </a:t>
            </a:r>
          </a:p>
          <a:p>
            <a:pPr marL="279400" indent="-279400" algn="ctr" defTabSz="766763" eaLnBrk="0" hangingPunct="0">
              <a:lnSpc>
                <a:spcPct val="120000"/>
              </a:lnSpc>
              <a:buClr>
                <a:schemeClr val="accent1"/>
              </a:buClr>
              <a:tabLst>
                <a:tab pos="2381250" algn="l"/>
              </a:tabLst>
            </a:pPr>
            <a:r>
              <a:rPr lang="en-US" sz="1600" baseline="0">
                <a:latin typeface="Calibri"/>
                <a:cs typeface="Calibri"/>
                <a:sym typeface="Symbol" pitchFamily="18" charset="2"/>
              </a:rPr>
              <a:t>“Lamor frequency”</a:t>
            </a:r>
          </a:p>
        </p:txBody>
      </p:sp>
      <p:sp>
        <p:nvSpPr>
          <p:cNvPr id="1186837" name="Text Box 21"/>
          <p:cNvSpPr txBox="1">
            <a:spLocks noChangeArrowheads="1"/>
          </p:cNvSpPr>
          <p:nvPr/>
        </p:nvSpPr>
        <p:spPr bwMode="auto">
          <a:xfrm>
            <a:off x="6562725" y="4549775"/>
            <a:ext cx="296863" cy="396875"/>
          </a:xfrm>
          <a:prstGeom prst="rect">
            <a:avLst/>
          </a:prstGeom>
          <a:noFill/>
          <a:ln w="28575">
            <a:noFill/>
            <a:miter lim="800000"/>
            <a:headEnd/>
            <a:tailEnd/>
          </a:ln>
          <a:effectLst/>
        </p:spPr>
        <p:txBody>
          <a:bodyPr wrap="none">
            <a:spAutoFit/>
          </a:bodyPr>
          <a:lstStyle/>
          <a:p>
            <a:pPr eaLnBrk="0" hangingPunct="0">
              <a:defRPr/>
            </a:pPr>
            <a:r>
              <a:rPr lang="en-US" b="0" baseline="0">
                <a:effectLst>
                  <a:outerShdw blurRad="38100" dist="38100" dir="2700000" algn="tl">
                    <a:srgbClr val="C0C0C0"/>
                  </a:outerShdw>
                </a:effectLst>
                <a:latin typeface="Calibri"/>
                <a:cs typeface="Calibri"/>
                <a:sym typeface="Symbol" pitchFamily="18" charset="2"/>
              </a:rPr>
              <a:t>z</a:t>
            </a:r>
            <a:endParaRPr lang="en-US" b="0" baseline="-25000">
              <a:effectLst>
                <a:outerShdw blurRad="38100" dist="38100" dir="2700000" algn="tl">
                  <a:srgbClr val="C0C0C0"/>
                </a:outerShdw>
              </a:effectLst>
              <a:latin typeface="Calibri"/>
              <a:cs typeface="Calibri"/>
            </a:endParaRPr>
          </a:p>
        </p:txBody>
      </p:sp>
      <p:grpSp>
        <p:nvGrpSpPr>
          <p:cNvPr id="2" name="Group 22"/>
          <p:cNvGrpSpPr>
            <a:grpSpLocks/>
          </p:cNvGrpSpPr>
          <p:nvPr/>
        </p:nvGrpSpPr>
        <p:grpSpPr bwMode="auto">
          <a:xfrm>
            <a:off x="3109913" y="1560513"/>
            <a:ext cx="2992437" cy="273050"/>
            <a:chOff x="1736" y="768"/>
            <a:chExt cx="1144" cy="224"/>
          </a:xfrm>
        </p:grpSpPr>
        <p:sp>
          <p:nvSpPr>
            <p:cNvPr id="21575" name="Freeform 23"/>
            <p:cNvSpPr>
              <a:spLocks/>
            </p:cNvSpPr>
            <p:nvPr/>
          </p:nvSpPr>
          <p:spPr bwMode="auto">
            <a:xfrm>
              <a:off x="1746" y="768"/>
              <a:ext cx="1134" cy="27"/>
            </a:xfrm>
            <a:custGeom>
              <a:avLst/>
              <a:gdLst>
                <a:gd name="T0" fmla="*/ 0 w 2269"/>
                <a:gd name="T1" fmla="*/ 0 h 55"/>
                <a:gd name="T2" fmla="*/ 0 w 2269"/>
                <a:gd name="T3" fmla="*/ 0 h 55"/>
                <a:gd name="T4" fmla="*/ 0 w 2269"/>
                <a:gd name="T5" fmla="*/ 0 h 55"/>
                <a:gd name="T6" fmla="*/ 1 w 2269"/>
                <a:gd name="T7" fmla="*/ 0 h 55"/>
                <a:gd name="T8" fmla="*/ 2 w 2269"/>
                <a:gd name="T9" fmla="*/ 0 h 55"/>
                <a:gd name="T10" fmla="*/ 2 w 2269"/>
                <a:gd name="T11" fmla="*/ 0 h 55"/>
                <a:gd name="T12" fmla="*/ 3 w 2269"/>
                <a:gd name="T13" fmla="*/ 0 h 55"/>
                <a:gd name="T14" fmla="*/ 5 w 2269"/>
                <a:gd name="T15" fmla="*/ 0 h 55"/>
                <a:gd name="T16" fmla="*/ 6 w 2269"/>
                <a:gd name="T17" fmla="*/ 0 h 55"/>
                <a:gd name="T18" fmla="*/ 7 w 2269"/>
                <a:gd name="T19" fmla="*/ 0 h 55"/>
                <a:gd name="T20" fmla="*/ 9 w 2269"/>
                <a:gd name="T21" fmla="*/ 0 h 55"/>
                <a:gd name="T22" fmla="*/ 10 w 2269"/>
                <a:gd name="T23" fmla="*/ 0 h 55"/>
                <a:gd name="T24" fmla="*/ 12 w 2269"/>
                <a:gd name="T25" fmla="*/ 0 h 55"/>
                <a:gd name="T26" fmla="*/ 13 w 2269"/>
                <a:gd name="T27" fmla="*/ 0 h 55"/>
                <a:gd name="T28" fmla="*/ 15 w 2269"/>
                <a:gd name="T29" fmla="*/ 0 h 55"/>
                <a:gd name="T30" fmla="*/ 17 w 2269"/>
                <a:gd name="T31" fmla="*/ 0 h 55"/>
                <a:gd name="T32" fmla="*/ 18 w 2269"/>
                <a:gd name="T33" fmla="*/ 0 h 55"/>
                <a:gd name="T34" fmla="*/ 20 w 2269"/>
                <a:gd name="T35" fmla="*/ 0 h 55"/>
                <a:gd name="T36" fmla="*/ 21 w 2269"/>
                <a:gd name="T37" fmla="*/ 0 h 55"/>
                <a:gd name="T38" fmla="*/ 23 w 2269"/>
                <a:gd name="T39" fmla="*/ 0 h 55"/>
                <a:gd name="T40" fmla="*/ 25 w 2269"/>
                <a:gd name="T41" fmla="*/ 0 h 55"/>
                <a:gd name="T42" fmla="*/ 26 w 2269"/>
                <a:gd name="T43" fmla="*/ 0 h 55"/>
                <a:gd name="T44" fmla="*/ 28 w 2269"/>
                <a:gd name="T45" fmla="*/ 0 h 55"/>
                <a:gd name="T46" fmla="*/ 29 w 2269"/>
                <a:gd name="T47" fmla="*/ 0 h 55"/>
                <a:gd name="T48" fmla="*/ 30 w 2269"/>
                <a:gd name="T49" fmla="*/ 0 h 55"/>
                <a:gd name="T50" fmla="*/ 31 w 2269"/>
                <a:gd name="T51" fmla="*/ 0 h 55"/>
                <a:gd name="T52" fmla="*/ 32 w 2269"/>
                <a:gd name="T53" fmla="*/ 0 h 55"/>
                <a:gd name="T54" fmla="*/ 33 w 2269"/>
                <a:gd name="T55" fmla="*/ 0 h 55"/>
                <a:gd name="T56" fmla="*/ 34 w 2269"/>
                <a:gd name="T57" fmla="*/ 0 h 55"/>
                <a:gd name="T58" fmla="*/ 34 w 2269"/>
                <a:gd name="T59" fmla="*/ 0 h 55"/>
                <a:gd name="T60" fmla="*/ 35 w 2269"/>
                <a:gd name="T61" fmla="*/ 0 h 55"/>
                <a:gd name="T62" fmla="*/ 35 w 2269"/>
                <a:gd name="T63" fmla="*/ 0 h 55"/>
                <a:gd name="T64" fmla="*/ 35 w 2269"/>
                <a:gd name="T65" fmla="*/ 0 h 55"/>
                <a:gd name="T66" fmla="*/ 0 w 2269"/>
                <a:gd name="T67" fmla="*/ 0 h 5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69"/>
                <a:gd name="T103" fmla="*/ 0 h 55"/>
                <a:gd name="T104" fmla="*/ 2269 w 2269"/>
                <a:gd name="T105" fmla="*/ 55 h 5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69" h="55">
                  <a:moveTo>
                    <a:pt x="0" y="6"/>
                  </a:moveTo>
                  <a:lnTo>
                    <a:pt x="2" y="4"/>
                  </a:lnTo>
                  <a:lnTo>
                    <a:pt x="8" y="4"/>
                  </a:lnTo>
                  <a:lnTo>
                    <a:pt x="17" y="2"/>
                  </a:lnTo>
                  <a:lnTo>
                    <a:pt x="29" y="2"/>
                  </a:lnTo>
                  <a:lnTo>
                    <a:pt x="44" y="2"/>
                  </a:lnTo>
                  <a:lnTo>
                    <a:pt x="61" y="2"/>
                  </a:lnTo>
                  <a:lnTo>
                    <a:pt x="82" y="2"/>
                  </a:lnTo>
                  <a:lnTo>
                    <a:pt x="105" y="2"/>
                  </a:lnTo>
                  <a:lnTo>
                    <a:pt x="129" y="0"/>
                  </a:lnTo>
                  <a:lnTo>
                    <a:pt x="156" y="0"/>
                  </a:lnTo>
                  <a:lnTo>
                    <a:pt x="186" y="0"/>
                  </a:lnTo>
                  <a:lnTo>
                    <a:pt x="217" y="0"/>
                  </a:lnTo>
                  <a:lnTo>
                    <a:pt x="251" y="0"/>
                  </a:lnTo>
                  <a:lnTo>
                    <a:pt x="287" y="0"/>
                  </a:lnTo>
                  <a:lnTo>
                    <a:pt x="325" y="0"/>
                  </a:lnTo>
                  <a:lnTo>
                    <a:pt x="365" y="0"/>
                  </a:lnTo>
                  <a:lnTo>
                    <a:pt x="405" y="0"/>
                  </a:lnTo>
                  <a:lnTo>
                    <a:pt x="447" y="0"/>
                  </a:lnTo>
                  <a:lnTo>
                    <a:pt x="490" y="0"/>
                  </a:lnTo>
                  <a:lnTo>
                    <a:pt x="536" y="0"/>
                  </a:lnTo>
                  <a:lnTo>
                    <a:pt x="582" y="0"/>
                  </a:lnTo>
                  <a:lnTo>
                    <a:pt x="629" y="0"/>
                  </a:lnTo>
                  <a:lnTo>
                    <a:pt x="678" y="0"/>
                  </a:lnTo>
                  <a:lnTo>
                    <a:pt x="728" y="0"/>
                  </a:lnTo>
                  <a:lnTo>
                    <a:pt x="777" y="0"/>
                  </a:lnTo>
                  <a:lnTo>
                    <a:pt x="829" y="0"/>
                  </a:lnTo>
                  <a:lnTo>
                    <a:pt x="880" y="0"/>
                  </a:lnTo>
                  <a:lnTo>
                    <a:pt x="931" y="0"/>
                  </a:lnTo>
                  <a:lnTo>
                    <a:pt x="984" y="0"/>
                  </a:lnTo>
                  <a:lnTo>
                    <a:pt x="1038" y="0"/>
                  </a:lnTo>
                  <a:lnTo>
                    <a:pt x="1091" y="0"/>
                  </a:lnTo>
                  <a:lnTo>
                    <a:pt x="1144" y="0"/>
                  </a:lnTo>
                  <a:lnTo>
                    <a:pt x="1195" y="0"/>
                  </a:lnTo>
                  <a:lnTo>
                    <a:pt x="1249" y="0"/>
                  </a:lnTo>
                  <a:lnTo>
                    <a:pt x="1300" y="0"/>
                  </a:lnTo>
                  <a:lnTo>
                    <a:pt x="1353" y="0"/>
                  </a:lnTo>
                  <a:lnTo>
                    <a:pt x="1404" y="0"/>
                  </a:lnTo>
                  <a:lnTo>
                    <a:pt x="1456" y="0"/>
                  </a:lnTo>
                  <a:lnTo>
                    <a:pt x="1507" y="0"/>
                  </a:lnTo>
                  <a:lnTo>
                    <a:pt x="1556" y="0"/>
                  </a:lnTo>
                  <a:lnTo>
                    <a:pt x="1606" y="0"/>
                  </a:lnTo>
                  <a:lnTo>
                    <a:pt x="1653" y="0"/>
                  </a:lnTo>
                  <a:lnTo>
                    <a:pt x="1701" y="0"/>
                  </a:lnTo>
                  <a:lnTo>
                    <a:pt x="1746" y="0"/>
                  </a:lnTo>
                  <a:lnTo>
                    <a:pt x="1792" y="0"/>
                  </a:lnTo>
                  <a:lnTo>
                    <a:pt x="1836" y="0"/>
                  </a:lnTo>
                  <a:lnTo>
                    <a:pt x="1878" y="0"/>
                  </a:lnTo>
                  <a:lnTo>
                    <a:pt x="1919" y="0"/>
                  </a:lnTo>
                  <a:lnTo>
                    <a:pt x="1957" y="0"/>
                  </a:lnTo>
                  <a:lnTo>
                    <a:pt x="1993" y="0"/>
                  </a:lnTo>
                  <a:lnTo>
                    <a:pt x="2028" y="0"/>
                  </a:lnTo>
                  <a:lnTo>
                    <a:pt x="2062" y="0"/>
                  </a:lnTo>
                  <a:lnTo>
                    <a:pt x="2092" y="0"/>
                  </a:lnTo>
                  <a:lnTo>
                    <a:pt x="2123" y="0"/>
                  </a:lnTo>
                  <a:lnTo>
                    <a:pt x="2147" y="0"/>
                  </a:lnTo>
                  <a:lnTo>
                    <a:pt x="2172" y="0"/>
                  </a:lnTo>
                  <a:lnTo>
                    <a:pt x="2193" y="0"/>
                  </a:lnTo>
                  <a:lnTo>
                    <a:pt x="2214" y="0"/>
                  </a:lnTo>
                  <a:lnTo>
                    <a:pt x="2229" y="0"/>
                  </a:lnTo>
                  <a:lnTo>
                    <a:pt x="2244" y="0"/>
                  </a:lnTo>
                  <a:lnTo>
                    <a:pt x="2256" y="0"/>
                  </a:lnTo>
                  <a:lnTo>
                    <a:pt x="2263" y="0"/>
                  </a:lnTo>
                  <a:lnTo>
                    <a:pt x="2267" y="0"/>
                  </a:lnTo>
                  <a:lnTo>
                    <a:pt x="2269" y="0"/>
                  </a:lnTo>
                  <a:lnTo>
                    <a:pt x="2269" y="55"/>
                  </a:lnTo>
                  <a:lnTo>
                    <a:pt x="4" y="48"/>
                  </a:lnTo>
                  <a:lnTo>
                    <a:pt x="0" y="6"/>
                  </a:lnTo>
                  <a:close/>
                </a:path>
              </a:pathLst>
            </a:custGeom>
            <a:solidFill>
              <a:srgbClr val="C0C0C0"/>
            </a:solidFill>
            <a:ln w="9525">
              <a:noFill/>
              <a:round/>
              <a:headEnd/>
              <a:tailEnd/>
            </a:ln>
          </p:spPr>
          <p:txBody>
            <a:bodyPr/>
            <a:lstStyle/>
            <a:p>
              <a:endParaRPr lang="en-US">
                <a:latin typeface="Calibri"/>
                <a:cs typeface="Calibri"/>
              </a:endParaRPr>
            </a:p>
          </p:txBody>
        </p:sp>
        <p:sp>
          <p:nvSpPr>
            <p:cNvPr id="21576" name="Freeform 24"/>
            <p:cNvSpPr>
              <a:spLocks/>
            </p:cNvSpPr>
            <p:nvPr/>
          </p:nvSpPr>
          <p:spPr bwMode="auto">
            <a:xfrm>
              <a:off x="1743" y="816"/>
              <a:ext cx="1135" cy="25"/>
            </a:xfrm>
            <a:custGeom>
              <a:avLst/>
              <a:gdLst>
                <a:gd name="T0" fmla="*/ 0 w 2271"/>
                <a:gd name="T1" fmla="*/ 1 h 50"/>
                <a:gd name="T2" fmla="*/ 0 w 2271"/>
                <a:gd name="T3" fmla="*/ 1 h 50"/>
                <a:gd name="T4" fmla="*/ 0 w 2271"/>
                <a:gd name="T5" fmla="*/ 1 h 50"/>
                <a:gd name="T6" fmla="*/ 1 w 2271"/>
                <a:gd name="T7" fmla="*/ 1 h 50"/>
                <a:gd name="T8" fmla="*/ 2 w 2271"/>
                <a:gd name="T9" fmla="*/ 1 h 50"/>
                <a:gd name="T10" fmla="*/ 2 w 2271"/>
                <a:gd name="T11" fmla="*/ 1 h 50"/>
                <a:gd name="T12" fmla="*/ 3 w 2271"/>
                <a:gd name="T13" fmla="*/ 1 h 50"/>
                <a:gd name="T14" fmla="*/ 5 w 2271"/>
                <a:gd name="T15" fmla="*/ 1 h 50"/>
                <a:gd name="T16" fmla="*/ 6 w 2271"/>
                <a:gd name="T17" fmla="*/ 0 h 50"/>
                <a:gd name="T18" fmla="*/ 7 w 2271"/>
                <a:gd name="T19" fmla="*/ 0 h 50"/>
                <a:gd name="T20" fmla="*/ 9 w 2271"/>
                <a:gd name="T21" fmla="*/ 0 h 50"/>
                <a:gd name="T22" fmla="*/ 10 w 2271"/>
                <a:gd name="T23" fmla="*/ 0 h 50"/>
                <a:gd name="T24" fmla="*/ 12 w 2271"/>
                <a:gd name="T25" fmla="*/ 0 h 50"/>
                <a:gd name="T26" fmla="*/ 13 w 2271"/>
                <a:gd name="T27" fmla="*/ 0 h 50"/>
                <a:gd name="T28" fmla="*/ 15 w 2271"/>
                <a:gd name="T29" fmla="*/ 0 h 50"/>
                <a:gd name="T30" fmla="*/ 17 w 2271"/>
                <a:gd name="T31" fmla="*/ 0 h 50"/>
                <a:gd name="T32" fmla="*/ 18 w 2271"/>
                <a:gd name="T33" fmla="*/ 1 h 50"/>
                <a:gd name="T34" fmla="*/ 20 w 2271"/>
                <a:gd name="T35" fmla="*/ 1 h 50"/>
                <a:gd name="T36" fmla="*/ 21 w 2271"/>
                <a:gd name="T37" fmla="*/ 1 h 50"/>
                <a:gd name="T38" fmla="*/ 23 w 2271"/>
                <a:gd name="T39" fmla="*/ 1 h 50"/>
                <a:gd name="T40" fmla="*/ 25 w 2271"/>
                <a:gd name="T41" fmla="*/ 1 h 50"/>
                <a:gd name="T42" fmla="*/ 26 w 2271"/>
                <a:gd name="T43" fmla="*/ 1 h 50"/>
                <a:gd name="T44" fmla="*/ 27 w 2271"/>
                <a:gd name="T45" fmla="*/ 1 h 50"/>
                <a:gd name="T46" fmla="*/ 29 w 2271"/>
                <a:gd name="T47" fmla="*/ 1 h 50"/>
                <a:gd name="T48" fmla="*/ 30 w 2271"/>
                <a:gd name="T49" fmla="*/ 1 h 50"/>
                <a:gd name="T50" fmla="*/ 31 w 2271"/>
                <a:gd name="T51" fmla="*/ 1 h 50"/>
                <a:gd name="T52" fmla="*/ 32 w 2271"/>
                <a:gd name="T53" fmla="*/ 1 h 50"/>
                <a:gd name="T54" fmla="*/ 33 w 2271"/>
                <a:gd name="T55" fmla="*/ 1 h 50"/>
                <a:gd name="T56" fmla="*/ 34 w 2271"/>
                <a:gd name="T57" fmla="*/ 1 h 50"/>
                <a:gd name="T58" fmla="*/ 34 w 2271"/>
                <a:gd name="T59" fmla="*/ 1 h 50"/>
                <a:gd name="T60" fmla="*/ 35 w 2271"/>
                <a:gd name="T61" fmla="*/ 1 h 50"/>
                <a:gd name="T62" fmla="*/ 35 w 2271"/>
                <a:gd name="T63" fmla="*/ 1 h 50"/>
                <a:gd name="T64" fmla="*/ 35 w 2271"/>
                <a:gd name="T65" fmla="*/ 1 h 50"/>
                <a:gd name="T66" fmla="*/ 0 w 2271"/>
                <a:gd name="T67" fmla="*/ 1 h 5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71"/>
                <a:gd name="T103" fmla="*/ 0 h 50"/>
                <a:gd name="T104" fmla="*/ 2271 w 2271"/>
                <a:gd name="T105" fmla="*/ 50 h 5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71" h="50">
                  <a:moveTo>
                    <a:pt x="0" y="8"/>
                  </a:moveTo>
                  <a:lnTo>
                    <a:pt x="2" y="6"/>
                  </a:lnTo>
                  <a:lnTo>
                    <a:pt x="8" y="6"/>
                  </a:lnTo>
                  <a:lnTo>
                    <a:pt x="17" y="6"/>
                  </a:lnTo>
                  <a:lnTo>
                    <a:pt x="29" y="6"/>
                  </a:lnTo>
                  <a:lnTo>
                    <a:pt x="42" y="4"/>
                  </a:lnTo>
                  <a:lnTo>
                    <a:pt x="61" y="4"/>
                  </a:lnTo>
                  <a:lnTo>
                    <a:pt x="82" y="2"/>
                  </a:lnTo>
                  <a:lnTo>
                    <a:pt x="105" y="2"/>
                  </a:lnTo>
                  <a:lnTo>
                    <a:pt x="130" y="2"/>
                  </a:lnTo>
                  <a:lnTo>
                    <a:pt x="156" y="2"/>
                  </a:lnTo>
                  <a:lnTo>
                    <a:pt x="187" y="2"/>
                  </a:lnTo>
                  <a:lnTo>
                    <a:pt x="217" y="2"/>
                  </a:lnTo>
                  <a:lnTo>
                    <a:pt x="251" y="2"/>
                  </a:lnTo>
                  <a:lnTo>
                    <a:pt x="287" y="2"/>
                  </a:lnTo>
                  <a:lnTo>
                    <a:pt x="325" y="2"/>
                  </a:lnTo>
                  <a:lnTo>
                    <a:pt x="365" y="2"/>
                  </a:lnTo>
                  <a:lnTo>
                    <a:pt x="405" y="0"/>
                  </a:lnTo>
                  <a:lnTo>
                    <a:pt x="447" y="0"/>
                  </a:lnTo>
                  <a:lnTo>
                    <a:pt x="491" y="0"/>
                  </a:lnTo>
                  <a:lnTo>
                    <a:pt x="536" y="0"/>
                  </a:lnTo>
                  <a:lnTo>
                    <a:pt x="582" y="0"/>
                  </a:lnTo>
                  <a:lnTo>
                    <a:pt x="629" y="0"/>
                  </a:lnTo>
                  <a:lnTo>
                    <a:pt x="679" y="0"/>
                  </a:lnTo>
                  <a:lnTo>
                    <a:pt x="728" y="0"/>
                  </a:lnTo>
                  <a:lnTo>
                    <a:pt x="778" y="0"/>
                  </a:lnTo>
                  <a:lnTo>
                    <a:pt x="827" y="0"/>
                  </a:lnTo>
                  <a:lnTo>
                    <a:pt x="878" y="0"/>
                  </a:lnTo>
                  <a:lnTo>
                    <a:pt x="931" y="0"/>
                  </a:lnTo>
                  <a:lnTo>
                    <a:pt x="983" y="0"/>
                  </a:lnTo>
                  <a:lnTo>
                    <a:pt x="1036" y="0"/>
                  </a:lnTo>
                  <a:lnTo>
                    <a:pt x="1089" y="0"/>
                  </a:lnTo>
                  <a:lnTo>
                    <a:pt x="1142" y="2"/>
                  </a:lnTo>
                  <a:lnTo>
                    <a:pt x="1196" y="2"/>
                  </a:lnTo>
                  <a:lnTo>
                    <a:pt x="1247" y="2"/>
                  </a:lnTo>
                  <a:lnTo>
                    <a:pt x="1300" y="2"/>
                  </a:lnTo>
                  <a:lnTo>
                    <a:pt x="1353" y="2"/>
                  </a:lnTo>
                  <a:lnTo>
                    <a:pt x="1403" y="2"/>
                  </a:lnTo>
                  <a:lnTo>
                    <a:pt x="1454" y="2"/>
                  </a:lnTo>
                  <a:lnTo>
                    <a:pt x="1505" y="2"/>
                  </a:lnTo>
                  <a:lnTo>
                    <a:pt x="1557" y="2"/>
                  </a:lnTo>
                  <a:lnTo>
                    <a:pt x="1604" y="2"/>
                  </a:lnTo>
                  <a:lnTo>
                    <a:pt x="1654" y="2"/>
                  </a:lnTo>
                  <a:lnTo>
                    <a:pt x="1699" y="2"/>
                  </a:lnTo>
                  <a:lnTo>
                    <a:pt x="1747" y="2"/>
                  </a:lnTo>
                  <a:lnTo>
                    <a:pt x="1790" y="2"/>
                  </a:lnTo>
                  <a:lnTo>
                    <a:pt x="1834" y="2"/>
                  </a:lnTo>
                  <a:lnTo>
                    <a:pt x="1876" y="2"/>
                  </a:lnTo>
                  <a:lnTo>
                    <a:pt x="1918" y="2"/>
                  </a:lnTo>
                  <a:lnTo>
                    <a:pt x="1956" y="2"/>
                  </a:lnTo>
                  <a:lnTo>
                    <a:pt x="1992" y="2"/>
                  </a:lnTo>
                  <a:lnTo>
                    <a:pt x="2028" y="2"/>
                  </a:lnTo>
                  <a:lnTo>
                    <a:pt x="2060" y="2"/>
                  </a:lnTo>
                  <a:lnTo>
                    <a:pt x="2091" y="2"/>
                  </a:lnTo>
                  <a:lnTo>
                    <a:pt x="2121" y="2"/>
                  </a:lnTo>
                  <a:lnTo>
                    <a:pt x="2146" y="2"/>
                  </a:lnTo>
                  <a:lnTo>
                    <a:pt x="2172" y="4"/>
                  </a:lnTo>
                  <a:lnTo>
                    <a:pt x="2193" y="4"/>
                  </a:lnTo>
                  <a:lnTo>
                    <a:pt x="2212" y="4"/>
                  </a:lnTo>
                  <a:lnTo>
                    <a:pt x="2227" y="4"/>
                  </a:lnTo>
                  <a:lnTo>
                    <a:pt x="2243" y="4"/>
                  </a:lnTo>
                  <a:lnTo>
                    <a:pt x="2254" y="4"/>
                  </a:lnTo>
                  <a:lnTo>
                    <a:pt x="2262" y="4"/>
                  </a:lnTo>
                  <a:lnTo>
                    <a:pt x="2265" y="4"/>
                  </a:lnTo>
                  <a:lnTo>
                    <a:pt x="2267" y="4"/>
                  </a:lnTo>
                  <a:lnTo>
                    <a:pt x="2271" y="50"/>
                  </a:lnTo>
                  <a:lnTo>
                    <a:pt x="2" y="50"/>
                  </a:lnTo>
                  <a:lnTo>
                    <a:pt x="0" y="8"/>
                  </a:lnTo>
                  <a:close/>
                </a:path>
              </a:pathLst>
            </a:custGeom>
            <a:solidFill>
              <a:srgbClr val="C0C0C0"/>
            </a:solidFill>
            <a:ln w="9525">
              <a:noFill/>
              <a:round/>
              <a:headEnd/>
              <a:tailEnd/>
            </a:ln>
          </p:spPr>
          <p:txBody>
            <a:bodyPr/>
            <a:lstStyle/>
            <a:p>
              <a:endParaRPr lang="en-US">
                <a:latin typeface="Calibri"/>
                <a:cs typeface="Calibri"/>
              </a:endParaRPr>
            </a:p>
          </p:txBody>
        </p:sp>
        <p:sp>
          <p:nvSpPr>
            <p:cNvPr id="21577" name="Freeform 25"/>
            <p:cNvSpPr>
              <a:spLocks/>
            </p:cNvSpPr>
            <p:nvPr/>
          </p:nvSpPr>
          <p:spPr bwMode="auto">
            <a:xfrm>
              <a:off x="1736" y="864"/>
              <a:ext cx="1143" cy="25"/>
            </a:xfrm>
            <a:custGeom>
              <a:avLst/>
              <a:gdLst>
                <a:gd name="T0" fmla="*/ 0 w 2286"/>
                <a:gd name="T1" fmla="*/ 1 h 49"/>
                <a:gd name="T2" fmla="*/ 1 w 2286"/>
                <a:gd name="T3" fmla="*/ 1 h 49"/>
                <a:gd name="T4" fmla="*/ 1 w 2286"/>
                <a:gd name="T5" fmla="*/ 1 h 49"/>
                <a:gd name="T6" fmla="*/ 1 w 2286"/>
                <a:gd name="T7" fmla="*/ 1 h 49"/>
                <a:gd name="T8" fmla="*/ 2 w 2286"/>
                <a:gd name="T9" fmla="*/ 0 h 49"/>
                <a:gd name="T10" fmla="*/ 2 w 2286"/>
                <a:gd name="T11" fmla="*/ 0 h 49"/>
                <a:gd name="T12" fmla="*/ 3 w 2286"/>
                <a:gd name="T13" fmla="*/ 0 h 49"/>
                <a:gd name="T14" fmla="*/ 5 w 2286"/>
                <a:gd name="T15" fmla="*/ 0 h 49"/>
                <a:gd name="T16" fmla="*/ 6 w 2286"/>
                <a:gd name="T17" fmla="*/ 0 h 49"/>
                <a:gd name="T18" fmla="*/ 7 w 2286"/>
                <a:gd name="T19" fmla="*/ 0 h 49"/>
                <a:gd name="T20" fmla="*/ 9 w 2286"/>
                <a:gd name="T21" fmla="*/ 0 h 49"/>
                <a:gd name="T22" fmla="*/ 10 w 2286"/>
                <a:gd name="T23" fmla="*/ 0 h 49"/>
                <a:gd name="T24" fmla="*/ 12 w 2286"/>
                <a:gd name="T25" fmla="*/ 0 h 49"/>
                <a:gd name="T26" fmla="*/ 13 w 2286"/>
                <a:gd name="T27" fmla="*/ 0 h 49"/>
                <a:gd name="T28" fmla="*/ 15 w 2286"/>
                <a:gd name="T29" fmla="*/ 0 h 49"/>
                <a:gd name="T30" fmla="*/ 18 w 2286"/>
                <a:gd name="T31" fmla="*/ 0 h 49"/>
                <a:gd name="T32" fmla="*/ 18 w 2286"/>
                <a:gd name="T33" fmla="*/ 0 h 49"/>
                <a:gd name="T34" fmla="*/ 20 w 2286"/>
                <a:gd name="T35" fmla="*/ 0 h 49"/>
                <a:gd name="T36" fmla="*/ 22 w 2286"/>
                <a:gd name="T37" fmla="*/ 0 h 49"/>
                <a:gd name="T38" fmla="*/ 23 w 2286"/>
                <a:gd name="T39" fmla="*/ 0 h 49"/>
                <a:gd name="T40" fmla="*/ 25 w 2286"/>
                <a:gd name="T41" fmla="*/ 0 h 49"/>
                <a:gd name="T42" fmla="*/ 26 w 2286"/>
                <a:gd name="T43" fmla="*/ 0 h 49"/>
                <a:gd name="T44" fmla="*/ 28 w 2286"/>
                <a:gd name="T45" fmla="*/ 0 h 49"/>
                <a:gd name="T46" fmla="*/ 29 w 2286"/>
                <a:gd name="T47" fmla="*/ 0 h 49"/>
                <a:gd name="T48" fmla="*/ 30 w 2286"/>
                <a:gd name="T49" fmla="*/ 0 h 49"/>
                <a:gd name="T50" fmla="*/ 31 w 2286"/>
                <a:gd name="T51" fmla="*/ 0 h 49"/>
                <a:gd name="T52" fmla="*/ 33 w 2286"/>
                <a:gd name="T53" fmla="*/ 0 h 49"/>
                <a:gd name="T54" fmla="*/ 34 w 2286"/>
                <a:gd name="T55" fmla="*/ 0 h 49"/>
                <a:gd name="T56" fmla="*/ 35 w 2286"/>
                <a:gd name="T57" fmla="*/ 1 h 49"/>
                <a:gd name="T58" fmla="*/ 36 w 2286"/>
                <a:gd name="T59" fmla="*/ 1 h 49"/>
                <a:gd name="T60" fmla="*/ 36 w 2286"/>
                <a:gd name="T61" fmla="*/ 1 h 49"/>
                <a:gd name="T62" fmla="*/ 36 w 2286"/>
                <a:gd name="T63" fmla="*/ 1 h 49"/>
                <a:gd name="T64" fmla="*/ 36 w 2286"/>
                <a:gd name="T65" fmla="*/ 1 h 49"/>
                <a:gd name="T66" fmla="*/ 0 w 2286"/>
                <a:gd name="T67" fmla="*/ 1 h 4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86"/>
                <a:gd name="T103" fmla="*/ 0 h 49"/>
                <a:gd name="T104" fmla="*/ 2286 w 2286"/>
                <a:gd name="T105" fmla="*/ 49 h 4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86" h="49">
                  <a:moveTo>
                    <a:pt x="0" y="6"/>
                  </a:moveTo>
                  <a:lnTo>
                    <a:pt x="0" y="6"/>
                  </a:lnTo>
                  <a:lnTo>
                    <a:pt x="8" y="4"/>
                  </a:lnTo>
                  <a:lnTo>
                    <a:pt x="15" y="4"/>
                  </a:lnTo>
                  <a:lnTo>
                    <a:pt x="29" y="4"/>
                  </a:lnTo>
                  <a:lnTo>
                    <a:pt x="42" y="4"/>
                  </a:lnTo>
                  <a:lnTo>
                    <a:pt x="59" y="2"/>
                  </a:lnTo>
                  <a:lnTo>
                    <a:pt x="80" y="2"/>
                  </a:lnTo>
                  <a:lnTo>
                    <a:pt x="103" y="2"/>
                  </a:lnTo>
                  <a:lnTo>
                    <a:pt x="129" y="0"/>
                  </a:lnTo>
                  <a:lnTo>
                    <a:pt x="156" y="0"/>
                  </a:lnTo>
                  <a:lnTo>
                    <a:pt x="186" y="0"/>
                  </a:lnTo>
                  <a:lnTo>
                    <a:pt x="219" y="0"/>
                  </a:lnTo>
                  <a:lnTo>
                    <a:pt x="251" y="0"/>
                  </a:lnTo>
                  <a:lnTo>
                    <a:pt x="287" y="0"/>
                  </a:lnTo>
                  <a:lnTo>
                    <a:pt x="325" y="0"/>
                  </a:lnTo>
                  <a:lnTo>
                    <a:pt x="367" y="0"/>
                  </a:lnTo>
                  <a:lnTo>
                    <a:pt x="407" y="0"/>
                  </a:lnTo>
                  <a:lnTo>
                    <a:pt x="450" y="0"/>
                  </a:lnTo>
                  <a:lnTo>
                    <a:pt x="494" y="0"/>
                  </a:lnTo>
                  <a:lnTo>
                    <a:pt x="540" y="0"/>
                  </a:lnTo>
                  <a:lnTo>
                    <a:pt x="585" y="0"/>
                  </a:lnTo>
                  <a:lnTo>
                    <a:pt x="635" y="0"/>
                  </a:lnTo>
                  <a:lnTo>
                    <a:pt x="682" y="0"/>
                  </a:lnTo>
                  <a:lnTo>
                    <a:pt x="732" y="0"/>
                  </a:lnTo>
                  <a:lnTo>
                    <a:pt x="781" y="0"/>
                  </a:lnTo>
                  <a:lnTo>
                    <a:pt x="832" y="0"/>
                  </a:lnTo>
                  <a:lnTo>
                    <a:pt x="886" y="0"/>
                  </a:lnTo>
                  <a:lnTo>
                    <a:pt x="939" y="0"/>
                  </a:lnTo>
                  <a:lnTo>
                    <a:pt x="990" y="0"/>
                  </a:lnTo>
                  <a:lnTo>
                    <a:pt x="1043" y="0"/>
                  </a:lnTo>
                  <a:lnTo>
                    <a:pt x="1096" y="0"/>
                  </a:lnTo>
                  <a:lnTo>
                    <a:pt x="1152" y="0"/>
                  </a:lnTo>
                  <a:lnTo>
                    <a:pt x="1205" y="0"/>
                  </a:lnTo>
                  <a:lnTo>
                    <a:pt x="1256" y="0"/>
                  </a:lnTo>
                  <a:lnTo>
                    <a:pt x="1309" y="0"/>
                  </a:lnTo>
                  <a:lnTo>
                    <a:pt x="1363" y="0"/>
                  </a:lnTo>
                  <a:lnTo>
                    <a:pt x="1416" y="0"/>
                  </a:lnTo>
                  <a:lnTo>
                    <a:pt x="1467" y="0"/>
                  </a:lnTo>
                  <a:lnTo>
                    <a:pt x="1516" y="0"/>
                  </a:lnTo>
                  <a:lnTo>
                    <a:pt x="1568" y="0"/>
                  </a:lnTo>
                  <a:lnTo>
                    <a:pt x="1617" y="0"/>
                  </a:lnTo>
                  <a:lnTo>
                    <a:pt x="1667" y="0"/>
                  </a:lnTo>
                  <a:lnTo>
                    <a:pt x="1712" y="0"/>
                  </a:lnTo>
                  <a:lnTo>
                    <a:pt x="1760" y="0"/>
                  </a:lnTo>
                  <a:lnTo>
                    <a:pt x="1803" y="0"/>
                  </a:lnTo>
                  <a:lnTo>
                    <a:pt x="1847" y="0"/>
                  </a:lnTo>
                  <a:lnTo>
                    <a:pt x="1891" y="0"/>
                  </a:lnTo>
                  <a:lnTo>
                    <a:pt x="1931" y="0"/>
                  </a:lnTo>
                  <a:lnTo>
                    <a:pt x="1971" y="0"/>
                  </a:lnTo>
                  <a:lnTo>
                    <a:pt x="2007" y="0"/>
                  </a:lnTo>
                  <a:lnTo>
                    <a:pt x="2043" y="0"/>
                  </a:lnTo>
                  <a:lnTo>
                    <a:pt x="2077" y="0"/>
                  </a:lnTo>
                  <a:lnTo>
                    <a:pt x="2107" y="0"/>
                  </a:lnTo>
                  <a:lnTo>
                    <a:pt x="2138" y="0"/>
                  </a:lnTo>
                  <a:lnTo>
                    <a:pt x="2163" y="0"/>
                  </a:lnTo>
                  <a:lnTo>
                    <a:pt x="2187" y="2"/>
                  </a:lnTo>
                  <a:lnTo>
                    <a:pt x="2210" y="2"/>
                  </a:lnTo>
                  <a:lnTo>
                    <a:pt x="2229" y="2"/>
                  </a:lnTo>
                  <a:lnTo>
                    <a:pt x="2246" y="2"/>
                  </a:lnTo>
                  <a:lnTo>
                    <a:pt x="2259" y="2"/>
                  </a:lnTo>
                  <a:lnTo>
                    <a:pt x="2271" y="2"/>
                  </a:lnTo>
                  <a:lnTo>
                    <a:pt x="2278" y="2"/>
                  </a:lnTo>
                  <a:lnTo>
                    <a:pt x="2284" y="2"/>
                  </a:lnTo>
                  <a:lnTo>
                    <a:pt x="2286" y="2"/>
                  </a:lnTo>
                  <a:lnTo>
                    <a:pt x="2278" y="49"/>
                  </a:lnTo>
                  <a:lnTo>
                    <a:pt x="0" y="47"/>
                  </a:lnTo>
                  <a:lnTo>
                    <a:pt x="0" y="6"/>
                  </a:lnTo>
                  <a:close/>
                </a:path>
              </a:pathLst>
            </a:custGeom>
            <a:solidFill>
              <a:srgbClr val="C0C0C0"/>
            </a:solidFill>
            <a:ln w="9525">
              <a:noFill/>
              <a:round/>
              <a:headEnd/>
              <a:tailEnd/>
            </a:ln>
          </p:spPr>
          <p:txBody>
            <a:bodyPr/>
            <a:lstStyle/>
            <a:p>
              <a:endParaRPr lang="en-US">
                <a:latin typeface="Calibri"/>
                <a:cs typeface="Calibri"/>
              </a:endParaRPr>
            </a:p>
          </p:txBody>
        </p:sp>
        <p:sp>
          <p:nvSpPr>
            <p:cNvPr id="21578" name="Freeform 26"/>
            <p:cNvSpPr>
              <a:spLocks/>
            </p:cNvSpPr>
            <p:nvPr/>
          </p:nvSpPr>
          <p:spPr bwMode="auto">
            <a:xfrm>
              <a:off x="1736" y="913"/>
              <a:ext cx="1140" cy="27"/>
            </a:xfrm>
            <a:custGeom>
              <a:avLst/>
              <a:gdLst>
                <a:gd name="T0" fmla="*/ 1 w 2280"/>
                <a:gd name="T1" fmla="*/ 1 h 53"/>
                <a:gd name="T2" fmla="*/ 1 w 2280"/>
                <a:gd name="T3" fmla="*/ 1 h 53"/>
                <a:gd name="T4" fmla="*/ 1 w 2280"/>
                <a:gd name="T5" fmla="*/ 1 h 53"/>
                <a:gd name="T6" fmla="*/ 1 w 2280"/>
                <a:gd name="T7" fmla="*/ 1 h 53"/>
                <a:gd name="T8" fmla="*/ 2 w 2280"/>
                <a:gd name="T9" fmla="*/ 1 h 53"/>
                <a:gd name="T10" fmla="*/ 2 w 2280"/>
                <a:gd name="T11" fmla="*/ 1 h 53"/>
                <a:gd name="T12" fmla="*/ 3 w 2280"/>
                <a:gd name="T13" fmla="*/ 1 h 53"/>
                <a:gd name="T14" fmla="*/ 5 w 2280"/>
                <a:gd name="T15" fmla="*/ 1 h 53"/>
                <a:gd name="T16" fmla="*/ 6 w 2280"/>
                <a:gd name="T17" fmla="*/ 1 h 53"/>
                <a:gd name="T18" fmla="*/ 7 w 2280"/>
                <a:gd name="T19" fmla="*/ 1 h 53"/>
                <a:gd name="T20" fmla="*/ 9 w 2280"/>
                <a:gd name="T21" fmla="*/ 0 h 53"/>
                <a:gd name="T22" fmla="*/ 10 w 2280"/>
                <a:gd name="T23" fmla="*/ 0 h 53"/>
                <a:gd name="T24" fmla="*/ 12 w 2280"/>
                <a:gd name="T25" fmla="*/ 0 h 53"/>
                <a:gd name="T26" fmla="*/ 13 w 2280"/>
                <a:gd name="T27" fmla="*/ 0 h 53"/>
                <a:gd name="T28" fmla="*/ 15 w 2280"/>
                <a:gd name="T29" fmla="*/ 0 h 53"/>
                <a:gd name="T30" fmla="*/ 18 w 2280"/>
                <a:gd name="T31" fmla="*/ 0 h 53"/>
                <a:gd name="T32" fmla="*/ 18 w 2280"/>
                <a:gd name="T33" fmla="*/ 0 h 53"/>
                <a:gd name="T34" fmla="*/ 20 w 2280"/>
                <a:gd name="T35" fmla="*/ 0 h 53"/>
                <a:gd name="T36" fmla="*/ 22 w 2280"/>
                <a:gd name="T37" fmla="*/ 0 h 53"/>
                <a:gd name="T38" fmla="*/ 23 w 2280"/>
                <a:gd name="T39" fmla="*/ 0 h 53"/>
                <a:gd name="T40" fmla="*/ 25 w 2280"/>
                <a:gd name="T41" fmla="*/ 0 h 53"/>
                <a:gd name="T42" fmla="*/ 26 w 2280"/>
                <a:gd name="T43" fmla="*/ 0 h 53"/>
                <a:gd name="T44" fmla="*/ 28 w 2280"/>
                <a:gd name="T45" fmla="*/ 0 h 53"/>
                <a:gd name="T46" fmla="*/ 29 w 2280"/>
                <a:gd name="T47" fmla="*/ 0 h 53"/>
                <a:gd name="T48" fmla="*/ 30 w 2280"/>
                <a:gd name="T49" fmla="*/ 0 h 53"/>
                <a:gd name="T50" fmla="*/ 31 w 2280"/>
                <a:gd name="T51" fmla="*/ 0 h 53"/>
                <a:gd name="T52" fmla="*/ 33 w 2280"/>
                <a:gd name="T53" fmla="*/ 0 h 53"/>
                <a:gd name="T54" fmla="*/ 34 w 2280"/>
                <a:gd name="T55" fmla="*/ 0 h 53"/>
                <a:gd name="T56" fmla="*/ 35 w 2280"/>
                <a:gd name="T57" fmla="*/ 0 h 53"/>
                <a:gd name="T58" fmla="*/ 35 w 2280"/>
                <a:gd name="T59" fmla="*/ 0 h 53"/>
                <a:gd name="T60" fmla="*/ 36 w 2280"/>
                <a:gd name="T61" fmla="*/ 0 h 53"/>
                <a:gd name="T62" fmla="*/ 36 w 2280"/>
                <a:gd name="T63" fmla="*/ 0 h 53"/>
                <a:gd name="T64" fmla="*/ 36 w 2280"/>
                <a:gd name="T65" fmla="*/ 1 h 53"/>
                <a:gd name="T66" fmla="*/ 0 w 2280"/>
                <a:gd name="T67" fmla="*/ 1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80"/>
                <a:gd name="T103" fmla="*/ 0 h 53"/>
                <a:gd name="T104" fmla="*/ 2280 w 2280"/>
                <a:gd name="T105" fmla="*/ 53 h 5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80" h="53">
                  <a:moveTo>
                    <a:pt x="0" y="9"/>
                  </a:moveTo>
                  <a:lnTo>
                    <a:pt x="2" y="9"/>
                  </a:lnTo>
                  <a:lnTo>
                    <a:pt x="8" y="7"/>
                  </a:lnTo>
                  <a:lnTo>
                    <a:pt x="17" y="7"/>
                  </a:lnTo>
                  <a:lnTo>
                    <a:pt x="30" y="7"/>
                  </a:lnTo>
                  <a:lnTo>
                    <a:pt x="44" y="7"/>
                  </a:lnTo>
                  <a:lnTo>
                    <a:pt x="61" y="6"/>
                  </a:lnTo>
                  <a:lnTo>
                    <a:pt x="82" y="6"/>
                  </a:lnTo>
                  <a:lnTo>
                    <a:pt x="105" y="6"/>
                  </a:lnTo>
                  <a:lnTo>
                    <a:pt x="129" y="4"/>
                  </a:lnTo>
                  <a:lnTo>
                    <a:pt x="156" y="4"/>
                  </a:lnTo>
                  <a:lnTo>
                    <a:pt x="186" y="4"/>
                  </a:lnTo>
                  <a:lnTo>
                    <a:pt x="219" y="4"/>
                  </a:lnTo>
                  <a:lnTo>
                    <a:pt x="253" y="4"/>
                  </a:lnTo>
                  <a:lnTo>
                    <a:pt x="289" y="4"/>
                  </a:lnTo>
                  <a:lnTo>
                    <a:pt x="327" y="4"/>
                  </a:lnTo>
                  <a:lnTo>
                    <a:pt x="367" y="4"/>
                  </a:lnTo>
                  <a:lnTo>
                    <a:pt x="407" y="2"/>
                  </a:lnTo>
                  <a:lnTo>
                    <a:pt x="450" y="2"/>
                  </a:lnTo>
                  <a:lnTo>
                    <a:pt x="492" y="2"/>
                  </a:lnTo>
                  <a:lnTo>
                    <a:pt x="538" y="2"/>
                  </a:lnTo>
                  <a:lnTo>
                    <a:pt x="585" y="0"/>
                  </a:lnTo>
                  <a:lnTo>
                    <a:pt x="633" y="0"/>
                  </a:lnTo>
                  <a:lnTo>
                    <a:pt x="680" y="0"/>
                  </a:lnTo>
                  <a:lnTo>
                    <a:pt x="730" y="0"/>
                  </a:lnTo>
                  <a:lnTo>
                    <a:pt x="781" y="0"/>
                  </a:lnTo>
                  <a:lnTo>
                    <a:pt x="832" y="0"/>
                  </a:lnTo>
                  <a:lnTo>
                    <a:pt x="884" y="0"/>
                  </a:lnTo>
                  <a:lnTo>
                    <a:pt x="937" y="0"/>
                  </a:lnTo>
                  <a:lnTo>
                    <a:pt x="988" y="0"/>
                  </a:lnTo>
                  <a:lnTo>
                    <a:pt x="1041" y="0"/>
                  </a:lnTo>
                  <a:lnTo>
                    <a:pt x="1095" y="0"/>
                  </a:lnTo>
                  <a:lnTo>
                    <a:pt x="1148" y="0"/>
                  </a:lnTo>
                  <a:lnTo>
                    <a:pt x="1201" y="0"/>
                  </a:lnTo>
                  <a:lnTo>
                    <a:pt x="1252" y="0"/>
                  </a:lnTo>
                  <a:lnTo>
                    <a:pt x="1306" y="0"/>
                  </a:lnTo>
                  <a:lnTo>
                    <a:pt x="1359" y="0"/>
                  </a:lnTo>
                  <a:lnTo>
                    <a:pt x="1410" y="0"/>
                  </a:lnTo>
                  <a:lnTo>
                    <a:pt x="1461" y="0"/>
                  </a:lnTo>
                  <a:lnTo>
                    <a:pt x="1513" y="0"/>
                  </a:lnTo>
                  <a:lnTo>
                    <a:pt x="1562" y="0"/>
                  </a:lnTo>
                  <a:lnTo>
                    <a:pt x="1611" y="0"/>
                  </a:lnTo>
                  <a:lnTo>
                    <a:pt x="1659" y="0"/>
                  </a:lnTo>
                  <a:lnTo>
                    <a:pt x="1706" y="0"/>
                  </a:lnTo>
                  <a:lnTo>
                    <a:pt x="1754" y="0"/>
                  </a:lnTo>
                  <a:lnTo>
                    <a:pt x="1798" y="0"/>
                  </a:lnTo>
                  <a:lnTo>
                    <a:pt x="1841" y="0"/>
                  </a:lnTo>
                  <a:lnTo>
                    <a:pt x="1883" y="0"/>
                  </a:lnTo>
                  <a:lnTo>
                    <a:pt x="1925" y="0"/>
                  </a:lnTo>
                  <a:lnTo>
                    <a:pt x="1963" y="0"/>
                  </a:lnTo>
                  <a:lnTo>
                    <a:pt x="2001" y="0"/>
                  </a:lnTo>
                  <a:lnTo>
                    <a:pt x="2035" y="0"/>
                  </a:lnTo>
                  <a:lnTo>
                    <a:pt x="2069" y="0"/>
                  </a:lnTo>
                  <a:lnTo>
                    <a:pt x="2100" y="0"/>
                  </a:lnTo>
                  <a:lnTo>
                    <a:pt x="2130" y="0"/>
                  </a:lnTo>
                  <a:lnTo>
                    <a:pt x="2157" y="0"/>
                  </a:lnTo>
                  <a:lnTo>
                    <a:pt x="2180" y="0"/>
                  </a:lnTo>
                  <a:lnTo>
                    <a:pt x="2201" y="0"/>
                  </a:lnTo>
                  <a:lnTo>
                    <a:pt x="2221" y="0"/>
                  </a:lnTo>
                  <a:lnTo>
                    <a:pt x="2237" y="0"/>
                  </a:lnTo>
                  <a:lnTo>
                    <a:pt x="2252" y="0"/>
                  </a:lnTo>
                  <a:lnTo>
                    <a:pt x="2263" y="0"/>
                  </a:lnTo>
                  <a:lnTo>
                    <a:pt x="2271" y="0"/>
                  </a:lnTo>
                  <a:lnTo>
                    <a:pt x="2275" y="0"/>
                  </a:lnTo>
                  <a:lnTo>
                    <a:pt x="2278" y="0"/>
                  </a:lnTo>
                  <a:lnTo>
                    <a:pt x="2280" y="53"/>
                  </a:lnTo>
                  <a:lnTo>
                    <a:pt x="2" y="51"/>
                  </a:lnTo>
                  <a:lnTo>
                    <a:pt x="0" y="9"/>
                  </a:lnTo>
                  <a:close/>
                </a:path>
              </a:pathLst>
            </a:custGeom>
            <a:solidFill>
              <a:srgbClr val="C0C0C0"/>
            </a:solidFill>
            <a:ln w="9525">
              <a:noFill/>
              <a:round/>
              <a:headEnd/>
              <a:tailEnd/>
            </a:ln>
          </p:spPr>
          <p:txBody>
            <a:bodyPr/>
            <a:lstStyle/>
            <a:p>
              <a:endParaRPr lang="en-US">
                <a:latin typeface="Calibri"/>
                <a:cs typeface="Calibri"/>
              </a:endParaRPr>
            </a:p>
          </p:txBody>
        </p:sp>
        <p:sp>
          <p:nvSpPr>
            <p:cNvPr id="21579" name="Freeform 27"/>
            <p:cNvSpPr>
              <a:spLocks/>
            </p:cNvSpPr>
            <p:nvPr/>
          </p:nvSpPr>
          <p:spPr bwMode="auto">
            <a:xfrm>
              <a:off x="1736" y="967"/>
              <a:ext cx="1143" cy="25"/>
            </a:xfrm>
            <a:custGeom>
              <a:avLst/>
              <a:gdLst>
                <a:gd name="T0" fmla="*/ 0 w 2286"/>
                <a:gd name="T1" fmla="*/ 1 h 49"/>
                <a:gd name="T2" fmla="*/ 1 w 2286"/>
                <a:gd name="T3" fmla="*/ 1 h 49"/>
                <a:gd name="T4" fmla="*/ 1 w 2286"/>
                <a:gd name="T5" fmla="*/ 1 h 49"/>
                <a:gd name="T6" fmla="*/ 1 w 2286"/>
                <a:gd name="T7" fmla="*/ 1 h 49"/>
                <a:gd name="T8" fmla="*/ 2 w 2286"/>
                <a:gd name="T9" fmla="*/ 1 h 49"/>
                <a:gd name="T10" fmla="*/ 2 w 2286"/>
                <a:gd name="T11" fmla="*/ 1 h 49"/>
                <a:gd name="T12" fmla="*/ 3 w 2286"/>
                <a:gd name="T13" fmla="*/ 1 h 49"/>
                <a:gd name="T14" fmla="*/ 5 w 2286"/>
                <a:gd name="T15" fmla="*/ 1 h 49"/>
                <a:gd name="T16" fmla="*/ 6 w 2286"/>
                <a:gd name="T17" fmla="*/ 0 h 49"/>
                <a:gd name="T18" fmla="*/ 7 w 2286"/>
                <a:gd name="T19" fmla="*/ 0 h 49"/>
                <a:gd name="T20" fmla="*/ 9 w 2286"/>
                <a:gd name="T21" fmla="*/ 0 h 49"/>
                <a:gd name="T22" fmla="*/ 10 w 2286"/>
                <a:gd name="T23" fmla="*/ 0 h 49"/>
                <a:gd name="T24" fmla="*/ 12 w 2286"/>
                <a:gd name="T25" fmla="*/ 0 h 49"/>
                <a:gd name="T26" fmla="*/ 13 w 2286"/>
                <a:gd name="T27" fmla="*/ 0 h 49"/>
                <a:gd name="T28" fmla="*/ 15 w 2286"/>
                <a:gd name="T29" fmla="*/ 0 h 49"/>
                <a:gd name="T30" fmla="*/ 18 w 2286"/>
                <a:gd name="T31" fmla="*/ 0 h 49"/>
                <a:gd name="T32" fmla="*/ 18 w 2286"/>
                <a:gd name="T33" fmla="*/ 0 h 49"/>
                <a:gd name="T34" fmla="*/ 20 w 2286"/>
                <a:gd name="T35" fmla="*/ 0 h 49"/>
                <a:gd name="T36" fmla="*/ 22 w 2286"/>
                <a:gd name="T37" fmla="*/ 0 h 49"/>
                <a:gd name="T38" fmla="*/ 23 w 2286"/>
                <a:gd name="T39" fmla="*/ 0 h 49"/>
                <a:gd name="T40" fmla="*/ 25 w 2286"/>
                <a:gd name="T41" fmla="*/ 0 h 49"/>
                <a:gd name="T42" fmla="*/ 26 w 2286"/>
                <a:gd name="T43" fmla="*/ 0 h 49"/>
                <a:gd name="T44" fmla="*/ 28 w 2286"/>
                <a:gd name="T45" fmla="*/ 0 h 49"/>
                <a:gd name="T46" fmla="*/ 29 w 2286"/>
                <a:gd name="T47" fmla="*/ 0 h 49"/>
                <a:gd name="T48" fmla="*/ 30 w 2286"/>
                <a:gd name="T49" fmla="*/ 1 h 49"/>
                <a:gd name="T50" fmla="*/ 31 w 2286"/>
                <a:gd name="T51" fmla="*/ 1 h 49"/>
                <a:gd name="T52" fmla="*/ 33 w 2286"/>
                <a:gd name="T53" fmla="*/ 1 h 49"/>
                <a:gd name="T54" fmla="*/ 34 w 2286"/>
                <a:gd name="T55" fmla="*/ 1 h 49"/>
                <a:gd name="T56" fmla="*/ 35 w 2286"/>
                <a:gd name="T57" fmla="*/ 1 h 49"/>
                <a:gd name="T58" fmla="*/ 36 w 2286"/>
                <a:gd name="T59" fmla="*/ 1 h 49"/>
                <a:gd name="T60" fmla="*/ 36 w 2286"/>
                <a:gd name="T61" fmla="*/ 1 h 49"/>
                <a:gd name="T62" fmla="*/ 36 w 2286"/>
                <a:gd name="T63" fmla="*/ 1 h 49"/>
                <a:gd name="T64" fmla="*/ 36 w 2286"/>
                <a:gd name="T65" fmla="*/ 1 h 49"/>
                <a:gd name="T66" fmla="*/ 0 w 2286"/>
                <a:gd name="T67" fmla="*/ 1 h 4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86"/>
                <a:gd name="T103" fmla="*/ 0 h 49"/>
                <a:gd name="T104" fmla="*/ 2286 w 2286"/>
                <a:gd name="T105" fmla="*/ 49 h 4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86" h="49">
                  <a:moveTo>
                    <a:pt x="0" y="6"/>
                  </a:moveTo>
                  <a:lnTo>
                    <a:pt x="0" y="6"/>
                  </a:lnTo>
                  <a:lnTo>
                    <a:pt x="8" y="6"/>
                  </a:lnTo>
                  <a:lnTo>
                    <a:pt x="15" y="4"/>
                  </a:lnTo>
                  <a:lnTo>
                    <a:pt x="29" y="4"/>
                  </a:lnTo>
                  <a:lnTo>
                    <a:pt x="42" y="4"/>
                  </a:lnTo>
                  <a:lnTo>
                    <a:pt x="59" y="2"/>
                  </a:lnTo>
                  <a:lnTo>
                    <a:pt x="80" y="2"/>
                  </a:lnTo>
                  <a:lnTo>
                    <a:pt x="103" y="2"/>
                  </a:lnTo>
                  <a:lnTo>
                    <a:pt x="129" y="2"/>
                  </a:lnTo>
                  <a:lnTo>
                    <a:pt x="156" y="2"/>
                  </a:lnTo>
                  <a:lnTo>
                    <a:pt x="186" y="2"/>
                  </a:lnTo>
                  <a:lnTo>
                    <a:pt x="219" y="2"/>
                  </a:lnTo>
                  <a:lnTo>
                    <a:pt x="251" y="2"/>
                  </a:lnTo>
                  <a:lnTo>
                    <a:pt x="287" y="2"/>
                  </a:lnTo>
                  <a:lnTo>
                    <a:pt x="325" y="2"/>
                  </a:lnTo>
                  <a:lnTo>
                    <a:pt x="367" y="2"/>
                  </a:lnTo>
                  <a:lnTo>
                    <a:pt x="407" y="0"/>
                  </a:lnTo>
                  <a:lnTo>
                    <a:pt x="450" y="0"/>
                  </a:lnTo>
                  <a:lnTo>
                    <a:pt x="494" y="0"/>
                  </a:lnTo>
                  <a:lnTo>
                    <a:pt x="540" y="0"/>
                  </a:lnTo>
                  <a:lnTo>
                    <a:pt x="585" y="0"/>
                  </a:lnTo>
                  <a:lnTo>
                    <a:pt x="635" y="0"/>
                  </a:lnTo>
                  <a:lnTo>
                    <a:pt x="682" y="0"/>
                  </a:lnTo>
                  <a:lnTo>
                    <a:pt x="732" y="0"/>
                  </a:lnTo>
                  <a:lnTo>
                    <a:pt x="781" y="0"/>
                  </a:lnTo>
                  <a:lnTo>
                    <a:pt x="832" y="0"/>
                  </a:lnTo>
                  <a:lnTo>
                    <a:pt x="886" y="0"/>
                  </a:lnTo>
                  <a:lnTo>
                    <a:pt x="939" y="0"/>
                  </a:lnTo>
                  <a:lnTo>
                    <a:pt x="990" y="0"/>
                  </a:lnTo>
                  <a:lnTo>
                    <a:pt x="1043" y="0"/>
                  </a:lnTo>
                  <a:lnTo>
                    <a:pt x="1096" y="0"/>
                  </a:lnTo>
                  <a:lnTo>
                    <a:pt x="1152" y="0"/>
                  </a:lnTo>
                  <a:lnTo>
                    <a:pt x="1205" y="0"/>
                  </a:lnTo>
                  <a:lnTo>
                    <a:pt x="1256" y="0"/>
                  </a:lnTo>
                  <a:lnTo>
                    <a:pt x="1309" y="0"/>
                  </a:lnTo>
                  <a:lnTo>
                    <a:pt x="1363" y="0"/>
                  </a:lnTo>
                  <a:lnTo>
                    <a:pt x="1416" y="0"/>
                  </a:lnTo>
                  <a:lnTo>
                    <a:pt x="1467" y="0"/>
                  </a:lnTo>
                  <a:lnTo>
                    <a:pt x="1516" y="0"/>
                  </a:lnTo>
                  <a:lnTo>
                    <a:pt x="1568" y="0"/>
                  </a:lnTo>
                  <a:lnTo>
                    <a:pt x="1617" y="0"/>
                  </a:lnTo>
                  <a:lnTo>
                    <a:pt x="1667" y="0"/>
                  </a:lnTo>
                  <a:lnTo>
                    <a:pt x="1712" y="0"/>
                  </a:lnTo>
                  <a:lnTo>
                    <a:pt x="1760" y="0"/>
                  </a:lnTo>
                  <a:lnTo>
                    <a:pt x="1803" y="0"/>
                  </a:lnTo>
                  <a:lnTo>
                    <a:pt x="1847" y="0"/>
                  </a:lnTo>
                  <a:lnTo>
                    <a:pt x="1891" y="0"/>
                  </a:lnTo>
                  <a:lnTo>
                    <a:pt x="1931" y="2"/>
                  </a:lnTo>
                  <a:lnTo>
                    <a:pt x="1971" y="2"/>
                  </a:lnTo>
                  <a:lnTo>
                    <a:pt x="2007" y="2"/>
                  </a:lnTo>
                  <a:lnTo>
                    <a:pt x="2043" y="2"/>
                  </a:lnTo>
                  <a:lnTo>
                    <a:pt x="2077" y="2"/>
                  </a:lnTo>
                  <a:lnTo>
                    <a:pt x="2107" y="2"/>
                  </a:lnTo>
                  <a:lnTo>
                    <a:pt x="2138" y="2"/>
                  </a:lnTo>
                  <a:lnTo>
                    <a:pt x="2163" y="2"/>
                  </a:lnTo>
                  <a:lnTo>
                    <a:pt x="2187" y="2"/>
                  </a:lnTo>
                  <a:lnTo>
                    <a:pt x="2210" y="2"/>
                  </a:lnTo>
                  <a:lnTo>
                    <a:pt x="2229" y="2"/>
                  </a:lnTo>
                  <a:lnTo>
                    <a:pt x="2246" y="2"/>
                  </a:lnTo>
                  <a:lnTo>
                    <a:pt x="2259" y="2"/>
                  </a:lnTo>
                  <a:lnTo>
                    <a:pt x="2271" y="2"/>
                  </a:lnTo>
                  <a:lnTo>
                    <a:pt x="2278" y="2"/>
                  </a:lnTo>
                  <a:lnTo>
                    <a:pt x="2284" y="2"/>
                  </a:lnTo>
                  <a:lnTo>
                    <a:pt x="2286" y="2"/>
                  </a:lnTo>
                  <a:lnTo>
                    <a:pt x="2278" y="49"/>
                  </a:lnTo>
                  <a:lnTo>
                    <a:pt x="0" y="48"/>
                  </a:lnTo>
                  <a:lnTo>
                    <a:pt x="0" y="6"/>
                  </a:lnTo>
                  <a:close/>
                </a:path>
              </a:pathLst>
            </a:custGeom>
            <a:solidFill>
              <a:srgbClr val="C0C0C0"/>
            </a:solidFill>
            <a:ln w="9525">
              <a:noFill/>
              <a:round/>
              <a:headEnd/>
              <a:tailEnd/>
            </a:ln>
          </p:spPr>
          <p:txBody>
            <a:bodyPr/>
            <a:lstStyle/>
            <a:p>
              <a:endParaRPr lang="en-US">
                <a:latin typeface="Calibri"/>
                <a:cs typeface="Calibri"/>
              </a:endParaRPr>
            </a:p>
          </p:txBody>
        </p:sp>
      </p:grpSp>
      <p:grpSp>
        <p:nvGrpSpPr>
          <p:cNvPr id="3" name="Group 28"/>
          <p:cNvGrpSpPr>
            <a:grpSpLocks/>
          </p:cNvGrpSpPr>
          <p:nvPr/>
        </p:nvGrpSpPr>
        <p:grpSpPr bwMode="auto">
          <a:xfrm>
            <a:off x="3216275" y="1322388"/>
            <a:ext cx="247650" cy="655637"/>
            <a:chOff x="1823" y="572"/>
            <a:chExt cx="204" cy="538"/>
          </a:xfrm>
        </p:grpSpPr>
        <p:sp>
          <p:nvSpPr>
            <p:cNvPr id="21567" name="Freeform 29"/>
            <p:cNvSpPr>
              <a:spLocks/>
            </p:cNvSpPr>
            <p:nvPr/>
          </p:nvSpPr>
          <p:spPr bwMode="auto">
            <a:xfrm>
              <a:off x="1823" y="629"/>
              <a:ext cx="204" cy="361"/>
            </a:xfrm>
            <a:custGeom>
              <a:avLst/>
              <a:gdLst>
                <a:gd name="T0" fmla="*/ 2 w 407"/>
                <a:gd name="T1" fmla="*/ 7 h 722"/>
                <a:gd name="T2" fmla="*/ 2 w 407"/>
                <a:gd name="T3" fmla="*/ 7 h 722"/>
                <a:gd name="T4" fmla="*/ 3 w 407"/>
                <a:gd name="T5" fmla="*/ 6 h 722"/>
                <a:gd name="T6" fmla="*/ 4 w 407"/>
                <a:gd name="T7" fmla="*/ 6 h 722"/>
                <a:gd name="T8" fmla="*/ 4 w 407"/>
                <a:gd name="T9" fmla="*/ 6 h 722"/>
                <a:gd name="T10" fmla="*/ 5 w 407"/>
                <a:gd name="T11" fmla="*/ 6 h 722"/>
                <a:gd name="T12" fmla="*/ 6 w 407"/>
                <a:gd name="T13" fmla="*/ 6 h 722"/>
                <a:gd name="T14" fmla="*/ 7 w 407"/>
                <a:gd name="T15" fmla="*/ 7 h 722"/>
                <a:gd name="T16" fmla="*/ 7 w 407"/>
                <a:gd name="T17" fmla="*/ 9 h 722"/>
                <a:gd name="T18" fmla="*/ 7 w 407"/>
                <a:gd name="T19" fmla="*/ 9 h 722"/>
                <a:gd name="T20" fmla="*/ 7 w 407"/>
                <a:gd name="T21" fmla="*/ 10 h 722"/>
                <a:gd name="T22" fmla="*/ 6 w 407"/>
                <a:gd name="T23" fmla="*/ 11 h 722"/>
                <a:gd name="T24" fmla="*/ 6 w 407"/>
                <a:gd name="T25" fmla="*/ 11 h 722"/>
                <a:gd name="T26" fmla="*/ 5 w 407"/>
                <a:gd name="T27" fmla="*/ 11 h 722"/>
                <a:gd name="T28" fmla="*/ 4 w 407"/>
                <a:gd name="T29" fmla="*/ 11 h 722"/>
                <a:gd name="T30" fmla="*/ 3 w 407"/>
                <a:gd name="T31" fmla="*/ 11 h 722"/>
                <a:gd name="T32" fmla="*/ 3 w 407"/>
                <a:gd name="T33" fmla="*/ 11 h 722"/>
                <a:gd name="T34" fmla="*/ 2 w 407"/>
                <a:gd name="T35" fmla="*/ 11 h 722"/>
                <a:gd name="T36" fmla="*/ 1 w 407"/>
                <a:gd name="T37" fmla="*/ 11 h 722"/>
                <a:gd name="T38" fmla="*/ 1 w 407"/>
                <a:gd name="T39" fmla="*/ 10 h 722"/>
                <a:gd name="T40" fmla="*/ 1 w 407"/>
                <a:gd name="T41" fmla="*/ 9 h 722"/>
                <a:gd name="T42" fmla="*/ 0 w 407"/>
                <a:gd name="T43" fmla="*/ 9 h 722"/>
                <a:gd name="T44" fmla="*/ 0 w 407"/>
                <a:gd name="T45" fmla="*/ 7 h 722"/>
                <a:gd name="T46" fmla="*/ 1 w 407"/>
                <a:gd name="T47" fmla="*/ 7 h 722"/>
                <a:gd name="T48" fmla="*/ 1 w 407"/>
                <a:gd name="T49" fmla="*/ 6 h 722"/>
                <a:gd name="T50" fmla="*/ 1 w 407"/>
                <a:gd name="T51" fmla="*/ 6 h 722"/>
                <a:gd name="T52" fmla="*/ 2 w 407"/>
                <a:gd name="T53" fmla="*/ 5 h 722"/>
                <a:gd name="T54" fmla="*/ 2 w 407"/>
                <a:gd name="T55" fmla="*/ 5 h 722"/>
                <a:gd name="T56" fmla="*/ 2 w 407"/>
                <a:gd name="T57" fmla="*/ 3 h 722"/>
                <a:gd name="T58" fmla="*/ 3 w 407"/>
                <a:gd name="T59" fmla="*/ 3 h 722"/>
                <a:gd name="T60" fmla="*/ 4 w 407"/>
                <a:gd name="T61" fmla="*/ 3 h 722"/>
                <a:gd name="T62" fmla="*/ 4 w 407"/>
                <a:gd name="T63" fmla="*/ 1 h 722"/>
                <a:gd name="T64" fmla="*/ 4 w 407"/>
                <a:gd name="T65" fmla="*/ 1 h 722"/>
                <a:gd name="T66" fmla="*/ 5 w 407"/>
                <a:gd name="T67" fmla="*/ 1 h 722"/>
                <a:gd name="T68" fmla="*/ 5 w 407"/>
                <a:gd name="T69" fmla="*/ 0 h 722"/>
                <a:gd name="T70" fmla="*/ 6 w 407"/>
                <a:gd name="T71" fmla="*/ 1 h 722"/>
                <a:gd name="T72" fmla="*/ 6 w 407"/>
                <a:gd name="T73" fmla="*/ 1 h 722"/>
                <a:gd name="T74" fmla="*/ 6 w 407"/>
                <a:gd name="T75" fmla="*/ 1 h 722"/>
                <a:gd name="T76" fmla="*/ 5 w 407"/>
                <a:gd name="T77" fmla="*/ 3 h 722"/>
                <a:gd name="T78" fmla="*/ 5 w 407"/>
                <a:gd name="T79" fmla="*/ 3 h 722"/>
                <a:gd name="T80" fmla="*/ 4 w 407"/>
                <a:gd name="T81" fmla="*/ 3 h 722"/>
                <a:gd name="T82" fmla="*/ 3 w 407"/>
                <a:gd name="T83" fmla="*/ 5 h 722"/>
                <a:gd name="T84" fmla="*/ 2 w 407"/>
                <a:gd name="T85" fmla="*/ 6 h 722"/>
                <a:gd name="T86" fmla="*/ 2 w 407"/>
                <a:gd name="T87" fmla="*/ 6 h 722"/>
                <a:gd name="T88" fmla="*/ 1 w 407"/>
                <a:gd name="T89" fmla="*/ 6 h 722"/>
                <a:gd name="T90" fmla="*/ 1 w 407"/>
                <a:gd name="T91" fmla="*/ 7 h 722"/>
                <a:gd name="T92" fmla="*/ 1 w 407"/>
                <a:gd name="T93" fmla="*/ 9 h 722"/>
                <a:gd name="T94" fmla="*/ 2 w 407"/>
                <a:gd name="T95" fmla="*/ 10 h 722"/>
                <a:gd name="T96" fmla="*/ 3 w 407"/>
                <a:gd name="T97" fmla="*/ 11 h 722"/>
                <a:gd name="T98" fmla="*/ 4 w 407"/>
                <a:gd name="T99" fmla="*/ 11 h 722"/>
                <a:gd name="T100" fmla="*/ 4 w 407"/>
                <a:gd name="T101" fmla="*/ 11 h 722"/>
                <a:gd name="T102" fmla="*/ 5 w 407"/>
                <a:gd name="T103" fmla="*/ 10 h 722"/>
                <a:gd name="T104" fmla="*/ 6 w 407"/>
                <a:gd name="T105" fmla="*/ 10 h 722"/>
                <a:gd name="T106" fmla="*/ 6 w 407"/>
                <a:gd name="T107" fmla="*/ 9 h 722"/>
                <a:gd name="T108" fmla="*/ 5 w 407"/>
                <a:gd name="T109" fmla="*/ 7 h 722"/>
                <a:gd name="T110" fmla="*/ 5 w 407"/>
                <a:gd name="T111" fmla="*/ 7 h 722"/>
                <a:gd name="T112" fmla="*/ 4 w 407"/>
                <a:gd name="T113" fmla="*/ 6 h 722"/>
                <a:gd name="T114" fmla="*/ 4 w 407"/>
                <a:gd name="T115" fmla="*/ 6 h 722"/>
                <a:gd name="T116" fmla="*/ 3 w 407"/>
                <a:gd name="T117" fmla="*/ 7 h 722"/>
                <a:gd name="T118" fmla="*/ 3 w 407"/>
                <a:gd name="T119" fmla="*/ 9 h 722"/>
                <a:gd name="T120" fmla="*/ 2 w 407"/>
                <a:gd name="T121" fmla="*/ 9 h 72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07"/>
                <a:gd name="T184" fmla="*/ 0 h 722"/>
                <a:gd name="T185" fmla="*/ 407 w 407"/>
                <a:gd name="T186" fmla="*/ 722 h 72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07" h="722">
                  <a:moveTo>
                    <a:pt x="99" y="547"/>
                  </a:moveTo>
                  <a:lnTo>
                    <a:pt x="97" y="543"/>
                  </a:lnTo>
                  <a:lnTo>
                    <a:pt x="97" y="539"/>
                  </a:lnTo>
                  <a:lnTo>
                    <a:pt x="95" y="534"/>
                  </a:lnTo>
                  <a:lnTo>
                    <a:pt x="95" y="530"/>
                  </a:lnTo>
                  <a:lnTo>
                    <a:pt x="95" y="522"/>
                  </a:lnTo>
                  <a:lnTo>
                    <a:pt x="95" y="517"/>
                  </a:lnTo>
                  <a:lnTo>
                    <a:pt x="95" y="509"/>
                  </a:lnTo>
                  <a:lnTo>
                    <a:pt x="99" y="503"/>
                  </a:lnTo>
                  <a:lnTo>
                    <a:pt x="99" y="496"/>
                  </a:lnTo>
                  <a:lnTo>
                    <a:pt x="101" y="488"/>
                  </a:lnTo>
                  <a:lnTo>
                    <a:pt x="104" y="480"/>
                  </a:lnTo>
                  <a:lnTo>
                    <a:pt x="108" y="475"/>
                  </a:lnTo>
                  <a:lnTo>
                    <a:pt x="110" y="465"/>
                  </a:lnTo>
                  <a:lnTo>
                    <a:pt x="116" y="458"/>
                  </a:lnTo>
                  <a:lnTo>
                    <a:pt x="120" y="452"/>
                  </a:lnTo>
                  <a:lnTo>
                    <a:pt x="125" y="444"/>
                  </a:lnTo>
                  <a:lnTo>
                    <a:pt x="131" y="437"/>
                  </a:lnTo>
                  <a:lnTo>
                    <a:pt x="137" y="431"/>
                  </a:lnTo>
                  <a:lnTo>
                    <a:pt x="144" y="424"/>
                  </a:lnTo>
                  <a:lnTo>
                    <a:pt x="152" y="420"/>
                  </a:lnTo>
                  <a:lnTo>
                    <a:pt x="156" y="416"/>
                  </a:lnTo>
                  <a:lnTo>
                    <a:pt x="159" y="412"/>
                  </a:lnTo>
                  <a:lnTo>
                    <a:pt x="163" y="410"/>
                  </a:lnTo>
                  <a:lnTo>
                    <a:pt x="167" y="408"/>
                  </a:lnTo>
                  <a:lnTo>
                    <a:pt x="173" y="406"/>
                  </a:lnTo>
                  <a:lnTo>
                    <a:pt x="177" y="405"/>
                  </a:lnTo>
                  <a:lnTo>
                    <a:pt x="182" y="403"/>
                  </a:lnTo>
                  <a:lnTo>
                    <a:pt x="188" y="401"/>
                  </a:lnTo>
                  <a:lnTo>
                    <a:pt x="194" y="399"/>
                  </a:lnTo>
                  <a:lnTo>
                    <a:pt x="197" y="399"/>
                  </a:lnTo>
                  <a:lnTo>
                    <a:pt x="203" y="397"/>
                  </a:lnTo>
                  <a:lnTo>
                    <a:pt x="211" y="397"/>
                  </a:lnTo>
                  <a:lnTo>
                    <a:pt x="216" y="395"/>
                  </a:lnTo>
                  <a:lnTo>
                    <a:pt x="222" y="395"/>
                  </a:lnTo>
                  <a:lnTo>
                    <a:pt x="228" y="395"/>
                  </a:lnTo>
                  <a:lnTo>
                    <a:pt x="235" y="395"/>
                  </a:lnTo>
                  <a:lnTo>
                    <a:pt x="241" y="395"/>
                  </a:lnTo>
                  <a:lnTo>
                    <a:pt x="249" y="395"/>
                  </a:lnTo>
                  <a:lnTo>
                    <a:pt x="254" y="397"/>
                  </a:lnTo>
                  <a:lnTo>
                    <a:pt x="262" y="399"/>
                  </a:lnTo>
                  <a:lnTo>
                    <a:pt x="270" y="399"/>
                  </a:lnTo>
                  <a:lnTo>
                    <a:pt x="277" y="401"/>
                  </a:lnTo>
                  <a:lnTo>
                    <a:pt x="285" y="403"/>
                  </a:lnTo>
                  <a:lnTo>
                    <a:pt x="294" y="406"/>
                  </a:lnTo>
                  <a:lnTo>
                    <a:pt x="300" y="408"/>
                  </a:lnTo>
                  <a:lnTo>
                    <a:pt x="308" y="410"/>
                  </a:lnTo>
                  <a:lnTo>
                    <a:pt x="315" y="412"/>
                  </a:lnTo>
                  <a:lnTo>
                    <a:pt x="323" y="416"/>
                  </a:lnTo>
                  <a:lnTo>
                    <a:pt x="329" y="418"/>
                  </a:lnTo>
                  <a:lnTo>
                    <a:pt x="334" y="422"/>
                  </a:lnTo>
                  <a:lnTo>
                    <a:pt x="342" y="425"/>
                  </a:lnTo>
                  <a:lnTo>
                    <a:pt x="348" y="429"/>
                  </a:lnTo>
                  <a:lnTo>
                    <a:pt x="351" y="433"/>
                  </a:lnTo>
                  <a:lnTo>
                    <a:pt x="357" y="437"/>
                  </a:lnTo>
                  <a:lnTo>
                    <a:pt x="361" y="441"/>
                  </a:lnTo>
                  <a:lnTo>
                    <a:pt x="367" y="444"/>
                  </a:lnTo>
                  <a:lnTo>
                    <a:pt x="370" y="448"/>
                  </a:lnTo>
                  <a:lnTo>
                    <a:pt x="374" y="454"/>
                  </a:lnTo>
                  <a:lnTo>
                    <a:pt x="378" y="458"/>
                  </a:lnTo>
                  <a:lnTo>
                    <a:pt x="382" y="461"/>
                  </a:lnTo>
                  <a:lnTo>
                    <a:pt x="386" y="467"/>
                  </a:lnTo>
                  <a:lnTo>
                    <a:pt x="387" y="471"/>
                  </a:lnTo>
                  <a:lnTo>
                    <a:pt x="389" y="475"/>
                  </a:lnTo>
                  <a:lnTo>
                    <a:pt x="393" y="480"/>
                  </a:lnTo>
                  <a:lnTo>
                    <a:pt x="395" y="484"/>
                  </a:lnTo>
                  <a:lnTo>
                    <a:pt x="397" y="490"/>
                  </a:lnTo>
                  <a:lnTo>
                    <a:pt x="399" y="494"/>
                  </a:lnTo>
                  <a:lnTo>
                    <a:pt x="401" y="499"/>
                  </a:lnTo>
                  <a:lnTo>
                    <a:pt x="401" y="505"/>
                  </a:lnTo>
                  <a:lnTo>
                    <a:pt x="403" y="509"/>
                  </a:lnTo>
                  <a:lnTo>
                    <a:pt x="403" y="515"/>
                  </a:lnTo>
                  <a:lnTo>
                    <a:pt x="405" y="520"/>
                  </a:lnTo>
                  <a:lnTo>
                    <a:pt x="405" y="524"/>
                  </a:lnTo>
                  <a:lnTo>
                    <a:pt x="407" y="530"/>
                  </a:lnTo>
                  <a:lnTo>
                    <a:pt x="407" y="536"/>
                  </a:lnTo>
                  <a:lnTo>
                    <a:pt x="407" y="541"/>
                  </a:lnTo>
                  <a:lnTo>
                    <a:pt x="407" y="545"/>
                  </a:lnTo>
                  <a:lnTo>
                    <a:pt x="407" y="551"/>
                  </a:lnTo>
                  <a:lnTo>
                    <a:pt x="405" y="556"/>
                  </a:lnTo>
                  <a:lnTo>
                    <a:pt x="405" y="560"/>
                  </a:lnTo>
                  <a:lnTo>
                    <a:pt x="403" y="566"/>
                  </a:lnTo>
                  <a:lnTo>
                    <a:pt x="403" y="572"/>
                  </a:lnTo>
                  <a:lnTo>
                    <a:pt x="403" y="575"/>
                  </a:lnTo>
                  <a:lnTo>
                    <a:pt x="401" y="581"/>
                  </a:lnTo>
                  <a:lnTo>
                    <a:pt x="401" y="585"/>
                  </a:lnTo>
                  <a:lnTo>
                    <a:pt x="399" y="591"/>
                  </a:lnTo>
                  <a:lnTo>
                    <a:pt x="397" y="594"/>
                  </a:lnTo>
                  <a:lnTo>
                    <a:pt x="395" y="600"/>
                  </a:lnTo>
                  <a:lnTo>
                    <a:pt x="393" y="604"/>
                  </a:lnTo>
                  <a:lnTo>
                    <a:pt x="393" y="610"/>
                  </a:lnTo>
                  <a:lnTo>
                    <a:pt x="391" y="613"/>
                  </a:lnTo>
                  <a:lnTo>
                    <a:pt x="389" y="619"/>
                  </a:lnTo>
                  <a:lnTo>
                    <a:pt x="386" y="627"/>
                  </a:lnTo>
                  <a:lnTo>
                    <a:pt x="380" y="634"/>
                  </a:lnTo>
                  <a:lnTo>
                    <a:pt x="376" y="642"/>
                  </a:lnTo>
                  <a:lnTo>
                    <a:pt x="372" y="650"/>
                  </a:lnTo>
                  <a:lnTo>
                    <a:pt x="367" y="655"/>
                  </a:lnTo>
                  <a:lnTo>
                    <a:pt x="363" y="663"/>
                  </a:lnTo>
                  <a:lnTo>
                    <a:pt x="357" y="667"/>
                  </a:lnTo>
                  <a:lnTo>
                    <a:pt x="353" y="672"/>
                  </a:lnTo>
                  <a:lnTo>
                    <a:pt x="348" y="676"/>
                  </a:lnTo>
                  <a:lnTo>
                    <a:pt x="342" y="680"/>
                  </a:lnTo>
                  <a:lnTo>
                    <a:pt x="336" y="684"/>
                  </a:lnTo>
                  <a:lnTo>
                    <a:pt x="330" y="688"/>
                  </a:lnTo>
                  <a:lnTo>
                    <a:pt x="325" y="691"/>
                  </a:lnTo>
                  <a:lnTo>
                    <a:pt x="319" y="695"/>
                  </a:lnTo>
                  <a:lnTo>
                    <a:pt x="313" y="697"/>
                  </a:lnTo>
                  <a:lnTo>
                    <a:pt x="308" y="701"/>
                  </a:lnTo>
                  <a:lnTo>
                    <a:pt x="300" y="703"/>
                  </a:lnTo>
                  <a:lnTo>
                    <a:pt x="294" y="707"/>
                  </a:lnTo>
                  <a:lnTo>
                    <a:pt x="287" y="708"/>
                  </a:lnTo>
                  <a:lnTo>
                    <a:pt x="281" y="710"/>
                  </a:lnTo>
                  <a:lnTo>
                    <a:pt x="273" y="712"/>
                  </a:lnTo>
                  <a:lnTo>
                    <a:pt x="266" y="714"/>
                  </a:lnTo>
                  <a:lnTo>
                    <a:pt x="258" y="716"/>
                  </a:lnTo>
                  <a:lnTo>
                    <a:pt x="251" y="718"/>
                  </a:lnTo>
                  <a:lnTo>
                    <a:pt x="243" y="720"/>
                  </a:lnTo>
                  <a:lnTo>
                    <a:pt x="235" y="720"/>
                  </a:lnTo>
                  <a:lnTo>
                    <a:pt x="226" y="720"/>
                  </a:lnTo>
                  <a:lnTo>
                    <a:pt x="220" y="722"/>
                  </a:lnTo>
                  <a:lnTo>
                    <a:pt x="215" y="722"/>
                  </a:lnTo>
                  <a:lnTo>
                    <a:pt x="211" y="722"/>
                  </a:lnTo>
                  <a:lnTo>
                    <a:pt x="207" y="722"/>
                  </a:lnTo>
                  <a:lnTo>
                    <a:pt x="203" y="722"/>
                  </a:lnTo>
                  <a:lnTo>
                    <a:pt x="194" y="720"/>
                  </a:lnTo>
                  <a:lnTo>
                    <a:pt x="186" y="720"/>
                  </a:lnTo>
                  <a:lnTo>
                    <a:pt x="182" y="718"/>
                  </a:lnTo>
                  <a:lnTo>
                    <a:pt x="178" y="718"/>
                  </a:lnTo>
                  <a:lnTo>
                    <a:pt x="175" y="718"/>
                  </a:lnTo>
                  <a:lnTo>
                    <a:pt x="171" y="718"/>
                  </a:lnTo>
                  <a:lnTo>
                    <a:pt x="165" y="716"/>
                  </a:lnTo>
                  <a:lnTo>
                    <a:pt x="161" y="714"/>
                  </a:lnTo>
                  <a:lnTo>
                    <a:pt x="158" y="714"/>
                  </a:lnTo>
                  <a:lnTo>
                    <a:pt x="154" y="714"/>
                  </a:lnTo>
                  <a:lnTo>
                    <a:pt x="150" y="712"/>
                  </a:lnTo>
                  <a:lnTo>
                    <a:pt x="146" y="710"/>
                  </a:lnTo>
                  <a:lnTo>
                    <a:pt x="140" y="708"/>
                  </a:lnTo>
                  <a:lnTo>
                    <a:pt x="137" y="708"/>
                  </a:lnTo>
                  <a:lnTo>
                    <a:pt x="129" y="705"/>
                  </a:lnTo>
                  <a:lnTo>
                    <a:pt x="121" y="703"/>
                  </a:lnTo>
                  <a:lnTo>
                    <a:pt x="116" y="701"/>
                  </a:lnTo>
                  <a:lnTo>
                    <a:pt x="112" y="697"/>
                  </a:lnTo>
                  <a:lnTo>
                    <a:pt x="108" y="695"/>
                  </a:lnTo>
                  <a:lnTo>
                    <a:pt x="104" y="693"/>
                  </a:lnTo>
                  <a:lnTo>
                    <a:pt x="97" y="689"/>
                  </a:lnTo>
                  <a:lnTo>
                    <a:pt x="89" y="686"/>
                  </a:lnTo>
                  <a:lnTo>
                    <a:pt x="82" y="680"/>
                  </a:lnTo>
                  <a:lnTo>
                    <a:pt x="76" y="674"/>
                  </a:lnTo>
                  <a:lnTo>
                    <a:pt x="68" y="669"/>
                  </a:lnTo>
                  <a:lnTo>
                    <a:pt x="63" y="663"/>
                  </a:lnTo>
                  <a:lnTo>
                    <a:pt x="57" y="657"/>
                  </a:lnTo>
                  <a:lnTo>
                    <a:pt x="51" y="651"/>
                  </a:lnTo>
                  <a:lnTo>
                    <a:pt x="45" y="644"/>
                  </a:lnTo>
                  <a:lnTo>
                    <a:pt x="40" y="638"/>
                  </a:lnTo>
                  <a:lnTo>
                    <a:pt x="36" y="631"/>
                  </a:lnTo>
                  <a:lnTo>
                    <a:pt x="30" y="625"/>
                  </a:lnTo>
                  <a:lnTo>
                    <a:pt x="26" y="617"/>
                  </a:lnTo>
                  <a:lnTo>
                    <a:pt x="23" y="610"/>
                  </a:lnTo>
                  <a:lnTo>
                    <a:pt x="21" y="606"/>
                  </a:lnTo>
                  <a:lnTo>
                    <a:pt x="19" y="602"/>
                  </a:lnTo>
                  <a:lnTo>
                    <a:pt x="17" y="596"/>
                  </a:lnTo>
                  <a:lnTo>
                    <a:pt x="15" y="593"/>
                  </a:lnTo>
                  <a:lnTo>
                    <a:pt x="13" y="585"/>
                  </a:lnTo>
                  <a:lnTo>
                    <a:pt x="9" y="577"/>
                  </a:lnTo>
                  <a:lnTo>
                    <a:pt x="9" y="574"/>
                  </a:lnTo>
                  <a:lnTo>
                    <a:pt x="7" y="568"/>
                  </a:lnTo>
                  <a:lnTo>
                    <a:pt x="6" y="564"/>
                  </a:lnTo>
                  <a:lnTo>
                    <a:pt x="6" y="560"/>
                  </a:lnTo>
                  <a:lnTo>
                    <a:pt x="6" y="555"/>
                  </a:lnTo>
                  <a:lnTo>
                    <a:pt x="4" y="551"/>
                  </a:lnTo>
                  <a:lnTo>
                    <a:pt x="4" y="545"/>
                  </a:lnTo>
                  <a:lnTo>
                    <a:pt x="4" y="541"/>
                  </a:lnTo>
                  <a:lnTo>
                    <a:pt x="2" y="537"/>
                  </a:lnTo>
                  <a:lnTo>
                    <a:pt x="2" y="532"/>
                  </a:lnTo>
                  <a:lnTo>
                    <a:pt x="0" y="528"/>
                  </a:lnTo>
                  <a:lnTo>
                    <a:pt x="0" y="522"/>
                  </a:lnTo>
                  <a:lnTo>
                    <a:pt x="0" y="518"/>
                  </a:lnTo>
                  <a:lnTo>
                    <a:pt x="0" y="513"/>
                  </a:lnTo>
                  <a:lnTo>
                    <a:pt x="0" y="509"/>
                  </a:lnTo>
                  <a:lnTo>
                    <a:pt x="0" y="505"/>
                  </a:lnTo>
                  <a:lnTo>
                    <a:pt x="0" y="499"/>
                  </a:lnTo>
                  <a:lnTo>
                    <a:pt x="0" y="494"/>
                  </a:lnTo>
                  <a:lnTo>
                    <a:pt x="0" y="490"/>
                  </a:lnTo>
                  <a:lnTo>
                    <a:pt x="2" y="484"/>
                  </a:lnTo>
                  <a:lnTo>
                    <a:pt x="2" y="479"/>
                  </a:lnTo>
                  <a:lnTo>
                    <a:pt x="2" y="475"/>
                  </a:lnTo>
                  <a:lnTo>
                    <a:pt x="2" y="469"/>
                  </a:lnTo>
                  <a:lnTo>
                    <a:pt x="4" y="465"/>
                  </a:lnTo>
                  <a:lnTo>
                    <a:pt x="4" y="460"/>
                  </a:lnTo>
                  <a:lnTo>
                    <a:pt x="6" y="454"/>
                  </a:lnTo>
                  <a:lnTo>
                    <a:pt x="6" y="448"/>
                  </a:lnTo>
                  <a:lnTo>
                    <a:pt x="7" y="444"/>
                  </a:lnTo>
                  <a:lnTo>
                    <a:pt x="7" y="439"/>
                  </a:lnTo>
                  <a:lnTo>
                    <a:pt x="9" y="433"/>
                  </a:lnTo>
                  <a:lnTo>
                    <a:pt x="11" y="427"/>
                  </a:lnTo>
                  <a:lnTo>
                    <a:pt x="13" y="424"/>
                  </a:lnTo>
                  <a:lnTo>
                    <a:pt x="15" y="416"/>
                  </a:lnTo>
                  <a:lnTo>
                    <a:pt x="17" y="412"/>
                  </a:lnTo>
                  <a:lnTo>
                    <a:pt x="21" y="405"/>
                  </a:lnTo>
                  <a:lnTo>
                    <a:pt x="23" y="401"/>
                  </a:lnTo>
                  <a:lnTo>
                    <a:pt x="25" y="395"/>
                  </a:lnTo>
                  <a:lnTo>
                    <a:pt x="28" y="389"/>
                  </a:lnTo>
                  <a:lnTo>
                    <a:pt x="30" y="384"/>
                  </a:lnTo>
                  <a:lnTo>
                    <a:pt x="34" y="380"/>
                  </a:lnTo>
                  <a:lnTo>
                    <a:pt x="36" y="372"/>
                  </a:lnTo>
                  <a:lnTo>
                    <a:pt x="38" y="368"/>
                  </a:lnTo>
                  <a:lnTo>
                    <a:pt x="42" y="361"/>
                  </a:lnTo>
                  <a:lnTo>
                    <a:pt x="45" y="357"/>
                  </a:lnTo>
                  <a:lnTo>
                    <a:pt x="47" y="349"/>
                  </a:lnTo>
                  <a:lnTo>
                    <a:pt x="51" y="346"/>
                  </a:lnTo>
                  <a:lnTo>
                    <a:pt x="55" y="340"/>
                  </a:lnTo>
                  <a:lnTo>
                    <a:pt x="59" y="336"/>
                  </a:lnTo>
                  <a:lnTo>
                    <a:pt x="61" y="329"/>
                  </a:lnTo>
                  <a:lnTo>
                    <a:pt x="64" y="325"/>
                  </a:lnTo>
                  <a:lnTo>
                    <a:pt x="68" y="319"/>
                  </a:lnTo>
                  <a:lnTo>
                    <a:pt x="72" y="313"/>
                  </a:lnTo>
                  <a:lnTo>
                    <a:pt x="76" y="310"/>
                  </a:lnTo>
                  <a:lnTo>
                    <a:pt x="80" y="304"/>
                  </a:lnTo>
                  <a:lnTo>
                    <a:pt x="83" y="298"/>
                  </a:lnTo>
                  <a:lnTo>
                    <a:pt x="87" y="294"/>
                  </a:lnTo>
                  <a:lnTo>
                    <a:pt x="91" y="289"/>
                  </a:lnTo>
                  <a:lnTo>
                    <a:pt x="95" y="283"/>
                  </a:lnTo>
                  <a:lnTo>
                    <a:pt x="99" y="277"/>
                  </a:lnTo>
                  <a:lnTo>
                    <a:pt x="102" y="273"/>
                  </a:lnTo>
                  <a:lnTo>
                    <a:pt x="104" y="268"/>
                  </a:lnTo>
                  <a:lnTo>
                    <a:pt x="110" y="264"/>
                  </a:lnTo>
                  <a:lnTo>
                    <a:pt x="112" y="258"/>
                  </a:lnTo>
                  <a:lnTo>
                    <a:pt x="118" y="254"/>
                  </a:lnTo>
                  <a:lnTo>
                    <a:pt x="120" y="251"/>
                  </a:lnTo>
                  <a:lnTo>
                    <a:pt x="123" y="245"/>
                  </a:lnTo>
                  <a:lnTo>
                    <a:pt x="127" y="241"/>
                  </a:lnTo>
                  <a:lnTo>
                    <a:pt x="131" y="235"/>
                  </a:lnTo>
                  <a:lnTo>
                    <a:pt x="139" y="228"/>
                  </a:lnTo>
                  <a:lnTo>
                    <a:pt x="146" y="220"/>
                  </a:lnTo>
                  <a:lnTo>
                    <a:pt x="152" y="213"/>
                  </a:lnTo>
                  <a:lnTo>
                    <a:pt x="158" y="207"/>
                  </a:lnTo>
                  <a:lnTo>
                    <a:pt x="163" y="199"/>
                  </a:lnTo>
                  <a:lnTo>
                    <a:pt x="169" y="194"/>
                  </a:lnTo>
                  <a:lnTo>
                    <a:pt x="173" y="188"/>
                  </a:lnTo>
                  <a:lnTo>
                    <a:pt x="178" y="184"/>
                  </a:lnTo>
                  <a:lnTo>
                    <a:pt x="182" y="178"/>
                  </a:lnTo>
                  <a:lnTo>
                    <a:pt x="186" y="175"/>
                  </a:lnTo>
                  <a:lnTo>
                    <a:pt x="190" y="171"/>
                  </a:lnTo>
                  <a:lnTo>
                    <a:pt x="194" y="165"/>
                  </a:lnTo>
                  <a:lnTo>
                    <a:pt x="196" y="161"/>
                  </a:lnTo>
                  <a:lnTo>
                    <a:pt x="199" y="158"/>
                  </a:lnTo>
                  <a:lnTo>
                    <a:pt x="203" y="152"/>
                  </a:lnTo>
                  <a:lnTo>
                    <a:pt x="207" y="148"/>
                  </a:lnTo>
                  <a:lnTo>
                    <a:pt x="209" y="144"/>
                  </a:lnTo>
                  <a:lnTo>
                    <a:pt x="215" y="139"/>
                  </a:lnTo>
                  <a:lnTo>
                    <a:pt x="216" y="133"/>
                  </a:lnTo>
                  <a:lnTo>
                    <a:pt x="220" y="129"/>
                  </a:lnTo>
                  <a:lnTo>
                    <a:pt x="224" y="123"/>
                  </a:lnTo>
                  <a:lnTo>
                    <a:pt x="228" y="118"/>
                  </a:lnTo>
                  <a:lnTo>
                    <a:pt x="230" y="114"/>
                  </a:lnTo>
                  <a:lnTo>
                    <a:pt x="234" y="108"/>
                  </a:lnTo>
                  <a:lnTo>
                    <a:pt x="237" y="103"/>
                  </a:lnTo>
                  <a:lnTo>
                    <a:pt x="241" y="99"/>
                  </a:lnTo>
                  <a:lnTo>
                    <a:pt x="243" y="93"/>
                  </a:lnTo>
                  <a:lnTo>
                    <a:pt x="247" y="87"/>
                  </a:lnTo>
                  <a:lnTo>
                    <a:pt x="249" y="82"/>
                  </a:lnTo>
                  <a:lnTo>
                    <a:pt x="253" y="76"/>
                  </a:lnTo>
                  <a:lnTo>
                    <a:pt x="254" y="70"/>
                  </a:lnTo>
                  <a:lnTo>
                    <a:pt x="256" y="66"/>
                  </a:lnTo>
                  <a:lnTo>
                    <a:pt x="258" y="61"/>
                  </a:lnTo>
                  <a:lnTo>
                    <a:pt x="260" y="55"/>
                  </a:lnTo>
                  <a:lnTo>
                    <a:pt x="260" y="51"/>
                  </a:lnTo>
                  <a:lnTo>
                    <a:pt x="262" y="46"/>
                  </a:lnTo>
                  <a:lnTo>
                    <a:pt x="262" y="42"/>
                  </a:lnTo>
                  <a:lnTo>
                    <a:pt x="264" y="36"/>
                  </a:lnTo>
                  <a:lnTo>
                    <a:pt x="264" y="32"/>
                  </a:lnTo>
                  <a:lnTo>
                    <a:pt x="264" y="28"/>
                  </a:lnTo>
                  <a:lnTo>
                    <a:pt x="262" y="25"/>
                  </a:lnTo>
                  <a:lnTo>
                    <a:pt x="262" y="21"/>
                  </a:lnTo>
                  <a:lnTo>
                    <a:pt x="260" y="13"/>
                  </a:lnTo>
                  <a:lnTo>
                    <a:pt x="262" y="9"/>
                  </a:lnTo>
                  <a:lnTo>
                    <a:pt x="264" y="4"/>
                  </a:lnTo>
                  <a:lnTo>
                    <a:pt x="270" y="2"/>
                  </a:lnTo>
                  <a:lnTo>
                    <a:pt x="275" y="0"/>
                  </a:lnTo>
                  <a:lnTo>
                    <a:pt x="281" y="0"/>
                  </a:lnTo>
                  <a:lnTo>
                    <a:pt x="289" y="0"/>
                  </a:lnTo>
                  <a:lnTo>
                    <a:pt x="298" y="0"/>
                  </a:lnTo>
                  <a:lnTo>
                    <a:pt x="306" y="0"/>
                  </a:lnTo>
                  <a:lnTo>
                    <a:pt x="313" y="2"/>
                  </a:lnTo>
                  <a:lnTo>
                    <a:pt x="321" y="4"/>
                  </a:lnTo>
                  <a:lnTo>
                    <a:pt x="329" y="6"/>
                  </a:lnTo>
                  <a:lnTo>
                    <a:pt x="334" y="8"/>
                  </a:lnTo>
                  <a:lnTo>
                    <a:pt x="338" y="9"/>
                  </a:lnTo>
                  <a:lnTo>
                    <a:pt x="342" y="9"/>
                  </a:lnTo>
                  <a:lnTo>
                    <a:pt x="342" y="11"/>
                  </a:lnTo>
                  <a:lnTo>
                    <a:pt x="342" y="15"/>
                  </a:lnTo>
                  <a:lnTo>
                    <a:pt x="342" y="19"/>
                  </a:lnTo>
                  <a:lnTo>
                    <a:pt x="342" y="23"/>
                  </a:lnTo>
                  <a:lnTo>
                    <a:pt x="340" y="27"/>
                  </a:lnTo>
                  <a:lnTo>
                    <a:pt x="340" y="30"/>
                  </a:lnTo>
                  <a:lnTo>
                    <a:pt x="338" y="36"/>
                  </a:lnTo>
                  <a:lnTo>
                    <a:pt x="338" y="40"/>
                  </a:lnTo>
                  <a:lnTo>
                    <a:pt x="338" y="47"/>
                  </a:lnTo>
                  <a:lnTo>
                    <a:pt x="336" y="53"/>
                  </a:lnTo>
                  <a:lnTo>
                    <a:pt x="334" y="59"/>
                  </a:lnTo>
                  <a:lnTo>
                    <a:pt x="334" y="66"/>
                  </a:lnTo>
                  <a:lnTo>
                    <a:pt x="332" y="74"/>
                  </a:lnTo>
                  <a:lnTo>
                    <a:pt x="332" y="82"/>
                  </a:lnTo>
                  <a:lnTo>
                    <a:pt x="330" y="87"/>
                  </a:lnTo>
                  <a:lnTo>
                    <a:pt x="329" y="95"/>
                  </a:lnTo>
                  <a:lnTo>
                    <a:pt x="327" y="101"/>
                  </a:lnTo>
                  <a:lnTo>
                    <a:pt x="325" y="108"/>
                  </a:lnTo>
                  <a:lnTo>
                    <a:pt x="321" y="116"/>
                  </a:lnTo>
                  <a:lnTo>
                    <a:pt x="319" y="123"/>
                  </a:lnTo>
                  <a:lnTo>
                    <a:pt x="317" y="129"/>
                  </a:lnTo>
                  <a:lnTo>
                    <a:pt x="315" y="137"/>
                  </a:lnTo>
                  <a:lnTo>
                    <a:pt x="311" y="144"/>
                  </a:lnTo>
                  <a:lnTo>
                    <a:pt x="308" y="150"/>
                  </a:lnTo>
                  <a:lnTo>
                    <a:pt x="304" y="156"/>
                  </a:lnTo>
                  <a:lnTo>
                    <a:pt x="302" y="161"/>
                  </a:lnTo>
                  <a:lnTo>
                    <a:pt x="298" y="167"/>
                  </a:lnTo>
                  <a:lnTo>
                    <a:pt x="294" y="173"/>
                  </a:lnTo>
                  <a:lnTo>
                    <a:pt x="289" y="178"/>
                  </a:lnTo>
                  <a:lnTo>
                    <a:pt x="285" y="182"/>
                  </a:lnTo>
                  <a:lnTo>
                    <a:pt x="281" y="186"/>
                  </a:lnTo>
                  <a:lnTo>
                    <a:pt x="275" y="192"/>
                  </a:lnTo>
                  <a:lnTo>
                    <a:pt x="270" y="196"/>
                  </a:lnTo>
                  <a:lnTo>
                    <a:pt x="264" y="201"/>
                  </a:lnTo>
                  <a:lnTo>
                    <a:pt x="256" y="205"/>
                  </a:lnTo>
                  <a:lnTo>
                    <a:pt x="251" y="211"/>
                  </a:lnTo>
                  <a:lnTo>
                    <a:pt x="245" y="216"/>
                  </a:lnTo>
                  <a:lnTo>
                    <a:pt x="237" y="224"/>
                  </a:lnTo>
                  <a:lnTo>
                    <a:pt x="230" y="230"/>
                  </a:lnTo>
                  <a:lnTo>
                    <a:pt x="224" y="237"/>
                  </a:lnTo>
                  <a:lnTo>
                    <a:pt x="216" y="243"/>
                  </a:lnTo>
                  <a:lnTo>
                    <a:pt x="209" y="251"/>
                  </a:lnTo>
                  <a:lnTo>
                    <a:pt x="201" y="258"/>
                  </a:lnTo>
                  <a:lnTo>
                    <a:pt x="194" y="266"/>
                  </a:lnTo>
                  <a:lnTo>
                    <a:pt x="186" y="273"/>
                  </a:lnTo>
                  <a:lnTo>
                    <a:pt x="178" y="281"/>
                  </a:lnTo>
                  <a:lnTo>
                    <a:pt x="171" y="289"/>
                  </a:lnTo>
                  <a:lnTo>
                    <a:pt x="163" y="296"/>
                  </a:lnTo>
                  <a:lnTo>
                    <a:pt x="154" y="304"/>
                  </a:lnTo>
                  <a:lnTo>
                    <a:pt x="146" y="311"/>
                  </a:lnTo>
                  <a:lnTo>
                    <a:pt x="139" y="319"/>
                  </a:lnTo>
                  <a:lnTo>
                    <a:pt x="131" y="327"/>
                  </a:lnTo>
                  <a:lnTo>
                    <a:pt x="125" y="334"/>
                  </a:lnTo>
                  <a:lnTo>
                    <a:pt x="118" y="342"/>
                  </a:lnTo>
                  <a:lnTo>
                    <a:pt x="112" y="349"/>
                  </a:lnTo>
                  <a:lnTo>
                    <a:pt x="104" y="355"/>
                  </a:lnTo>
                  <a:lnTo>
                    <a:pt x="99" y="363"/>
                  </a:lnTo>
                  <a:lnTo>
                    <a:pt x="93" y="370"/>
                  </a:lnTo>
                  <a:lnTo>
                    <a:pt x="85" y="376"/>
                  </a:lnTo>
                  <a:lnTo>
                    <a:pt x="82" y="384"/>
                  </a:lnTo>
                  <a:lnTo>
                    <a:pt x="76" y="389"/>
                  </a:lnTo>
                  <a:lnTo>
                    <a:pt x="72" y="397"/>
                  </a:lnTo>
                  <a:lnTo>
                    <a:pt x="68" y="401"/>
                  </a:lnTo>
                  <a:lnTo>
                    <a:pt x="63" y="408"/>
                  </a:lnTo>
                  <a:lnTo>
                    <a:pt x="59" y="414"/>
                  </a:lnTo>
                  <a:lnTo>
                    <a:pt x="57" y="422"/>
                  </a:lnTo>
                  <a:lnTo>
                    <a:pt x="53" y="427"/>
                  </a:lnTo>
                  <a:lnTo>
                    <a:pt x="49" y="435"/>
                  </a:lnTo>
                  <a:lnTo>
                    <a:pt x="47" y="441"/>
                  </a:lnTo>
                  <a:lnTo>
                    <a:pt x="45" y="448"/>
                  </a:lnTo>
                  <a:lnTo>
                    <a:pt x="44" y="456"/>
                  </a:lnTo>
                  <a:lnTo>
                    <a:pt x="42" y="463"/>
                  </a:lnTo>
                  <a:lnTo>
                    <a:pt x="42" y="471"/>
                  </a:lnTo>
                  <a:lnTo>
                    <a:pt x="42" y="479"/>
                  </a:lnTo>
                  <a:lnTo>
                    <a:pt x="40" y="484"/>
                  </a:lnTo>
                  <a:lnTo>
                    <a:pt x="40" y="492"/>
                  </a:lnTo>
                  <a:lnTo>
                    <a:pt x="40" y="499"/>
                  </a:lnTo>
                  <a:lnTo>
                    <a:pt x="42" y="509"/>
                  </a:lnTo>
                  <a:lnTo>
                    <a:pt x="42" y="515"/>
                  </a:lnTo>
                  <a:lnTo>
                    <a:pt x="44" y="522"/>
                  </a:lnTo>
                  <a:lnTo>
                    <a:pt x="44" y="530"/>
                  </a:lnTo>
                  <a:lnTo>
                    <a:pt x="45" y="537"/>
                  </a:lnTo>
                  <a:lnTo>
                    <a:pt x="49" y="545"/>
                  </a:lnTo>
                  <a:lnTo>
                    <a:pt x="51" y="553"/>
                  </a:lnTo>
                  <a:lnTo>
                    <a:pt x="53" y="560"/>
                  </a:lnTo>
                  <a:lnTo>
                    <a:pt x="57" y="568"/>
                  </a:lnTo>
                  <a:lnTo>
                    <a:pt x="61" y="574"/>
                  </a:lnTo>
                  <a:lnTo>
                    <a:pt x="64" y="581"/>
                  </a:lnTo>
                  <a:lnTo>
                    <a:pt x="68" y="587"/>
                  </a:lnTo>
                  <a:lnTo>
                    <a:pt x="72" y="594"/>
                  </a:lnTo>
                  <a:lnTo>
                    <a:pt x="78" y="600"/>
                  </a:lnTo>
                  <a:lnTo>
                    <a:pt x="83" y="608"/>
                  </a:lnTo>
                  <a:lnTo>
                    <a:pt x="89" y="613"/>
                  </a:lnTo>
                  <a:lnTo>
                    <a:pt x="95" y="619"/>
                  </a:lnTo>
                  <a:lnTo>
                    <a:pt x="101" y="625"/>
                  </a:lnTo>
                  <a:lnTo>
                    <a:pt x="106" y="631"/>
                  </a:lnTo>
                  <a:lnTo>
                    <a:pt x="114" y="634"/>
                  </a:lnTo>
                  <a:lnTo>
                    <a:pt x="120" y="640"/>
                  </a:lnTo>
                  <a:lnTo>
                    <a:pt x="127" y="644"/>
                  </a:lnTo>
                  <a:lnTo>
                    <a:pt x="135" y="648"/>
                  </a:lnTo>
                  <a:lnTo>
                    <a:pt x="140" y="651"/>
                  </a:lnTo>
                  <a:lnTo>
                    <a:pt x="148" y="657"/>
                  </a:lnTo>
                  <a:lnTo>
                    <a:pt x="154" y="659"/>
                  </a:lnTo>
                  <a:lnTo>
                    <a:pt x="161" y="663"/>
                  </a:lnTo>
                  <a:lnTo>
                    <a:pt x="167" y="665"/>
                  </a:lnTo>
                  <a:lnTo>
                    <a:pt x="175" y="667"/>
                  </a:lnTo>
                  <a:lnTo>
                    <a:pt x="182" y="669"/>
                  </a:lnTo>
                  <a:lnTo>
                    <a:pt x="188" y="670"/>
                  </a:lnTo>
                  <a:lnTo>
                    <a:pt x="196" y="672"/>
                  </a:lnTo>
                  <a:lnTo>
                    <a:pt x="203" y="674"/>
                  </a:lnTo>
                  <a:lnTo>
                    <a:pt x="209" y="674"/>
                  </a:lnTo>
                  <a:lnTo>
                    <a:pt x="216" y="674"/>
                  </a:lnTo>
                  <a:lnTo>
                    <a:pt x="222" y="674"/>
                  </a:lnTo>
                  <a:lnTo>
                    <a:pt x="230" y="674"/>
                  </a:lnTo>
                  <a:lnTo>
                    <a:pt x="235" y="672"/>
                  </a:lnTo>
                  <a:lnTo>
                    <a:pt x="241" y="670"/>
                  </a:lnTo>
                  <a:lnTo>
                    <a:pt x="249" y="669"/>
                  </a:lnTo>
                  <a:lnTo>
                    <a:pt x="254" y="667"/>
                  </a:lnTo>
                  <a:lnTo>
                    <a:pt x="260" y="663"/>
                  </a:lnTo>
                  <a:lnTo>
                    <a:pt x="266" y="659"/>
                  </a:lnTo>
                  <a:lnTo>
                    <a:pt x="272" y="655"/>
                  </a:lnTo>
                  <a:lnTo>
                    <a:pt x="277" y="651"/>
                  </a:lnTo>
                  <a:lnTo>
                    <a:pt x="283" y="646"/>
                  </a:lnTo>
                  <a:lnTo>
                    <a:pt x="289" y="642"/>
                  </a:lnTo>
                  <a:lnTo>
                    <a:pt x="292" y="636"/>
                  </a:lnTo>
                  <a:lnTo>
                    <a:pt x="298" y="631"/>
                  </a:lnTo>
                  <a:lnTo>
                    <a:pt x="302" y="623"/>
                  </a:lnTo>
                  <a:lnTo>
                    <a:pt x="306" y="617"/>
                  </a:lnTo>
                  <a:lnTo>
                    <a:pt x="310" y="610"/>
                  </a:lnTo>
                  <a:lnTo>
                    <a:pt x="313" y="604"/>
                  </a:lnTo>
                  <a:lnTo>
                    <a:pt x="315" y="596"/>
                  </a:lnTo>
                  <a:lnTo>
                    <a:pt x="319" y="591"/>
                  </a:lnTo>
                  <a:lnTo>
                    <a:pt x="321" y="585"/>
                  </a:lnTo>
                  <a:lnTo>
                    <a:pt x="323" y="579"/>
                  </a:lnTo>
                  <a:lnTo>
                    <a:pt x="325" y="574"/>
                  </a:lnTo>
                  <a:lnTo>
                    <a:pt x="327" y="568"/>
                  </a:lnTo>
                  <a:lnTo>
                    <a:pt x="327" y="562"/>
                  </a:lnTo>
                  <a:lnTo>
                    <a:pt x="329" y="556"/>
                  </a:lnTo>
                  <a:lnTo>
                    <a:pt x="329" y="551"/>
                  </a:lnTo>
                  <a:lnTo>
                    <a:pt x="329" y="545"/>
                  </a:lnTo>
                  <a:lnTo>
                    <a:pt x="329" y="541"/>
                  </a:lnTo>
                  <a:lnTo>
                    <a:pt x="329" y="536"/>
                  </a:lnTo>
                  <a:lnTo>
                    <a:pt x="327" y="530"/>
                  </a:lnTo>
                  <a:lnTo>
                    <a:pt x="327" y="524"/>
                  </a:lnTo>
                  <a:lnTo>
                    <a:pt x="325" y="520"/>
                  </a:lnTo>
                  <a:lnTo>
                    <a:pt x="323" y="515"/>
                  </a:lnTo>
                  <a:lnTo>
                    <a:pt x="321" y="511"/>
                  </a:lnTo>
                  <a:lnTo>
                    <a:pt x="319" y="505"/>
                  </a:lnTo>
                  <a:lnTo>
                    <a:pt x="315" y="501"/>
                  </a:lnTo>
                  <a:lnTo>
                    <a:pt x="313" y="498"/>
                  </a:lnTo>
                  <a:lnTo>
                    <a:pt x="310" y="492"/>
                  </a:lnTo>
                  <a:lnTo>
                    <a:pt x="306" y="486"/>
                  </a:lnTo>
                  <a:lnTo>
                    <a:pt x="302" y="482"/>
                  </a:lnTo>
                  <a:lnTo>
                    <a:pt x="298" y="479"/>
                  </a:lnTo>
                  <a:lnTo>
                    <a:pt x="292" y="473"/>
                  </a:lnTo>
                  <a:lnTo>
                    <a:pt x="289" y="469"/>
                  </a:lnTo>
                  <a:lnTo>
                    <a:pt x="283" y="465"/>
                  </a:lnTo>
                  <a:lnTo>
                    <a:pt x="279" y="461"/>
                  </a:lnTo>
                  <a:lnTo>
                    <a:pt x="273" y="458"/>
                  </a:lnTo>
                  <a:lnTo>
                    <a:pt x="268" y="454"/>
                  </a:lnTo>
                  <a:lnTo>
                    <a:pt x="262" y="450"/>
                  </a:lnTo>
                  <a:lnTo>
                    <a:pt x="256" y="448"/>
                  </a:lnTo>
                  <a:lnTo>
                    <a:pt x="251" y="446"/>
                  </a:lnTo>
                  <a:lnTo>
                    <a:pt x="245" y="444"/>
                  </a:lnTo>
                  <a:lnTo>
                    <a:pt x="241" y="442"/>
                  </a:lnTo>
                  <a:lnTo>
                    <a:pt x="237" y="442"/>
                  </a:lnTo>
                  <a:lnTo>
                    <a:pt x="232" y="441"/>
                  </a:lnTo>
                  <a:lnTo>
                    <a:pt x="226" y="441"/>
                  </a:lnTo>
                  <a:lnTo>
                    <a:pt x="222" y="441"/>
                  </a:lnTo>
                  <a:lnTo>
                    <a:pt x="216" y="441"/>
                  </a:lnTo>
                  <a:lnTo>
                    <a:pt x="213" y="441"/>
                  </a:lnTo>
                  <a:lnTo>
                    <a:pt x="209" y="442"/>
                  </a:lnTo>
                  <a:lnTo>
                    <a:pt x="203" y="442"/>
                  </a:lnTo>
                  <a:lnTo>
                    <a:pt x="199" y="444"/>
                  </a:lnTo>
                  <a:lnTo>
                    <a:pt x="196" y="446"/>
                  </a:lnTo>
                  <a:lnTo>
                    <a:pt x="190" y="446"/>
                  </a:lnTo>
                  <a:lnTo>
                    <a:pt x="186" y="450"/>
                  </a:lnTo>
                  <a:lnTo>
                    <a:pt x="182" y="452"/>
                  </a:lnTo>
                  <a:lnTo>
                    <a:pt x="175" y="456"/>
                  </a:lnTo>
                  <a:lnTo>
                    <a:pt x="169" y="461"/>
                  </a:lnTo>
                  <a:lnTo>
                    <a:pt x="163" y="467"/>
                  </a:lnTo>
                  <a:lnTo>
                    <a:pt x="158" y="473"/>
                  </a:lnTo>
                  <a:lnTo>
                    <a:pt x="154" y="479"/>
                  </a:lnTo>
                  <a:lnTo>
                    <a:pt x="150" y="486"/>
                  </a:lnTo>
                  <a:lnTo>
                    <a:pt x="144" y="490"/>
                  </a:lnTo>
                  <a:lnTo>
                    <a:pt x="140" y="498"/>
                  </a:lnTo>
                  <a:lnTo>
                    <a:pt x="139" y="501"/>
                  </a:lnTo>
                  <a:lnTo>
                    <a:pt x="135" y="509"/>
                  </a:lnTo>
                  <a:lnTo>
                    <a:pt x="133" y="513"/>
                  </a:lnTo>
                  <a:lnTo>
                    <a:pt x="131" y="518"/>
                  </a:lnTo>
                  <a:lnTo>
                    <a:pt x="131" y="524"/>
                  </a:lnTo>
                  <a:lnTo>
                    <a:pt x="129" y="530"/>
                  </a:lnTo>
                  <a:lnTo>
                    <a:pt x="127" y="534"/>
                  </a:lnTo>
                  <a:lnTo>
                    <a:pt x="127" y="537"/>
                  </a:lnTo>
                  <a:lnTo>
                    <a:pt x="125" y="541"/>
                  </a:lnTo>
                  <a:lnTo>
                    <a:pt x="125" y="545"/>
                  </a:lnTo>
                  <a:lnTo>
                    <a:pt x="123" y="549"/>
                  </a:lnTo>
                  <a:lnTo>
                    <a:pt x="120" y="551"/>
                  </a:lnTo>
                  <a:lnTo>
                    <a:pt x="112" y="551"/>
                  </a:lnTo>
                  <a:lnTo>
                    <a:pt x="106" y="549"/>
                  </a:lnTo>
                  <a:lnTo>
                    <a:pt x="101" y="547"/>
                  </a:lnTo>
                  <a:lnTo>
                    <a:pt x="99" y="547"/>
                  </a:lnTo>
                  <a:close/>
                </a:path>
              </a:pathLst>
            </a:custGeom>
            <a:solidFill>
              <a:srgbClr val="C0C0C0"/>
            </a:solidFill>
            <a:ln w="9525">
              <a:noFill/>
              <a:round/>
              <a:headEnd/>
              <a:tailEnd/>
            </a:ln>
          </p:spPr>
          <p:txBody>
            <a:bodyPr/>
            <a:lstStyle/>
            <a:p>
              <a:endParaRPr lang="en-US">
                <a:latin typeface="Calibri"/>
                <a:cs typeface="Calibri"/>
              </a:endParaRPr>
            </a:p>
          </p:txBody>
        </p:sp>
        <p:sp>
          <p:nvSpPr>
            <p:cNvPr id="21568" name="Freeform 30"/>
            <p:cNvSpPr>
              <a:spLocks/>
            </p:cNvSpPr>
            <p:nvPr/>
          </p:nvSpPr>
          <p:spPr bwMode="auto">
            <a:xfrm>
              <a:off x="1876" y="572"/>
              <a:ext cx="117" cy="474"/>
            </a:xfrm>
            <a:custGeom>
              <a:avLst/>
              <a:gdLst>
                <a:gd name="T0" fmla="*/ 3 w 236"/>
                <a:gd name="T1" fmla="*/ 2 h 948"/>
                <a:gd name="T2" fmla="*/ 3 w 236"/>
                <a:gd name="T3" fmla="*/ 2 h 948"/>
                <a:gd name="T4" fmla="*/ 3 w 236"/>
                <a:gd name="T5" fmla="*/ 2 h 948"/>
                <a:gd name="T6" fmla="*/ 3 w 236"/>
                <a:gd name="T7" fmla="*/ 1 h 948"/>
                <a:gd name="T8" fmla="*/ 2 w 236"/>
                <a:gd name="T9" fmla="*/ 1 h 948"/>
                <a:gd name="T10" fmla="*/ 2 w 236"/>
                <a:gd name="T11" fmla="*/ 1 h 948"/>
                <a:gd name="T12" fmla="*/ 1 w 236"/>
                <a:gd name="T13" fmla="*/ 0 h 948"/>
                <a:gd name="T14" fmla="*/ 1 w 236"/>
                <a:gd name="T15" fmla="*/ 0 h 948"/>
                <a:gd name="T16" fmla="*/ 1 w 236"/>
                <a:gd name="T17" fmla="*/ 1 h 948"/>
                <a:gd name="T18" fmla="*/ 0 w 236"/>
                <a:gd name="T19" fmla="*/ 1 h 948"/>
                <a:gd name="T20" fmla="*/ 0 w 236"/>
                <a:gd name="T21" fmla="*/ 1 h 948"/>
                <a:gd name="T22" fmla="*/ 0 w 236"/>
                <a:gd name="T23" fmla="*/ 1 h 948"/>
                <a:gd name="T24" fmla="*/ 0 w 236"/>
                <a:gd name="T25" fmla="*/ 1 h 948"/>
                <a:gd name="T26" fmla="*/ 0 w 236"/>
                <a:gd name="T27" fmla="*/ 2 h 948"/>
                <a:gd name="T28" fmla="*/ 0 w 236"/>
                <a:gd name="T29" fmla="*/ 2 h 948"/>
                <a:gd name="T30" fmla="*/ 0 w 236"/>
                <a:gd name="T31" fmla="*/ 3 h 948"/>
                <a:gd name="T32" fmla="*/ 0 w 236"/>
                <a:gd name="T33" fmla="*/ 3 h 948"/>
                <a:gd name="T34" fmla="*/ 0 w 236"/>
                <a:gd name="T35" fmla="*/ 4 h 948"/>
                <a:gd name="T36" fmla="*/ 0 w 236"/>
                <a:gd name="T37" fmla="*/ 4 h 948"/>
                <a:gd name="T38" fmla="*/ 0 w 236"/>
                <a:gd name="T39" fmla="*/ 5 h 948"/>
                <a:gd name="T40" fmla="*/ 0 w 236"/>
                <a:gd name="T41" fmla="*/ 5 h 948"/>
                <a:gd name="T42" fmla="*/ 0 w 236"/>
                <a:gd name="T43" fmla="*/ 6 h 948"/>
                <a:gd name="T44" fmla="*/ 0 w 236"/>
                <a:gd name="T45" fmla="*/ 7 h 948"/>
                <a:gd name="T46" fmla="*/ 0 w 236"/>
                <a:gd name="T47" fmla="*/ 7 h 948"/>
                <a:gd name="T48" fmla="*/ 0 w 236"/>
                <a:gd name="T49" fmla="*/ 9 h 948"/>
                <a:gd name="T50" fmla="*/ 0 w 236"/>
                <a:gd name="T51" fmla="*/ 10 h 948"/>
                <a:gd name="T52" fmla="*/ 1 w 236"/>
                <a:gd name="T53" fmla="*/ 11 h 948"/>
                <a:gd name="T54" fmla="*/ 1 w 236"/>
                <a:gd name="T55" fmla="*/ 12 h 948"/>
                <a:gd name="T56" fmla="*/ 1 w 236"/>
                <a:gd name="T57" fmla="*/ 13 h 948"/>
                <a:gd name="T58" fmla="*/ 1 w 236"/>
                <a:gd name="T59" fmla="*/ 14 h 948"/>
                <a:gd name="T60" fmla="*/ 1 w 236"/>
                <a:gd name="T61" fmla="*/ 14 h 948"/>
                <a:gd name="T62" fmla="*/ 1 w 236"/>
                <a:gd name="T63" fmla="*/ 15 h 948"/>
                <a:gd name="T64" fmla="*/ 1 w 236"/>
                <a:gd name="T65" fmla="*/ 15 h 948"/>
                <a:gd name="T66" fmla="*/ 1 w 236"/>
                <a:gd name="T67" fmla="*/ 15 h 948"/>
                <a:gd name="T68" fmla="*/ 1 w 236"/>
                <a:gd name="T69" fmla="*/ 15 h 948"/>
                <a:gd name="T70" fmla="*/ 2 w 236"/>
                <a:gd name="T71" fmla="*/ 15 h 948"/>
                <a:gd name="T72" fmla="*/ 2 w 236"/>
                <a:gd name="T73" fmla="*/ 15 h 948"/>
                <a:gd name="T74" fmla="*/ 2 w 236"/>
                <a:gd name="T75" fmla="*/ 15 h 948"/>
                <a:gd name="T76" fmla="*/ 2 w 236"/>
                <a:gd name="T77" fmla="*/ 14 h 948"/>
                <a:gd name="T78" fmla="*/ 2 w 236"/>
                <a:gd name="T79" fmla="*/ 13 h 948"/>
                <a:gd name="T80" fmla="*/ 1 w 236"/>
                <a:gd name="T81" fmla="*/ 13 h 948"/>
                <a:gd name="T82" fmla="*/ 1 w 236"/>
                <a:gd name="T83" fmla="*/ 12 h 948"/>
                <a:gd name="T84" fmla="*/ 1 w 236"/>
                <a:gd name="T85" fmla="*/ 10 h 948"/>
                <a:gd name="T86" fmla="*/ 1 w 236"/>
                <a:gd name="T87" fmla="*/ 9 h 948"/>
                <a:gd name="T88" fmla="*/ 1 w 236"/>
                <a:gd name="T89" fmla="*/ 7 h 948"/>
                <a:gd name="T90" fmla="*/ 1 w 236"/>
                <a:gd name="T91" fmla="*/ 7 h 948"/>
                <a:gd name="T92" fmla="*/ 1 w 236"/>
                <a:gd name="T93" fmla="*/ 6 h 948"/>
                <a:gd name="T94" fmla="*/ 1 w 236"/>
                <a:gd name="T95" fmla="*/ 5 h 948"/>
                <a:gd name="T96" fmla="*/ 1 w 236"/>
                <a:gd name="T97" fmla="*/ 4 h 948"/>
                <a:gd name="T98" fmla="*/ 1 w 236"/>
                <a:gd name="T99" fmla="*/ 3 h 948"/>
                <a:gd name="T100" fmla="*/ 1 w 236"/>
                <a:gd name="T101" fmla="*/ 2 h 948"/>
                <a:gd name="T102" fmla="*/ 1 w 236"/>
                <a:gd name="T103" fmla="*/ 2 h 948"/>
                <a:gd name="T104" fmla="*/ 1 w 236"/>
                <a:gd name="T105" fmla="*/ 2 h 948"/>
                <a:gd name="T106" fmla="*/ 1 w 236"/>
                <a:gd name="T107" fmla="*/ 2 h 948"/>
                <a:gd name="T108" fmla="*/ 2 w 236"/>
                <a:gd name="T109" fmla="*/ 2 h 948"/>
                <a:gd name="T110" fmla="*/ 2 w 236"/>
                <a:gd name="T111" fmla="*/ 2 h 948"/>
                <a:gd name="T112" fmla="*/ 2 w 236"/>
                <a:gd name="T113" fmla="*/ 3 h 948"/>
                <a:gd name="T114" fmla="*/ 2 w 236"/>
                <a:gd name="T115" fmla="*/ 3 h 948"/>
                <a:gd name="T116" fmla="*/ 3 w 236"/>
                <a:gd name="T117" fmla="*/ 3 h 948"/>
                <a:gd name="T118" fmla="*/ 3 w 236"/>
                <a:gd name="T119" fmla="*/ 3 h 948"/>
                <a:gd name="T120" fmla="*/ 3 w 236"/>
                <a:gd name="T121" fmla="*/ 3 h 94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36"/>
                <a:gd name="T184" fmla="*/ 0 h 948"/>
                <a:gd name="T185" fmla="*/ 236 w 236"/>
                <a:gd name="T186" fmla="*/ 948 h 94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36" h="948">
                  <a:moveTo>
                    <a:pt x="236" y="137"/>
                  </a:moveTo>
                  <a:lnTo>
                    <a:pt x="234" y="129"/>
                  </a:lnTo>
                  <a:lnTo>
                    <a:pt x="234" y="123"/>
                  </a:lnTo>
                  <a:lnTo>
                    <a:pt x="232" y="118"/>
                  </a:lnTo>
                  <a:lnTo>
                    <a:pt x="232" y="112"/>
                  </a:lnTo>
                  <a:lnTo>
                    <a:pt x="230" y="104"/>
                  </a:lnTo>
                  <a:lnTo>
                    <a:pt x="228" y="99"/>
                  </a:lnTo>
                  <a:lnTo>
                    <a:pt x="226" y="91"/>
                  </a:lnTo>
                  <a:lnTo>
                    <a:pt x="225" y="85"/>
                  </a:lnTo>
                  <a:lnTo>
                    <a:pt x="221" y="80"/>
                  </a:lnTo>
                  <a:lnTo>
                    <a:pt x="219" y="74"/>
                  </a:lnTo>
                  <a:lnTo>
                    <a:pt x="215" y="66"/>
                  </a:lnTo>
                  <a:lnTo>
                    <a:pt x="211" y="61"/>
                  </a:lnTo>
                  <a:lnTo>
                    <a:pt x="207" y="55"/>
                  </a:lnTo>
                  <a:lnTo>
                    <a:pt x="204" y="49"/>
                  </a:lnTo>
                  <a:lnTo>
                    <a:pt x="198" y="44"/>
                  </a:lnTo>
                  <a:lnTo>
                    <a:pt x="194" y="40"/>
                  </a:lnTo>
                  <a:lnTo>
                    <a:pt x="188" y="34"/>
                  </a:lnTo>
                  <a:lnTo>
                    <a:pt x="183" y="28"/>
                  </a:lnTo>
                  <a:lnTo>
                    <a:pt x="177" y="25"/>
                  </a:lnTo>
                  <a:lnTo>
                    <a:pt x="171" y="21"/>
                  </a:lnTo>
                  <a:lnTo>
                    <a:pt x="166" y="15"/>
                  </a:lnTo>
                  <a:lnTo>
                    <a:pt x="158" y="13"/>
                  </a:lnTo>
                  <a:lnTo>
                    <a:pt x="152" y="9"/>
                  </a:lnTo>
                  <a:lnTo>
                    <a:pt x="145" y="8"/>
                  </a:lnTo>
                  <a:lnTo>
                    <a:pt x="137" y="4"/>
                  </a:lnTo>
                  <a:lnTo>
                    <a:pt x="130" y="4"/>
                  </a:lnTo>
                  <a:lnTo>
                    <a:pt x="120" y="0"/>
                  </a:lnTo>
                  <a:lnTo>
                    <a:pt x="112" y="0"/>
                  </a:lnTo>
                  <a:lnTo>
                    <a:pt x="109" y="0"/>
                  </a:lnTo>
                  <a:lnTo>
                    <a:pt x="105" y="0"/>
                  </a:lnTo>
                  <a:lnTo>
                    <a:pt x="99" y="0"/>
                  </a:lnTo>
                  <a:lnTo>
                    <a:pt x="95" y="0"/>
                  </a:lnTo>
                  <a:lnTo>
                    <a:pt x="90" y="0"/>
                  </a:lnTo>
                  <a:lnTo>
                    <a:pt x="86" y="2"/>
                  </a:lnTo>
                  <a:lnTo>
                    <a:pt x="82" y="2"/>
                  </a:lnTo>
                  <a:lnTo>
                    <a:pt x="76" y="4"/>
                  </a:lnTo>
                  <a:lnTo>
                    <a:pt x="71" y="4"/>
                  </a:lnTo>
                  <a:lnTo>
                    <a:pt x="67" y="6"/>
                  </a:lnTo>
                  <a:lnTo>
                    <a:pt x="63" y="6"/>
                  </a:lnTo>
                  <a:lnTo>
                    <a:pt x="57" y="8"/>
                  </a:lnTo>
                  <a:lnTo>
                    <a:pt x="50" y="11"/>
                  </a:lnTo>
                  <a:lnTo>
                    <a:pt x="44" y="15"/>
                  </a:lnTo>
                  <a:lnTo>
                    <a:pt x="36" y="19"/>
                  </a:lnTo>
                  <a:lnTo>
                    <a:pt x="31" y="23"/>
                  </a:lnTo>
                  <a:lnTo>
                    <a:pt x="25" y="27"/>
                  </a:lnTo>
                  <a:lnTo>
                    <a:pt x="21" y="32"/>
                  </a:lnTo>
                  <a:lnTo>
                    <a:pt x="17" y="36"/>
                  </a:lnTo>
                  <a:lnTo>
                    <a:pt x="14" y="44"/>
                  </a:lnTo>
                  <a:lnTo>
                    <a:pt x="10" y="47"/>
                  </a:lnTo>
                  <a:lnTo>
                    <a:pt x="8" y="55"/>
                  </a:lnTo>
                  <a:lnTo>
                    <a:pt x="6" y="61"/>
                  </a:lnTo>
                  <a:lnTo>
                    <a:pt x="4" y="68"/>
                  </a:lnTo>
                  <a:lnTo>
                    <a:pt x="2" y="74"/>
                  </a:lnTo>
                  <a:lnTo>
                    <a:pt x="2" y="82"/>
                  </a:lnTo>
                  <a:lnTo>
                    <a:pt x="0" y="89"/>
                  </a:lnTo>
                  <a:lnTo>
                    <a:pt x="0" y="95"/>
                  </a:lnTo>
                  <a:lnTo>
                    <a:pt x="0" y="103"/>
                  </a:lnTo>
                  <a:lnTo>
                    <a:pt x="0" y="110"/>
                  </a:lnTo>
                  <a:lnTo>
                    <a:pt x="0" y="118"/>
                  </a:lnTo>
                  <a:lnTo>
                    <a:pt x="2" y="125"/>
                  </a:lnTo>
                  <a:lnTo>
                    <a:pt x="4" y="133"/>
                  </a:lnTo>
                  <a:lnTo>
                    <a:pt x="4" y="142"/>
                  </a:lnTo>
                  <a:lnTo>
                    <a:pt x="6" y="148"/>
                  </a:lnTo>
                  <a:lnTo>
                    <a:pt x="8" y="158"/>
                  </a:lnTo>
                  <a:lnTo>
                    <a:pt x="8" y="163"/>
                  </a:lnTo>
                  <a:lnTo>
                    <a:pt x="10" y="173"/>
                  </a:lnTo>
                  <a:lnTo>
                    <a:pt x="10" y="179"/>
                  </a:lnTo>
                  <a:lnTo>
                    <a:pt x="12" y="186"/>
                  </a:lnTo>
                  <a:lnTo>
                    <a:pt x="14" y="194"/>
                  </a:lnTo>
                  <a:lnTo>
                    <a:pt x="16" y="201"/>
                  </a:lnTo>
                  <a:lnTo>
                    <a:pt x="16" y="203"/>
                  </a:lnTo>
                  <a:lnTo>
                    <a:pt x="16" y="209"/>
                  </a:lnTo>
                  <a:lnTo>
                    <a:pt x="16" y="213"/>
                  </a:lnTo>
                  <a:lnTo>
                    <a:pt x="16" y="220"/>
                  </a:lnTo>
                  <a:lnTo>
                    <a:pt x="17" y="228"/>
                  </a:lnTo>
                  <a:lnTo>
                    <a:pt x="19" y="236"/>
                  </a:lnTo>
                  <a:lnTo>
                    <a:pt x="19" y="243"/>
                  </a:lnTo>
                  <a:lnTo>
                    <a:pt x="21" y="253"/>
                  </a:lnTo>
                  <a:lnTo>
                    <a:pt x="21" y="262"/>
                  </a:lnTo>
                  <a:lnTo>
                    <a:pt x="23" y="272"/>
                  </a:lnTo>
                  <a:lnTo>
                    <a:pt x="23" y="283"/>
                  </a:lnTo>
                  <a:lnTo>
                    <a:pt x="25" y="294"/>
                  </a:lnTo>
                  <a:lnTo>
                    <a:pt x="27" y="306"/>
                  </a:lnTo>
                  <a:lnTo>
                    <a:pt x="27" y="319"/>
                  </a:lnTo>
                  <a:lnTo>
                    <a:pt x="29" y="332"/>
                  </a:lnTo>
                  <a:lnTo>
                    <a:pt x="31" y="346"/>
                  </a:lnTo>
                  <a:lnTo>
                    <a:pt x="33" y="359"/>
                  </a:lnTo>
                  <a:lnTo>
                    <a:pt x="35" y="372"/>
                  </a:lnTo>
                  <a:lnTo>
                    <a:pt x="35" y="387"/>
                  </a:lnTo>
                  <a:lnTo>
                    <a:pt x="38" y="403"/>
                  </a:lnTo>
                  <a:lnTo>
                    <a:pt x="38" y="416"/>
                  </a:lnTo>
                  <a:lnTo>
                    <a:pt x="40" y="433"/>
                  </a:lnTo>
                  <a:lnTo>
                    <a:pt x="42" y="448"/>
                  </a:lnTo>
                  <a:lnTo>
                    <a:pt x="46" y="463"/>
                  </a:lnTo>
                  <a:lnTo>
                    <a:pt x="46" y="481"/>
                  </a:lnTo>
                  <a:lnTo>
                    <a:pt x="48" y="496"/>
                  </a:lnTo>
                  <a:lnTo>
                    <a:pt x="50" y="513"/>
                  </a:lnTo>
                  <a:lnTo>
                    <a:pt x="52" y="528"/>
                  </a:lnTo>
                  <a:lnTo>
                    <a:pt x="54" y="545"/>
                  </a:lnTo>
                  <a:lnTo>
                    <a:pt x="55" y="562"/>
                  </a:lnTo>
                  <a:lnTo>
                    <a:pt x="57" y="577"/>
                  </a:lnTo>
                  <a:lnTo>
                    <a:pt x="59" y="594"/>
                  </a:lnTo>
                  <a:lnTo>
                    <a:pt x="61" y="612"/>
                  </a:lnTo>
                  <a:lnTo>
                    <a:pt x="63" y="627"/>
                  </a:lnTo>
                  <a:lnTo>
                    <a:pt x="65" y="642"/>
                  </a:lnTo>
                  <a:lnTo>
                    <a:pt x="67" y="659"/>
                  </a:lnTo>
                  <a:lnTo>
                    <a:pt x="69" y="674"/>
                  </a:lnTo>
                  <a:lnTo>
                    <a:pt x="71" y="691"/>
                  </a:lnTo>
                  <a:lnTo>
                    <a:pt x="73" y="707"/>
                  </a:lnTo>
                  <a:lnTo>
                    <a:pt x="74" y="722"/>
                  </a:lnTo>
                  <a:lnTo>
                    <a:pt x="76" y="737"/>
                  </a:lnTo>
                  <a:lnTo>
                    <a:pt x="78" y="752"/>
                  </a:lnTo>
                  <a:lnTo>
                    <a:pt x="78" y="765"/>
                  </a:lnTo>
                  <a:lnTo>
                    <a:pt x="80" y="781"/>
                  </a:lnTo>
                  <a:lnTo>
                    <a:pt x="82" y="794"/>
                  </a:lnTo>
                  <a:lnTo>
                    <a:pt x="84" y="807"/>
                  </a:lnTo>
                  <a:lnTo>
                    <a:pt x="86" y="821"/>
                  </a:lnTo>
                  <a:lnTo>
                    <a:pt x="88" y="832"/>
                  </a:lnTo>
                  <a:lnTo>
                    <a:pt x="88" y="843"/>
                  </a:lnTo>
                  <a:lnTo>
                    <a:pt x="90" y="855"/>
                  </a:lnTo>
                  <a:lnTo>
                    <a:pt x="90" y="866"/>
                  </a:lnTo>
                  <a:lnTo>
                    <a:pt x="92" y="876"/>
                  </a:lnTo>
                  <a:lnTo>
                    <a:pt x="92" y="885"/>
                  </a:lnTo>
                  <a:lnTo>
                    <a:pt x="93" y="895"/>
                  </a:lnTo>
                  <a:lnTo>
                    <a:pt x="93" y="902"/>
                  </a:lnTo>
                  <a:lnTo>
                    <a:pt x="95" y="910"/>
                  </a:lnTo>
                  <a:lnTo>
                    <a:pt x="95" y="917"/>
                  </a:lnTo>
                  <a:lnTo>
                    <a:pt x="95" y="923"/>
                  </a:lnTo>
                  <a:lnTo>
                    <a:pt x="97" y="929"/>
                  </a:lnTo>
                  <a:lnTo>
                    <a:pt x="97" y="934"/>
                  </a:lnTo>
                  <a:lnTo>
                    <a:pt x="97" y="940"/>
                  </a:lnTo>
                  <a:lnTo>
                    <a:pt x="99" y="944"/>
                  </a:lnTo>
                  <a:lnTo>
                    <a:pt x="99" y="946"/>
                  </a:lnTo>
                  <a:lnTo>
                    <a:pt x="105" y="948"/>
                  </a:lnTo>
                  <a:lnTo>
                    <a:pt x="109" y="948"/>
                  </a:lnTo>
                  <a:lnTo>
                    <a:pt x="114" y="948"/>
                  </a:lnTo>
                  <a:lnTo>
                    <a:pt x="118" y="946"/>
                  </a:lnTo>
                  <a:lnTo>
                    <a:pt x="124" y="946"/>
                  </a:lnTo>
                  <a:lnTo>
                    <a:pt x="128" y="944"/>
                  </a:lnTo>
                  <a:lnTo>
                    <a:pt x="133" y="942"/>
                  </a:lnTo>
                  <a:lnTo>
                    <a:pt x="137" y="942"/>
                  </a:lnTo>
                  <a:lnTo>
                    <a:pt x="141" y="942"/>
                  </a:lnTo>
                  <a:lnTo>
                    <a:pt x="147" y="938"/>
                  </a:lnTo>
                  <a:lnTo>
                    <a:pt x="150" y="938"/>
                  </a:lnTo>
                  <a:lnTo>
                    <a:pt x="149" y="938"/>
                  </a:lnTo>
                  <a:lnTo>
                    <a:pt x="149" y="936"/>
                  </a:lnTo>
                  <a:lnTo>
                    <a:pt x="149" y="934"/>
                  </a:lnTo>
                  <a:lnTo>
                    <a:pt x="149" y="931"/>
                  </a:lnTo>
                  <a:lnTo>
                    <a:pt x="147" y="925"/>
                  </a:lnTo>
                  <a:lnTo>
                    <a:pt x="147" y="919"/>
                  </a:lnTo>
                  <a:lnTo>
                    <a:pt x="145" y="912"/>
                  </a:lnTo>
                  <a:lnTo>
                    <a:pt x="145" y="906"/>
                  </a:lnTo>
                  <a:lnTo>
                    <a:pt x="143" y="896"/>
                  </a:lnTo>
                  <a:lnTo>
                    <a:pt x="141" y="887"/>
                  </a:lnTo>
                  <a:lnTo>
                    <a:pt x="141" y="877"/>
                  </a:lnTo>
                  <a:lnTo>
                    <a:pt x="139" y="866"/>
                  </a:lnTo>
                  <a:lnTo>
                    <a:pt x="137" y="855"/>
                  </a:lnTo>
                  <a:lnTo>
                    <a:pt x="137" y="843"/>
                  </a:lnTo>
                  <a:lnTo>
                    <a:pt x="135" y="830"/>
                  </a:lnTo>
                  <a:lnTo>
                    <a:pt x="133" y="817"/>
                  </a:lnTo>
                  <a:lnTo>
                    <a:pt x="131" y="802"/>
                  </a:lnTo>
                  <a:lnTo>
                    <a:pt x="130" y="788"/>
                  </a:lnTo>
                  <a:lnTo>
                    <a:pt x="126" y="773"/>
                  </a:lnTo>
                  <a:lnTo>
                    <a:pt x="126" y="758"/>
                  </a:lnTo>
                  <a:lnTo>
                    <a:pt x="122" y="741"/>
                  </a:lnTo>
                  <a:lnTo>
                    <a:pt x="120" y="724"/>
                  </a:lnTo>
                  <a:lnTo>
                    <a:pt x="118" y="707"/>
                  </a:lnTo>
                  <a:lnTo>
                    <a:pt x="116" y="691"/>
                  </a:lnTo>
                  <a:lnTo>
                    <a:pt x="114" y="672"/>
                  </a:lnTo>
                  <a:lnTo>
                    <a:pt x="112" y="655"/>
                  </a:lnTo>
                  <a:lnTo>
                    <a:pt x="111" y="636"/>
                  </a:lnTo>
                  <a:lnTo>
                    <a:pt x="109" y="619"/>
                  </a:lnTo>
                  <a:lnTo>
                    <a:pt x="107" y="600"/>
                  </a:lnTo>
                  <a:lnTo>
                    <a:pt x="105" y="581"/>
                  </a:lnTo>
                  <a:lnTo>
                    <a:pt x="101" y="564"/>
                  </a:lnTo>
                  <a:lnTo>
                    <a:pt x="101" y="545"/>
                  </a:lnTo>
                  <a:lnTo>
                    <a:pt x="97" y="526"/>
                  </a:lnTo>
                  <a:lnTo>
                    <a:pt x="95" y="507"/>
                  </a:lnTo>
                  <a:lnTo>
                    <a:pt x="93" y="486"/>
                  </a:lnTo>
                  <a:lnTo>
                    <a:pt x="92" y="469"/>
                  </a:lnTo>
                  <a:lnTo>
                    <a:pt x="90" y="450"/>
                  </a:lnTo>
                  <a:lnTo>
                    <a:pt x="88" y="431"/>
                  </a:lnTo>
                  <a:lnTo>
                    <a:pt x="86" y="412"/>
                  </a:lnTo>
                  <a:lnTo>
                    <a:pt x="84" y="395"/>
                  </a:lnTo>
                  <a:lnTo>
                    <a:pt x="82" y="376"/>
                  </a:lnTo>
                  <a:lnTo>
                    <a:pt x="80" y="359"/>
                  </a:lnTo>
                  <a:lnTo>
                    <a:pt x="78" y="340"/>
                  </a:lnTo>
                  <a:lnTo>
                    <a:pt x="76" y="325"/>
                  </a:lnTo>
                  <a:lnTo>
                    <a:pt x="74" y="306"/>
                  </a:lnTo>
                  <a:lnTo>
                    <a:pt x="74" y="291"/>
                  </a:lnTo>
                  <a:lnTo>
                    <a:pt x="73" y="275"/>
                  </a:lnTo>
                  <a:lnTo>
                    <a:pt x="73" y="260"/>
                  </a:lnTo>
                  <a:lnTo>
                    <a:pt x="71" y="243"/>
                  </a:lnTo>
                  <a:lnTo>
                    <a:pt x="71" y="230"/>
                  </a:lnTo>
                  <a:lnTo>
                    <a:pt x="69" y="215"/>
                  </a:lnTo>
                  <a:lnTo>
                    <a:pt x="69" y="203"/>
                  </a:lnTo>
                  <a:lnTo>
                    <a:pt x="67" y="188"/>
                  </a:lnTo>
                  <a:lnTo>
                    <a:pt x="67" y="177"/>
                  </a:lnTo>
                  <a:lnTo>
                    <a:pt x="67" y="165"/>
                  </a:lnTo>
                  <a:lnTo>
                    <a:pt x="67" y="156"/>
                  </a:lnTo>
                  <a:lnTo>
                    <a:pt x="67" y="144"/>
                  </a:lnTo>
                  <a:lnTo>
                    <a:pt x="67" y="137"/>
                  </a:lnTo>
                  <a:lnTo>
                    <a:pt x="67" y="127"/>
                  </a:lnTo>
                  <a:lnTo>
                    <a:pt x="69" y="122"/>
                  </a:lnTo>
                  <a:lnTo>
                    <a:pt x="69" y="114"/>
                  </a:lnTo>
                  <a:lnTo>
                    <a:pt x="71" y="108"/>
                  </a:lnTo>
                  <a:lnTo>
                    <a:pt x="71" y="104"/>
                  </a:lnTo>
                  <a:lnTo>
                    <a:pt x="73" y="103"/>
                  </a:lnTo>
                  <a:lnTo>
                    <a:pt x="74" y="95"/>
                  </a:lnTo>
                  <a:lnTo>
                    <a:pt x="78" y="91"/>
                  </a:lnTo>
                  <a:lnTo>
                    <a:pt x="82" y="85"/>
                  </a:lnTo>
                  <a:lnTo>
                    <a:pt x="84" y="82"/>
                  </a:lnTo>
                  <a:lnTo>
                    <a:pt x="92" y="76"/>
                  </a:lnTo>
                  <a:lnTo>
                    <a:pt x="97" y="72"/>
                  </a:lnTo>
                  <a:lnTo>
                    <a:pt x="105" y="70"/>
                  </a:lnTo>
                  <a:lnTo>
                    <a:pt x="112" y="70"/>
                  </a:lnTo>
                  <a:lnTo>
                    <a:pt x="118" y="72"/>
                  </a:lnTo>
                  <a:lnTo>
                    <a:pt x="126" y="76"/>
                  </a:lnTo>
                  <a:lnTo>
                    <a:pt x="131" y="80"/>
                  </a:lnTo>
                  <a:lnTo>
                    <a:pt x="137" y="84"/>
                  </a:lnTo>
                  <a:lnTo>
                    <a:pt x="143" y="89"/>
                  </a:lnTo>
                  <a:lnTo>
                    <a:pt x="149" y="97"/>
                  </a:lnTo>
                  <a:lnTo>
                    <a:pt x="152" y="103"/>
                  </a:lnTo>
                  <a:lnTo>
                    <a:pt x="154" y="110"/>
                  </a:lnTo>
                  <a:lnTo>
                    <a:pt x="156" y="118"/>
                  </a:lnTo>
                  <a:lnTo>
                    <a:pt x="160" y="125"/>
                  </a:lnTo>
                  <a:lnTo>
                    <a:pt x="160" y="131"/>
                  </a:lnTo>
                  <a:lnTo>
                    <a:pt x="164" y="137"/>
                  </a:lnTo>
                  <a:lnTo>
                    <a:pt x="168" y="141"/>
                  </a:lnTo>
                  <a:lnTo>
                    <a:pt x="173" y="144"/>
                  </a:lnTo>
                  <a:lnTo>
                    <a:pt x="177" y="144"/>
                  </a:lnTo>
                  <a:lnTo>
                    <a:pt x="185" y="144"/>
                  </a:lnTo>
                  <a:lnTo>
                    <a:pt x="192" y="144"/>
                  </a:lnTo>
                  <a:lnTo>
                    <a:pt x="200" y="144"/>
                  </a:lnTo>
                  <a:lnTo>
                    <a:pt x="206" y="144"/>
                  </a:lnTo>
                  <a:lnTo>
                    <a:pt x="211" y="142"/>
                  </a:lnTo>
                  <a:lnTo>
                    <a:pt x="219" y="141"/>
                  </a:lnTo>
                  <a:lnTo>
                    <a:pt x="225" y="141"/>
                  </a:lnTo>
                  <a:lnTo>
                    <a:pt x="228" y="139"/>
                  </a:lnTo>
                  <a:lnTo>
                    <a:pt x="232" y="137"/>
                  </a:lnTo>
                  <a:lnTo>
                    <a:pt x="234" y="137"/>
                  </a:lnTo>
                  <a:lnTo>
                    <a:pt x="236" y="137"/>
                  </a:lnTo>
                  <a:close/>
                </a:path>
              </a:pathLst>
            </a:custGeom>
            <a:solidFill>
              <a:srgbClr val="C0C0C0"/>
            </a:solidFill>
            <a:ln w="9525">
              <a:noFill/>
              <a:round/>
              <a:headEnd/>
              <a:tailEnd/>
            </a:ln>
          </p:spPr>
          <p:txBody>
            <a:bodyPr/>
            <a:lstStyle/>
            <a:p>
              <a:endParaRPr lang="en-US">
                <a:latin typeface="Calibri"/>
                <a:cs typeface="Calibri"/>
              </a:endParaRPr>
            </a:p>
          </p:txBody>
        </p:sp>
        <p:sp>
          <p:nvSpPr>
            <p:cNvPr id="21569" name="Freeform 31"/>
            <p:cNvSpPr>
              <a:spLocks/>
            </p:cNvSpPr>
            <p:nvPr/>
          </p:nvSpPr>
          <p:spPr bwMode="auto">
            <a:xfrm>
              <a:off x="1832" y="1025"/>
              <a:ext cx="120" cy="85"/>
            </a:xfrm>
            <a:custGeom>
              <a:avLst/>
              <a:gdLst>
                <a:gd name="T0" fmla="*/ 3 w 239"/>
                <a:gd name="T1" fmla="*/ 1 h 169"/>
                <a:gd name="T2" fmla="*/ 3 w 239"/>
                <a:gd name="T3" fmla="*/ 1 h 169"/>
                <a:gd name="T4" fmla="*/ 3 w 239"/>
                <a:gd name="T5" fmla="*/ 1 h 169"/>
                <a:gd name="T6" fmla="*/ 3 w 239"/>
                <a:gd name="T7" fmla="*/ 2 h 169"/>
                <a:gd name="T8" fmla="*/ 3 w 239"/>
                <a:gd name="T9" fmla="*/ 2 h 169"/>
                <a:gd name="T10" fmla="*/ 3 w 239"/>
                <a:gd name="T11" fmla="*/ 2 h 169"/>
                <a:gd name="T12" fmla="*/ 3 w 239"/>
                <a:gd name="T13" fmla="*/ 2 h 169"/>
                <a:gd name="T14" fmla="*/ 2 w 239"/>
                <a:gd name="T15" fmla="*/ 2 h 169"/>
                <a:gd name="T16" fmla="*/ 2 w 239"/>
                <a:gd name="T17" fmla="*/ 2 h 169"/>
                <a:gd name="T18" fmla="*/ 2 w 239"/>
                <a:gd name="T19" fmla="*/ 2 h 169"/>
                <a:gd name="T20" fmla="*/ 2 w 239"/>
                <a:gd name="T21" fmla="*/ 2 h 169"/>
                <a:gd name="T22" fmla="*/ 2 w 239"/>
                <a:gd name="T23" fmla="*/ 2 h 169"/>
                <a:gd name="T24" fmla="*/ 2 w 239"/>
                <a:gd name="T25" fmla="*/ 1 h 169"/>
                <a:gd name="T26" fmla="*/ 2 w 239"/>
                <a:gd name="T27" fmla="*/ 1 h 169"/>
                <a:gd name="T28" fmla="*/ 2 w 239"/>
                <a:gd name="T29" fmla="*/ 1 h 169"/>
                <a:gd name="T30" fmla="*/ 2 w 239"/>
                <a:gd name="T31" fmla="*/ 1 h 169"/>
                <a:gd name="T32" fmla="*/ 2 w 239"/>
                <a:gd name="T33" fmla="*/ 0 h 169"/>
                <a:gd name="T34" fmla="*/ 1 w 239"/>
                <a:gd name="T35" fmla="*/ 0 h 169"/>
                <a:gd name="T36" fmla="*/ 1 w 239"/>
                <a:gd name="T37" fmla="*/ 1 h 169"/>
                <a:gd name="T38" fmla="*/ 1 w 239"/>
                <a:gd name="T39" fmla="*/ 1 h 169"/>
                <a:gd name="T40" fmla="*/ 1 w 239"/>
                <a:gd name="T41" fmla="*/ 1 h 169"/>
                <a:gd name="T42" fmla="*/ 0 w 239"/>
                <a:gd name="T43" fmla="*/ 1 h 169"/>
                <a:gd name="T44" fmla="*/ 0 w 239"/>
                <a:gd name="T45" fmla="*/ 1 h 169"/>
                <a:gd name="T46" fmla="*/ 1 w 239"/>
                <a:gd name="T47" fmla="*/ 2 h 169"/>
                <a:gd name="T48" fmla="*/ 1 w 239"/>
                <a:gd name="T49" fmla="*/ 2 h 169"/>
                <a:gd name="T50" fmla="*/ 1 w 239"/>
                <a:gd name="T51" fmla="*/ 2 h 169"/>
                <a:gd name="T52" fmla="*/ 1 w 239"/>
                <a:gd name="T53" fmla="*/ 2 h 169"/>
                <a:gd name="T54" fmla="*/ 1 w 239"/>
                <a:gd name="T55" fmla="*/ 3 h 169"/>
                <a:gd name="T56" fmla="*/ 1 w 239"/>
                <a:gd name="T57" fmla="*/ 3 h 169"/>
                <a:gd name="T58" fmla="*/ 2 w 239"/>
                <a:gd name="T59" fmla="*/ 3 h 169"/>
                <a:gd name="T60" fmla="*/ 2 w 239"/>
                <a:gd name="T61" fmla="*/ 3 h 169"/>
                <a:gd name="T62" fmla="*/ 2 w 239"/>
                <a:gd name="T63" fmla="*/ 3 h 169"/>
                <a:gd name="T64" fmla="*/ 2 w 239"/>
                <a:gd name="T65" fmla="*/ 3 h 169"/>
                <a:gd name="T66" fmla="*/ 3 w 239"/>
                <a:gd name="T67" fmla="*/ 3 h 169"/>
                <a:gd name="T68" fmla="*/ 3 w 239"/>
                <a:gd name="T69" fmla="*/ 3 h 169"/>
                <a:gd name="T70" fmla="*/ 3 w 239"/>
                <a:gd name="T71" fmla="*/ 3 h 169"/>
                <a:gd name="T72" fmla="*/ 3 w 239"/>
                <a:gd name="T73" fmla="*/ 3 h 169"/>
                <a:gd name="T74" fmla="*/ 4 w 239"/>
                <a:gd name="T75" fmla="*/ 2 h 169"/>
                <a:gd name="T76" fmla="*/ 4 w 239"/>
                <a:gd name="T77" fmla="*/ 2 h 169"/>
                <a:gd name="T78" fmla="*/ 4 w 239"/>
                <a:gd name="T79" fmla="*/ 2 h 169"/>
                <a:gd name="T80" fmla="*/ 4 w 239"/>
                <a:gd name="T81" fmla="*/ 2 h 169"/>
                <a:gd name="T82" fmla="*/ 4 w 239"/>
                <a:gd name="T83" fmla="*/ 1 h 169"/>
                <a:gd name="T84" fmla="*/ 4 w 239"/>
                <a:gd name="T85" fmla="*/ 1 h 169"/>
                <a:gd name="T86" fmla="*/ 4 w 239"/>
                <a:gd name="T87" fmla="*/ 1 h 169"/>
                <a:gd name="T88" fmla="*/ 4 w 239"/>
                <a:gd name="T89" fmla="*/ 1 h 169"/>
                <a:gd name="T90" fmla="*/ 3 w 239"/>
                <a:gd name="T91" fmla="*/ 1 h 16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39"/>
                <a:gd name="T139" fmla="*/ 0 h 169"/>
                <a:gd name="T140" fmla="*/ 239 w 239"/>
                <a:gd name="T141" fmla="*/ 169 h 16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39" h="169">
                  <a:moveTo>
                    <a:pt x="184" y="11"/>
                  </a:moveTo>
                  <a:lnTo>
                    <a:pt x="184" y="17"/>
                  </a:lnTo>
                  <a:lnTo>
                    <a:pt x="184" y="23"/>
                  </a:lnTo>
                  <a:lnTo>
                    <a:pt x="184" y="28"/>
                  </a:lnTo>
                  <a:lnTo>
                    <a:pt x="184" y="34"/>
                  </a:lnTo>
                  <a:lnTo>
                    <a:pt x="184" y="40"/>
                  </a:lnTo>
                  <a:lnTo>
                    <a:pt x="184" y="44"/>
                  </a:lnTo>
                  <a:lnTo>
                    <a:pt x="182" y="49"/>
                  </a:lnTo>
                  <a:lnTo>
                    <a:pt x="182" y="55"/>
                  </a:lnTo>
                  <a:lnTo>
                    <a:pt x="180" y="59"/>
                  </a:lnTo>
                  <a:lnTo>
                    <a:pt x="179" y="63"/>
                  </a:lnTo>
                  <a:lnTo>
                    <a:pt x="177" y="66"/>
                  </a:lnTo>
                  <a:lnTo>
                    <a:pt x="177" y="70"/>
                  </a:lnTo>
                  <a:lnTo>
                    <a:pt x="173" y="78"/>
                  </a:lnTo>
                  <a:lnTo>
                    <a:pt x="169" y="85"/>
                  </a:lnTo>
                  <a:lnTo>
                    <a:pt x="165" y="89"/>
                  </a:lnTo>
                  <a:lnTo>
                    <a:pt x="161" y="95"/>
                  </a:lnTo>
                  <a:lnTo>
                    <a:pt x="156" y="99"/>
                  </a:lnTo>
                  <a:lnTo>
                    <a:pt x="150" y="103"/>
                  </a:lnTo>
                  <a:lnTo>
                    <a:pt x="146" y="103"/>
                  </a:lnTo>
                  <a:lnTo>
                    <a:pt x="141" y="104"/>
                  </a:lnTo>
                  <a:lnTo>
                    <a:pt x="135" y="104"/>
                  </a:lnTo>
                  <a:lnTo>
                    <a:pt x="131" y="104"/>
                  </a:lnTo>
                  <a:lnTo>
                    <a:pt x="125" y="103"/>
                  </a:lnTo>
                  <a:lnTo>
                    <a:pt x="120" y="101"/>
                  </a:lnTo>
                  <a:lnTo>
                    <a:pt x="116" y="99"/>
                  </a:lnTo>
                  <a:lnTo>
                    <a:pt x="112" y="99"/>
                  </a:lnTo>
                  <a:lnTo>
                    <a:pt x="106" y="95"/>
                  </a:lnTo>
                  <a:lnTo>
                    <a:pt x="101" y="91"/>
                  </a:lnTo>
                  <a:lnTo>
                    <a:pt x="97" y="87"/>
                  </a:lnTo>
                  <a:lnTo>
                    <a:pt x="95" y="85"/>
                  </a:lnTo>
                  <a:lnTo>
                    <a:pt x="93" y="82"/>
                  </a:lnTo>
                  <a:lnTo>
                    <a:pt x="97" y="80"/>
                  </a:lnTo>
                  <a:lnTo>
                    <a:pt x="101" y="74"/>
                  </a:lnTo>
                  <a:lnTo>
                    <a:pt x="106" y="70"/>
                  </a:lnTo>
                  <a:lnTo>
                    <a:pt x="108" y="65"/>
                  </a:lnTo>
                  <a:lnTo>
                    <a:pt x="110" y="61"/>
                  </a:lnTo>
                  <a:lnTo>
                    <a:pt x="110" y="55"/>
                  </a:lnTo>
                  <a:lnTo>
                    <a:pt x="110" y="51"/>
                  </a:lnTo>
                  <a:lnTo>
                    <a:pt x="110" y="46"/>
                  </a:lnTo>
                  <a:lnTo>
                    <a:pt x="110" y="40"/>
                  </a:lnTo>
                  <a:lnTo>
                    <a:pt x="106" y="32"/>
                  </a:lnTo>
                  <a:lnTo>
                    <a:pt x="104" y="25"/>
                  </a:lnTo>
                  <a:lnTo>
                    <a:pt x="99" y="17"/>
                  </a:lnTo>
                  <a:lnTo>
                    <a:pt x="93" y="11"/>
                  </a:lnTo>
                  <a:lnTo>
                    <a:pt x="85" y="6"/>
                  </a:lnTo>
                  <a:lnTo>
                    <a:pt x="80" y="4"/>
                  </a:lnTo>
                  <a:lnTo>
                    <a:pt x="74" y="2"/>
                  </a:lnTo>
                  <a:lnTo>
                    <a:pt x="70" y="0"/>
                  </a:lnTo>
                  <a:lnTo>
                    <a:pt x="66" y="0"/>
                  </a:lnTo>
                  <a:lnTo>
                    <a:pt x="63" y="0"/>
                  </a:lnTo>
                  <a:lnTo>
                    <a:pt x="57" y="0"/>
                  </a:lnTo>
                  <a:lnTo>
                    <a:pt x="53" y="0"/>
                  </a:lnTo>
                  <a:lnTo>
                    <a:pt x="47" y="0"/>
                  </a:lnTo>
                  <a:lnTo>
                    <a:pt x="44" y="2"/>
                  </a:lnTo>
                  <a:lnTo>
                    <a:pt x="40" y="4"/>
                  </a:lnTo>
                  <a:lnTo>
                    <a:pt x="36" y="4"/>
                  </a:lnTo>
                  <a:lnTo>
                    <a:pt x="30" y="6"/>
                  </a:lnTo>
                  <a:lnTo>
                    <a:pt x="27" y="8"/>
                  </a:lnTo>
                  <a:lnTo>
                    <a:pt x="19" y="13"/>
                  </a:lnTo>
                  <a:lnTo>
                    <a:pt x="13" y="19"/>
                  </a:lnTo>
                  <a:lnTo>
                    <a:pt x="8" y="27"/>
                  </a:lnTo>
                  <a:lnTo>
                    <a:pt x="4" y="34"/>
                  </a:lnTo>
                  <a:lnTo>
                    <a:pt x="0" y="38"/>
                  </a:lnTo>
                  <a:lnTo>
                    <a:pt x="0" y="44"/>
                  </a:lnTo>
                  <a:lnTo>
                    <a:pt x="0" y="47"/>
                  </a:lnTo>
                  <a:lnTo>
                    <a:pt x="0" y="53"/>
                  </a:lnTo>
                  <a:lnTo>
                    <a:pt x="0" y="59"/>
                  </a:lnTo>
                  <a:lnTo>
                    <a:pt x="0" y="63"/>
                  </a:lnTo>
                  <a:lnTo>
                    <a:pt x="0" y="68"/>
                  </a:lnTo>
                  <a:lnTo>
                    <a:pt x="2" y="74"/>
                  </a:lnTo>
                  <a:lnTo>
                    <a:pt x="4" y="78"/>
                  </a:lnTo>
                  <a:lnTo>
                    <a:pt x="6" y="84"/>
                  </a:lnTo>
                  <a:lnTo>
                    <a:pt x="8" y="89"/>
                  </a:lnTo>
                  <a:lnTo>
                    <a:pt x="9" y="95"/>
                  </a:lnTo>
                  <a:lnTo>
                    <a:pt x="11" y="99"/>
                  </a:lnTo>
                  <a:lnTo>
                    <a:pt x="15" y="104"/>
                  </a:lnTo>
                  <a:lnTo>
                    <a:pt x="19" y="110"/>
                  </a:lnTo>
                  <a:lnTo>
                    <a:pt x="21" y="114"/>
                  </a:lnTo>
                  <a:lnTo>
                    <a:pt x="25" y="120"/>
                  </a:lnTo>
                  <a:lnTo>
                    <a:pt x="28" y="125"/>
                  </a:lnTo>
                  <a:lnTo>
                    <a:pt x="34" y="129"/>
                  </a:lnTo>
                  <a:lnTo>
                    <a:pt x="38" y="135"/>
                  </a:lnTo>
                  <a:lnTo>
                    <a:pt x="44" y="139"/>
                  </a:lnTo>
                  <a:lnTo>
                    <a:pt x="47" y="142"/>
                  </a:lnTo>
                  <a:lnTo>
                    <a:pt x="51" y="146"/>
                  </a:lnTo>
                  <a:lnTo>
                    <a:pt x="59" y="150"/>
                  </a:lnTo>
                  <a:lnTo>
                    <a:pt x="63" y="152"/>
                  </a:lnTo>
                  <a:lnTo>
                    <a:pt x="68" y="156"/>
                  </a:lnTo>
                  <a:lnTo>
                    <a:pt x="74" y="158"/>
                  </a:lnTo>
                  <a:lnTo>
                    <a:pt x="82" y="161"/>
                  </a:lnTo>
                  <a:lnTo>
                    <a:pt x="85" y="163"/>
                  </a:lnTo>
                  <a:lnTo>
                    <a:pt x="91" y="165"/>
                  </a:lnTo>
                  <a:lnTo>
                    <a:pt x="99" y="165"/>
                  </a:lnTo>
                  <a:lnTo>
                    <a:pt x="104" y="167"/>
                  </a:lnTo>
                  <a:lnTo>
                    <a:pt x="112" y="167"/>
                  </a:lnTo>
                  <a:lnTo>
                    <a:pt x="118" y="169"/>
                  </a:lnTo>
                  <a:lnTo>
                    <a:pt x="125" y="169"/>
                  </a:lnTo>
                  <a:lnTo>
                    <a:pt x="133" y="169"/>
                  </a:lnTo>
                  <a:lnTo>
                    <a:pt x="139" y="167"/>
                  </a:lnTo>
                  <a:lnTo>
                    <a:pt x="144" y="165"/>
                  </a:lnTo>
                  <a:lnTo>
                    <a:pt x="150" y="163"/>
                  </a:lnTo>
                  <a:lnTo>
                    <a:pt x="156" y="161"/>
                  </a:lnTo>
                  <a:lnTo>
                    <a:pt x="161" y="158"/>
                  </a:lnTo>
                  <a:lnTo>
                    <a:pt x="167" y="156"/>
                  </a:lnTo>
                  <a:lnTo>
                    <a:pt x="173" y="154"/>
                  </a:lnTo>
                  <a:lnTo>
                    <a:pt x="179" y="150"/>
                  </a:lnTo>
                  <a:lnTo>
                    <a:pt x="182" y="146"/>
                  </a:lnTo>
                  <a:lnTo>
                    <a:pt x="188" y="142"/>
                  </a:lnTo>
                  <a:lnTo>
                    <a:pt x="192" y="139"/>
                  </a:lnTo>
                  <a:lnTo>
                    <a:pt x="196" y="137"/>
                  </a:lnTo>
                  <a:lnTo>
                    <a:pt x="203" y="129"/>
                  </a:lnTo>
                  <a:lnTo>
                    <a:pt x="211" y="122"/>
                  </a:lnTo>
                  <a:lnTo>
                    <a:pt x="213" y="116"/>
                  </a:lnTo>
                  <a:lnTo>
                    <a:pt x="217" y="112"/>
                  </a:lnTo>
                  <a:lnTo>
                    <a:pt x="218" y="106"/>
                  </a:lnTo>
                  <a:lnTo>
                    <a:pt x="222" y="103"/>
                  </a:lnTo>
                  <a:lnTo>
                    <a:pt x="226" y="95"/>
                  </a:lnTo>
                  <a:lnTo>
                    <a:pt x="232" y="89"/>
                  </a:lnTo>
                  <a:lnTo>
                    <a:pt x="234" y="82"/>
                  </a:lnTo>
                  <a:lnTo>
                    <a:pt x="236" y="74"/>
                  </a:lnTo>
                  <a:lnTo>
                    <a:pt x="237" y="68"/>
                  </a:lnTo>
                  <a:lnTo>
                    <a:pt x="239" y="65"/>
                  </a:lnTo>
                  <a:lnTo>
                    <a:pt x="239" y="59"/>
                  </a:lnTo>
                  <a:lnTo>
                    <a:pt x="239" y="55"/>
                  </a:lnTo>
                  <a:lnTo>
                    <a:pt x="239" y="49"/>
                  </a:lnTo>
                  <a:lnTo>
                    <a:pt x="239" y="46"/>
                  </a:lnTo>
                  <a:lnTo>
                    <a:pt x="237" y="40"/>
                  </a:lnTo>
                  <a:lnTo>
                    <a:pt x="237" y="36"/>
                  </a:lnTo>
                  <a:lnTo>
                    <a:pt x="236" y="30"/>
                  </a:lnTo>
                  <a:lnTo>
                    <a:pt x="236" y="27"/>
                  </a:lnTo>
                  <a:lnTo>
                    <a:pt x="236" y="19"/>
                  </a:lnTo>
                  <a:lnTo>
                    <a:pt x="234" y="13"/>
                  </a:lnTo>
                  <a:lnTo>
                    <a:pt x="232" y="9"/>
                  </a:lnTo>
                  <a:lnTo>
                    <a:pt x="184" y="11"/>
                  </a:lnTo>
                  <a:close/>
                </a:path>
              </a:pathLst>
            </a:custGeom>
            <a:solidFill>
              <a:srgbClr val="C0C0C0"/>
            </a:solidFill>
            <a:ln w="9525">
              <a:noFill/>
              <a:round/>
              <a:headEnd/>
              <a:tailEnd/>
            </a:ln>
          </p:spPr>
          <p:txBody>
            <a:bodyPr/>
            <a:lstStyle/>
            <a:p>
              <a:endParaRPr lang="en-US">
                <a:latin typeface="Calibri"/>
                <a:cs typeface="Calibri"/>
              </a:endParaRPr>
            </a:p>
          </p:txBody>
        </p:sp>
        <p:sp>
          <p:nvSpPr>
            <p:cNvPr id="21570" name="Freeform 32"/>
            <p:cNvSpPr>
              <a:spLocks/>
            </p:cNvSpPr>
            <p:nvPr/>
          </p:nvSpPr>
          <p:spPr bwMode="auto">
            <a:xfrm>
              <a:off x="1898" y="831"/>
              <a:ext cx="109" cy="42"/>
            </a:xfrm>
            <a:custGeom>
              <a:avLst/>
              <a:gdLst>
                <a:gd name="T0" fmla="*/ 0 w 219"/>
                <a:gd name="T1" fmla="*/ 1 h 83"/>
                <a:gd name="T2" fmla="*/ 0 w 219"/>
                <a:gd name="T3" fmla="*/ 1 h 83"/>
                <a:gd name="T4" fmla="*/ 0 w 219"/>
                <a:gd name="T5" fmla="*/ 1 h 83"/>
                <a:gd name="T6" fmla="*/ 0 w 219"/>
                <a:gd name="T7" fmla="*/ 1 h 83"/>
                <a:gd name="T8" fmla="*/ 0 w 219"/>
                <a:gd name="T9" fmla="*/ 1 h 83"/>
                <a:gd name="T10" fmla="*/ 1 w 219"/>
                <a:gd name="T11" fmla="*/ 1 h 83"/>
                <a:gd name="T12" fmla="*/ 1 w 219"/>
                <a:gd name="T13" fmla="*/ 0 h 83"/>
                <a:gd name="T14" fmla="*/ 1 w 219"/>
                <a:gd name="T15" fmla="*/ 0 h 83"/>
                <a:gd name="T16" fmla="*/ 1 w 219"/>
                <a:gd name="T17" fmla="*/ 0 h 83"/>
                <a:gd name="T18" fmla="*/ 1 w 219"/>
                <a:gd name="T19" fmla="*/ 1 h 83"/>
                <a:gd name="T20" fmla="*/ 1 w 219"/>
                <a:gd name="T21" fmla="*/ 1 h 83"/>
                <a:gd name="T22" fmla="*/ 2 w 219"/>
                <a:gd name="T23" fmla="*/ 1 h 83"/>
                <a:gd name="T24" fmla="*/ 2 w 219"/>
                <a:gd name="T25" fmla="*/ 1 h 83"/>
                <a:gd name="T26" fmla="*/ 2 w 219"/>
                <a:gd name="T27" fmla="*/ 1 h 83"/>
                <a:gd name="T28" fmla="*/ 2 w 219"/>
                <a:gd name="T29" fmla="*/ 1 h 83"/>
                <a:gd name="T30" fmla="*/ 2 w 219"/>
                <a:gd name="T31" fmla="*/ 1 h 83"/>
                <a:gd name="T32" fmla="*/ 3 w 219"/>
                <a:gd name="T33" fmla="*/ 1 h 83"/>
                <a:gd name="T34" fmla="*/ 2 w 219"/>
                <a:gd name="T35" fmla="*/ 1 h 83"/>
                <a:gd name="T36" fmla="*/ 2 w 219"/>
                <a:gd name="T37" fmla="*/ 1 h 83"/>
                <a:gd name="T38" fmla="*/ 2 w 219"/>
                <a:gd name="T39" fmla="*/ 1 h 83"/>
                <a:gd name="T40" fmla="*/ 2 w 219"/>
                <a:gd name="T41" fmla="*/ 1 h 83"/>
                <a:gd name="T42" fmla="*/ 2 w 219"/>
                <a:gd name="T43" fmla="*/ 1 h 83"/>
                <a:gd name="T44" fmla="*/ 2 w 219"/>
                <a:gd name="T45" fmla="*/ 1 h 83"/>
                <a:gd name="T46" fmla="*/ 1 w 219"/>
                <a:gd name="T47" fmla="*/ 1 h 83"/>
                <a:gd name="T48" fmla="*/ 1 w 219"/>
                <a:gd name="T49" fmla="*/ 1 h 83"/>
                <a:gd name="T50" fmla="*/ 1 w 219"/>
                <a:gd name="T51" fmla="*/ 1 h 83"/>
                <a:gd name="T52" fmla="*/ 1 w 219"/>
                <a:gd name="T53" fmla="*/ 1 h 83"/>
                <a:gd name="T54" fmla="*/ 1 w 219"/>
                <a:gd name="T55" fmla="*/ 1 h 83"/>
                <a:gd name="T56" fmla="*/ 1 w 219"/>
                <a:gd name="T57" fmla="*/ 1 h 83"/>
                <a:gd name="T58" fmla="*/ 0 w 219"/>
                <a:gd name="T59" fmla="*/ 1 h 83"/>
                <a:gd name="T60" fmla="*/ 0 w 219"/>
                <a:gd name="T61" fmla="*/ 1 h 83"/>
                <a:gd name="T62" fmla="*/ 0 w 219"/>
                <a:gd name="T63" fmla="*/ 1 h 83"/>
                <a:gd name="T64" fmla="*/ 0 w 219"/>
                <a:gd name="T65" fmla="*/ 1 h 83"/>
                <a:gd name="T66" fmla="*/ 0 w 219"/>
                <a:gd name="T67" fmla="*/ 1 h 83"/>
                <a:gd name="T68" fmla="*/ 0 w 219"/>
                <a:gd name="T69" fmla="*/ 1 h 8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19"/>
                <a:gd name="T106" fmla="*/ 0 h 83"/>
                <a:gd name="T107" fmla="*/ 219 w 219"/>
                <a:gd name="T108" fmla="*/ 83 h 8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19" h="83">
                  <a:moveTo>
                    <a:pt x="19" y="19"/>
                  </a:moveTo>
                  <a:lnTo>
                    <a:pt x="23" y="17"/>
                  </a:lnTo>
                  <a:lnTo>
                    <a:pt x="29" y="15"/>
                  </a:lnTo>
                  <a:lnTo>
                    <a:pt x="34" y="13"/>
                  </a:lnTo>
                  <a:lnTo>
                    <a:pt x="38" y="11"/>
                  </a:lnTo>
                  <a:lnTo>
                    <a:pt x="42" y="7"/>
                  </a:lnTo>
                  <a:lnTo>
                    <a:pt x="48" y="7"/>
                  </a:lnTo>
                  <a:lnTo>
                    <a:pt x="53" y="5"/>
                  </a:lnTo>
                  <a:lnTo>
                    <a:pt x="57" y="3"/>
                  </a:lnTo>
                  <a:lnTo>
                    <a:pt x="63" y="3"/>
                  </a:lnTo>
                  <a:lnTo>
                    <a:pt x="68" y="1"/>
                  </a:lnTo>
                  <a:lnTo>
                    <a:pt x="74" y="1"/>
                  </a:lnTo>
                  <a:lnTo>
                    <a:pt x="78" y="0"/>
                  </a:lnTo>
                  <a:lnTo>
                    <a:pt x="84" y="0"/>
                  </a:lnTo>
                  <a:lnTo>
                    <a:pt x="89" y="0"/>
                  </a:lnTo>
                  <a:lnTo>
                    <a:pt x="95" y="0"/>
                  </a:lnTo>
                  <a:lnTo>
                    <a:pt x="99" y="0"/>
                  </a:lnTo>
                  <a:lnTo>
                    <a:pt x="105" y="0"/>
                  </a:lnTo>
                  <a:lnTo>
                    <a:pt x="110" y="1"/>
                  </a:lnTo>
                  <a:lnTo>
                    <a:pt x="116" y="3"/>
                  </a:lnTo>
                  <a:lnTo>
                    <a:pt x="120" y="3"/>
                  </a:lnTo>
                  <a:lnTo>
                    <a:pt x="125" y="3"/>
                  </a:lnTo>
                  <a:lnTo>
                    <a:pt x="131" y="5"/>
                  </a:lnTo>
                  <a:lnTo>
                    <a:pt x="135" y="7"/>
                  </a:lnTo>
                  <a:lnTo>
                    <a:pt x="141" y="9"/>
                  </a:lnTo>
                  <a:lnTo>
                    <a:pt x="144" y="11"/>
                  </a:lnTo>
                  <a:lnTo>
                    <a:pt x="148" y="13"/>
                  </a:lnTo>
                  <a:lnTo>
                    <a:pt x="154" y="17"/>
                  </a:lnTo>
                  <a:lnTo>
                    <a:pt x="162" y="20"/>
                  </a:lnTo>
                  <a:lnTo>
                    <a:pt x="171" y="26"/>
                  </a:lnTo>
                  <a:lnTo>
                    <a:pt x="177" y="32"/>
                  </a:lnTo>
                  <a:lnTo>
                    <a:pt x="184" y="37"/>
                  </a:lnTo>
                  <a:lnTo>
                    <a:pt x="190" y="43"/>
                  </a:lnTo>
                  <a:lnTo>
                    <a:pt x="196" y="49"/>
                  </a:lnTo>
                  <a:lnTo>
                    <a:pt x="219" y="83"/>
                  </a:lnTo>
                  <a:lnTo>
                    <a:pt x="190" y="53"/>
                  </a:lnTo>
                  <a:lnTo>
                    <a:pt x="182" y="47"/>
                  </a:lnTo>
                  <a:lnTo>
                    <a:pt x="175" y="41"/>
                  </a:lnTo>
                  <a:lnTo>
                    <a:pt x="165" y="34"/>
                  </a:lnTo>
                  <a:lnTo>
                    <a:pt x="158" y="30"/>
                  </a:lnTo>
                  <a:lnTo>
                    <a:pt x="154" y="26"/>
                  </a:lnTo>
                  <a:lnTo>
                    <a:pt x="148" y="24"/>
                  </a:lnTo>
                  <a:lnTo>
                    <a:pt x="144" y="22"/>
                  </a:lnTo>
                  <a:lnTo>
                    <a:pt x="141" y="20"/>
                  </a:lnTo>
                  <a:lnTo>
                    <a:pt x="137" y="19"/>
                  </a:lnTo>
                  <a:lnTo>
                    <a:pt x="133" y="17"/>
                  </a:lnTo>
                  <a:lnTo>
                    <a:pt x="127" y="15"/>
                  </a:lnTo>
                  <a:lnTo>
                    <a:pt x="124" y="15"/>
                  </a:lnTo>
                  <a:lnTo>
                    <a:pt x="120" y="15"/>
                  </a:lnTo>
                  <a:lnTo>
                    <a:pt x="114" y="13"/>
                  </a:lnTo>
                  <a:lnTo>
                    <a:pt x="108" y="13"/>
                  </a:lnTo>
                  <a:lnTo>
                    <a:pt x="105" y="13"/>
                  </a:lnTo>
                  <a:lnTo>
                    <a:pt x="99" y="11"/>
                  </a:lnTo>
                  <a:lnTo>
                    <a:pt x="93" y="11"/>
                  </a:lnTo>
                  <a:lnTo>
                    <a:pt x="89" y="13"/>
                  </a:lnTo>
                  <a:lnTo>
                    <a:pt x="84" y="13"/>
                  </a:lnTo>
                  <a:lnTo>
                    <a:pt x="78" y="13"/>
                  </a:lnTo>
                  <a:lnTo>
                    <a:pt x="74" y="15"/>
                  </a:lnTo>
                  <a:lnTo>
                    <a:pt x="68" y="15"/>
                  </a:lnTo>
                  <a:lnTo>
                    <a:pt x="63" y="17"/>
                  </a:lnTo>
                  <a:lnTo>
                    <a:pt x="57" y="17"/>
                  </a:lnTo>
                  <a:lnTo>
                    <a:pt x="53" y="19"/>
                  </a:lnTo>
                  <a:lnTo>
                    <a:pt x="49" y="19"/>
                  </a:lnTo>
                  <a:lnTo>
                    <a:pt x="44" y="22"/>
                  </a:lnTo>
                  <a:lnTo>
                    <a:pt x="38" y="22"/>
                  </a:lnTo>
                  <a:lnTo>
                    <a:pt x="34" y="24"/>
                  </a:lnTo>
                  <a:lnTo>
                    <a:pt x="30" y="24"/>
                  </a:lnTo>
                  <a:lnTo>
                    <a:pt x="27" y="26"/>
                  </a:lnTo>
                  <a:lnTo>
                    <a:pt x="0" y="36"/>
                  </a:lnTo>
                  <a:lnTo>
                    <a:pt x="19" y="19"/>
                  </a:lnTo>
                  <a:close/>
                </a:path>
              </a:pathLst>
            </a:custGeom>
            <a:solidFill>
              <a:srgbClr val="C0C0C0"/>
            </a:solidFill>
            <a:ln w="9525">
              <a:noFill/>
              <a:round/>
              <a:headEnd/>
              <a:tailEnd/>
            </a:ln>
          </p:spPr>
          <p:txBody>
            <a:bodyPr/>
            <a:lstStyle/>
            <a:p>
              <a:endParaRPr lang="en-US">
                <a:latin typeface="Calibri"/>
                <a:cs typeface="Calibri"/>
              </a:endParaRPr>
            </a:p>
          </p:txBody>
        </p:sp>
        <p:sp>
          <p:nvSpPr>
            <p:cNvPr id="21571" name="Freeform 33"/>
            <p:cNvSpPr>
              <a:spLocks/>
            </p:cNvSpPr>
            <p:nvPr/>
          </p:nvSpPr>
          <p:spPr bwMode="auto">
            <a:xfrm>
              <a:off x="1879" y="964"/>
              <a:ext cx="97" cy="15"/>
            </a:xfrm>
            <a:custGeom>
              <a:avLst/>
              <a:gdLst>
                <a:gd name="T0" fmla="*/ 1 w 194"/>
                <a:gd name="T1" fmla="*/ 0 h 31"/>
                <a:gd name="T2" fmla="*/ 1 w 194"/>
                <a:gd name="T3" fmla="*/ 0 h 31"/>
                <a:gd name="T4" fmla="*/ 1 w 194"/>
                <a:gd name="T5" fmla="*/ 0 h 31"/>
                <a:gd name="T6" fmla="*/ 1 w 194"/>
                <a:gd name="T7" fmla="*/ 0 h 31"/>
                <a:gd name="T8" fmla="*/ 1 w 194"/>
                <a:gd name="T9" fmla="*/ 0 h 31"/>
                <a:gd name="T10" fmla="*/ 1 w 194"/>
                <a:gd name="T11" fmla="*/ 0 h 31"/>
                <a:gd name="T12" fmla="*/ 2 w 194"/>
                <a:gd name="T13" fmla="*/ 0 h 31"/>
                <a:gd name="T14" fmla="*/ 2 w 194"/>
                <a:gd name="T15" fmla="*/ 0 h 31"/>
                <a:gd name="T16" fmla="*/ 2 w 194"/>
                <a:gd name="T17" fmla="*/ 0 h 31"/>
                <a:gd name="T18" fmla="*/ 2 w 194"/>
                <a:gd name="T19" fmla="*/ 0 h 31"/>
                <a:gd name="T20" fmla="*/ 2 w 194"/>
                <a:gd name="T21" fmla="*/ 0 h 31"/>
                <a:gd name="T22" fmla="*/ 2 w 194"/>
                <a:gd name="T23" fmla="*/ 0 h 31"/>
                <a:gd name="T24" fmla="*/ 2 w 194"/>
                <a:gd name="T25" fmla="*/ 0 h 31"/>
                <a:gd name="T26" fmla="*/ 3 w 194"/>
                <a:gd name="T27" fmla="*/ 0 h 31"/>
                <a:gd name="T28" fmla="*/ 3 w 194"/>
                <a:gd name="T29" fmla="*/ 0 h 31"/>
                <a:gd name="T30" fmla="*/ 3 w 194"/>
                <a:gd name="T31" fmla="*/ 0 h 31"/>
                <a:gd name="T32" fmla="*/ 3 w 194"/>
                <a:gd name="T33" fmla="*/ 0 h 31"/>
                <a:gd name="T34" fmla="*/ 3 w 194"/>
                <a:gd name="T35" fmla="*/ 0 h 31"/>
                <a:gd name="T36" fmla="*/ 3 w 194"/>
                <a:gd name="T37" fmla="*/ 0 h 31"/>
                <a:gd name="T38" fmla="*/ 3 w 194"/>
                <a:gd name="T39" fmla="*/ 0 h 31"/>
                <a:gd name="T40" fmla="*/ 3 w 194"/>
                <a:gd name="T41" fmla="*/ 0 h 31"/>
                <a:gd name="T42" fmla="*/ 3 w 194"/>
                <a:gd name="T43" fmla="*/ 0 h 31"/>
                <a:gd name="T44" fmla="*/ 3 w 194"/>
                <a:gd name="T45" fmla="*/ 0 h 31"/>
                <a:gd name="T46" fmla="*/ 3 w 194"/>
                <a:gd name="T47" fmla="*/ 0 h 31"/>
                <a:gd name="T48" fmla="*/ 3 w 194"/>
                <a:gd name="T49" fmla="*/ 0 h 31"/>
                <a:gd name="T50" fmla="*/ 3 w 194"/>
                <a:gd name="T51" fmla="*/ 0 h 31"/>
                <a:gd name="T52" fmla="*/ 2 w 194"/>
                <a:gd name="T53" fmla="*/ 0 h 31"/>
                <a:gd name="T54" fmla="*/ 2 w 194"/>
                <a:gd name="T55" fmla="*/ 0 h 31"/>
                <a:gd name="T56" fmla="*/ 2 w 194"/>
                <a:gd name="T57" fmla="*/ 0 h 31"/>
                <a:gd name="T58" fmla="*/ 2 w 194"/>
                <a:gd name="T59" fmla="*/ 0 h 31"/>
                <a:gd name="T60" fmla="*/ 2 w 194"/>
                <a:gd name="T61" fmla="*/ 0 h 31"/>
                <a:gd name="T62" fmla="*/ 2 w 194"/>
                <a:gd name="T63" fmla="*/ 0 h 31"/>
                <a:gd name="T64" fmla="*/ 2 w 194"/>
                <a:gd name="T65" fmla="*/ 0 h 31"/>
                <a:gd name="T66" fmla="*/ 1 w 194"/>
                <a:gd name="T67" fmla="*/ 0 h 31"/>
                <a:gd name="T68" fmla="*/ 1 w 194"/>
                <a:gd name="T69" fmla="*/ 0 h 31"/>
                <a:gd name="T70" fmla="*/ 1 w 194"/>
                <a:gd name="T71" fmla="*/ 0 h 31"/>
                <a:gd name="T72" fmla="*/ 1 w 194"/>
                <a:gd name="T73" fmla="*/ 0 h 31"/>
                <a:gd name="T74" fmla="*/ 1 w 194"/>
                <a:gd name="T75" fmla="*/ 0 h 31"/>
                <a:gd name="T76" fmla="*/ 1 w 194"/>
                <a:gd name="T77" fmla="*/ 0 h 31"/>
                <a:gd name="T78" fmla="*/ 1 w 194"/>
                <a:gd name="T79" fmla="*/ 0 h 31"/>
                <a:gd name="T80" fmla="*/ 0 w 194"/>
                <a:gd name="T81" fmla="*/ 0 h 3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94"/>
                <a:gd name="T124" fmla="*/ 0 h 31"/>
                <a:gd name="T125" fmla="*/ 194 w 194"/>
                <a:gd name="T126" fmla="*/ 31 h 3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94" h="31">
                  <a:moveTo>
                    <a:pt x="0" y="2"/>
                  </a:moveTo>
                  <a:lnTo>
                    <a:pt x="6" y="4"/>
                  </a:lnTo>
                  <a:lnTo>
                    <a:pt x="11" y="8"/>
                  </a:lnTo>
                  <a:lnTo>
                    <a:pt x="19" y="12"/>
                  </a:lnTo>
                  <a:lnTo>
                    <a:pt x="27" y="16"/>
                  </a:lnTo>
                  <a:lnTo>
                    <a:pt x="34" y="18"/>
                  </a:lnTo>
                  <a:lnTo>
                    <a:pt x="42" y="21"/>
                  </a:lnTo>
                  <a:lnTo>
                    <a:pt x="46" y="21"/>
                  </a:lnTo>
                  <a:lnTo>
                    <a:pt x="47" y="23"/>
                  </a:lnTo>
                  <a:lnTo>
                    <a:pt x="53" y="25"/>
                  </a:lnTo>
                  <a:lnTo>
                    <a:pt x="57" y="27"/>
                  </a:lnTo>
                  <a:lnTo>
                    <a:pt x="61" y="27"/>
                  </a:lnTo>
                  <a:lnTo>
                    <a:pt x="65" y="27"/>
                  </a:lnTo>
                  <a:lnTo>
                    <a:pt x="70" y="29"/>
                  </a:lnTo>
                  <a:lnTo>
                    <a:pt x="74" y="29"/>
                  </a:lnTo>
                  <a:lnTo>
                    <a:pt x="78" y="29"/>
                  </a:lnTo>
                  <a:lnTo>
                    <a:pt x="84" y="31"/>
                  </a:lnTo>
                  <a:lnTo>
                    <a:pt x="87" y="31"/>
                  </a:lnTo>
                  <a:lnTo>
                    <a:pt x="93" y="31"/>
                  </a:lnTo>
                  <a:lnTo>
                    <a:pt x="97" y="31"/>
                  </a:lnTo>
                  <a:lnTo>
                    <a:pt x="101" y="31"/>
                  </a:lnTo>
                  <a:lnTo>
                    <a:pt x="106" y="31"/>
                  </a:lnTo>
                  <a:lnTo>
                    <a:pt x="110" y="31"/>
                  </a:lnTo>
                  <a:lnTo>
                    <a:pt x="114" y="31"/>
                  </a:lnTo>
                  <a:lnTo>
                    <a:pt x="120" y="29"/>
                  </a:lnTo>
                  <a:lnTo>
                    <a:pt x="123" y="29"/>
                  </a:lnTo>
                  <a:lnTo>
                    <a:pt x="129" y="29"/>
                  </a:lnTo>
                  <a:lnTo>
                    <a:pt x="133" y="27"/>
                  </a:lnTo>
                  <a:lnTo>
                    <a:pt x="137" y="25"/>
                  </a:lnTo>
                  <a:lnTo>
                    <a:pt x="141" y="23"/>
                  </a:lnTo>
                  <a:lnTo>
                    <a:pt x="146" y="23"/>
                  </a:lnTo>
                  <a:lnTo>
                    <a:pt x="152" y="21"/>
                  </a:lnTo>
                  <a:lnTo>
                    <a:pt x="160" y="19"/>
                  </a:lnTo>
                  <a:lnTo>
                    <a:pt x="165" y="16"/>
                  </a:lnTo>
                  <a:lnTo>
                    <a:pt x="171" y="14"/>
                  </a:lnTo>
                  <a:lnTo>
                    <a:pt x="177" y="12"/>
                  </a:lnTo>
                  <a:lnTo>
                    <a:pt x="180" y="10"/>
                  </a:lnTo>
                  <a:lnTo>
                    <a:pt x="186" y="4"/>
                  </a:lnTo>
                  <a:lnTo>
                    <a:pt x="190" y="2"/>
                  </a:lnTo>
                  <a:lnTo>
                    <a:pt x="192" y="0"/>
                  </a:lnTo>
                  <a:lnTo>
                    <a:pt x="194" y="0"/>
                  </a:lnTo>
                  <a:lnTo>
                    <a:pt x="192" y="0"/>
                  </a:lnTo>
                  <a:lnTo>
                    <a:pt x="188" y="2"/>
                  </a:lnTo>
                  <a:lnTo>
                    <a:pt x="184" y="4"/>
                  </a:lnTo>
                  <a:lnTo>
                    <a:pt x="179" y="6"/>
                  </a:lnTo>
                  <a:lnTo>
                    <a:pt x="173" y="8"/>
                  </a:lnTo>
                  <a:lnTo>
                    <a:pt x="167" y="12"/>
                  </a:lnTo>
                  <a:lnTo>
                    <a:pt x="161" y="14"/>
                  </a:lnTo>
                  <a:lnTo>
                    <a:pt x="154" y="16"/>
                  </a:lnTo>
                  <a:lnTo>
                    <a:pt x="146" y="18"/>
                  </a:lnTo>
                  <a:lnTo>
                    <a:pt x="137" y="19"/>
                  </a:lnTo>
                  <a:lnTo>
                    <a:pt x="129" y="23"/>
                  </a:lnTo>
                  <a:lnTo>
                    <a:pt x="125" y="23"/>
                  </a:lnTo>
                  <a:lnTo>
                    <a:pt x="122" y="23"/>
                  </a:lnTo>
                  <a:lnTo>
                    <a:pt x="116" y="23"/>
                  </a:lnTo>
                  <a:lnTo>
                    <a:pt x="112" y="25"/>
                  </a:lnTo>
                  <a:lnTo>
                    <a:pt x="108" y="25"/>
                  </a:lnTo>
                  <a:lnTo>
                    <a:pt x="104" y="25"/>
                  </a:lnTo>
                  <a:lnTo>
                    <a:pt x="99" y="25"/>
                  </a:lnTo>
                  <a:lnTo>
                    <a:pt x="95" y="25"/>
                  </a:lnTo>
                  <a:lnTo>
                    <a:pt x="91" y="23"/>
                  </a:lnTo>
                  <a:lnTo>
                    <a:pt x="85" y="23"/>
                  </a:lnTo>
                  <a:lnTo>
                    <a:pt x="82" y="21"/>
                  </a:lnTo>
                  <a:lnTo>
                    <a:pt x="78" y="21"/>
                  </a:lnTo>
                  <a:lnTo>
                    <a:pt x="72" y="19"/>
                  </a:lnTo>
                  <a:lnTo>
                    <a:pt x="68" y="19"/>
                  </a:lnTo>
                  <a:lnTo>
                    <a:pt x="63" y="19"/>
                  </a:lnTo>
                  <a:lnTo>
                    <a:pt x="59" y="19"/>
                  </a:lnTo>
                  <a:lnTo>
                    <a:pt x="55" y="18"/>
                  </a:lnTo>
                  <a:lnTo>
                    <a:pt x="51" y="16"/>
                  </a:lnTo>
                  <a:lnTo>
                    <a:pt x="47" y="16"/>
                  </a:lnTo>
                  <a:lnTo>
                    <a:pt x="44" y="16"/>
                  </a:lnTo>
                  <a:lnTo>
                    <a:pt x="36" y="12"/>
                  </a:lnTo>
                  <a:lnTo>
                    <a:pt x="30" y="12"/>
                  </a:lnTo>
                  <a:lnTo>
                    <a:pt x="23" y="8"/>
                  </a:lnTo>
                  <a:lnTo>
                    <a:pt x="17" y="6"/>
                  </a:lnTo>
                  <a:lnTo>
                    <a:pt x="11" y="4"/>
                  </a:lnTo>
                  <a:lnTo>
                    <a:pt x="8" y="4"/>
                  </a:lnTo>
                  <a:lnTo>
                    <a:pt x="2" y="2"/>
                  </a:lnTo>
                  <a:lnTo>
                    <a:pt x="0" y="2"/>
                  </a:lnTo>
                  <a:close/>
                </a:path>
              </a:pathLst>
            </a:custGeom>
            <a:solidFill>
              <a:srgbClr val="C0C0C0"/>
            </a:solidFill>
            <a:ln w="9525">
              <a:noFill/>
              <a:round/>
              <a:headEnd/>
              <a:tailEnd/>
            </a:ln>
          </p:spPr>
          <p:txBody>
            <a:bodyPr/>
            <a:lstStyle/>
            <a:p>
              <a:endParaRPr lang="en-US">
                <a:latin typeface="Calibri"/>
                <a:cs typeface="Calibri"/>
              </a:endParaRPr>
            </a:p>
          </p:txBody>
        </p:sp>
        <p:sp>
          <p:nvSpPr>
            <p:cNvPr id="21572" name="Freeform 34"/>
            <p:cNvSpPr>
              <a:spLocks/>
            </p:cNvSpPr>
            <p:nvPr/>
          </p:nvSpPr>
          <p:spPr bwMode="auto">
            <a:xfrm>
              <a:off x="1844" y="1038"/>
              <a:ext cx="27" cy="48"/>
            </a:xfrm>
            <a:custGeom>
              <a:avLst/>
              <a:gdLst>
                <a:gd name="T0" fmla="*/ 1 w 53"/>
                <a:gd name="T1" fmla="*/ 1 h 95"/>
                <a:gd name="T2" fmla="*/ 1 w 53"/>
                <a:gd name="T3" fmla="*/ 1 h 95"/>
                <a:gd name="T4" fmla="*/ 1 w 53"/>
                <a:gd name="T5" fmla="*/ 1 h 95"/>
                <a:gd name="T6" fmla="*/ 1 w 53"/>
                <a:gd name="T7" fmla="*/ 1 h 95"/>
                <a:gd name="T8" fmla="*/ 1 w 53"/>
                <a:gd name="T9" fmla="*/ 1 h 95"/>
                <a:gd name="T10" fmla="*/ 1 w 53"/>
                <a:gd name="T11" fmla="*/ 1 h 95"/>
                <a:gd name="T12" fmla="*/ 1 w 53"/>
                <a:gd name="T13" fmla="*/ 1 h 95"/>
                <a:gd name="T14" fmla="*/ 1 w 53"/>
                <a:gd name="T15" fmla="*/ 1 h 95"/>
                <a:gd name="T16" fmla="*/ 1 w 53"/>
                <a:gd name="T17" fmla="*/ 0 h 95"/>
                <a:gd name="T18" fmla="*/ 1 w 53"/>
                <a:gd name="T19" fmla="*/ 0 h 95"/>
                <a:gd name="T20" fmla="*/ 1 w 53"/>
                <a:gd name="T21" fmla="*/ 1 h 95"/>
                <a:gd name="T22" fmla="*/ 1 w 53"/>
                <a:gd name="T23" fmla="*/ 1 h 95"/>
                <a:gd name="T24" fmla="*/ 1 w 53"/>
                <a:gd name="T25" fmla="*/ 1 h 95"/>
                <a:gd name="T26" fmla="*/ 1 w 53"/>
                <a:gd name="T27" fmla="*/ 1 h 95"/>
                <a:gd name="T28" fmla="*/ 1 w 53"/>
                <a:gd name="T29" fmla="*/ 1 h 95"/>
                <a:gd name="T30" fmla="*/ 1 w 53"/>
                <a:gd name="T31" fmla="*/ 1 h 95"/>
                <a:gd name="T32" fmla="*/ 1 w 53"/>
                <a:gd name="T33" fmla="*/ 1 h 95"/>
                <a:gd name="T34" fmla="*/ 0 w 53"/>
                <a:gd name="T35" fmla="*/ 1 h 95"/>
                <a:gd name="T36" fmla="*/ 0 w 53"/>
                <a:gd name="T37" fmla="*/ 1 h 95"/>
                <a:gd name="T38" fmla="*/ 1 w 53"/>
                <a:gd name="T39" fmla="*/ 1 h 95"/>
                <a:gd name="T40" fmla="*/ 1 w 53"/>
                <a:gd name="T41" fmla="*/ 1 h 95"/>
                <a:gd name="T42" fmla="*/ 1 w 53"/>
                <a:gd name="T43" fmla="*/ 1 h 95"/>
                <a:gd name="T44" fmla="*/ 1 w 53"/>
                <a:gd name="T45" fmla="*/ 1 h 95"/>
                <a:gd name="T46" fmla="*/ 1 w 53"/>
                <a:gd name="T47" fmla="*/ 1 h 95"/>
                <a:gd name="T48" fmla="*/ 1 w 53"/>
                <a:gd name="T49" fmla="*/ 2 h 95"/>
                <a:gd name="T50" fmla="*/ 1 w 53"/>
                <a:gd name="T51" fmla="*/ 2 h 95"/>
                <a:gd name="T52" fmla="*/ 1 w 53"/>
                <a:gd name="T53" fmla="*/ 2 h 95"/>
                <a:gd name="T54" fmla="*/ 1 w 53"/>
                <a:gd name="T55" fmla="*/ 2 h 95"/>
                <a:gd name="T56" fmla="*/ 1 w 53"/>
                <a:gd name="T57" fmla="*/ 2 h 95"/>
                <a:gd name="T58" fmla="*/ 1 w 53"/>
                <a:gd name="T59" fmla="*/ 2 h 95"/>
                <a:gd name="T60" fmla="*/ 1 w 53"/>
                <a:gd name="T61" fmla="*/ 2 h 95"/>
                <a:gd name="T62" fmla="*/ 1 w 53"/>
                <a:gd name="T63" fmla="*/ 2 h 95"/>
                <a:gd name="T64" fmla="*/ 1 w 53"/>
                <a:gd name="T65" fmla="*/ 2 h 95"/>
                <a:gd name="T66" fmla="*/ 1 w 53"/>
                <a:gd name="T67" fmla="*/ 2 h 95"/>
                <a:gd name="T68" fmla="*/ 1 w 53"/>
                <a:gd name="T69" fmla="*/ 2 h 95"/>
                <a:gd name="T70" fmla="*/ 1 w 53"/>
                <a:gd name="T71" fmla="*/ 2 h 95"/>
                <a:gd name="T72" fmla="*/ 1 w 53"/>
                <a:gd name="T73" fmla="*/ 2 h 95"/>
                <a:gd name="T74" fmla="*/ 1 w 53"/>
                <a:gd name="T75" fmla="*/ 2 h 95"/>
                <a:gd name="T76" fmla="*/ 1 w 53"/>
                <a:gd name="T77" fmla="*/ 2 h 95"/>
                <a:gd name="T78" fmla="*/ 1 w 53"/>
                <a:gd name="T79" fmla="*/ 1 h 95"/>
                <a:gd name="T80" fmla="*/ 1 w 53"/>
                <a:gd name="T81" fmla="*/ 1 h 95"/>
                <a:gd name="T82" fmla="*/ 1 w 53"/>
                <a:gd name="T83" fmla="*/ 1 h 95"/>
                <a:gd name="T84" fmla="*/ 1 w 53"/>
                <a:gd name="T85" fmla="*/ 1 h 95"/>
                <a:gd name="T86" fmla="*/ 1 w 53"/>
                <a:gd name="T87" fmla="*/ 1 h 95"/>
                <a:gd name="T88" fmla="*/ 1 w 53"/>
                <a:gd name="T89" fmla="*/ 1 h 95"/>
                <a:gd name="T90" fmla="*/ 1 w 53"/>
                <a:gd name="T91" fmla="*/ 1 h 95"/>
                <a:gd name="T92" fmla="*/ 1 w 53"/>
                <a:gd name="T93" fmla="*/ 1 h 95"/>
                <a:gd name="T94" fmla="*/ 1 w 53"/>
                <a:gd name="T95" fmla="*/ 1 h 95"/>
                <a:gd name="T96" fmla="*/ 1 w 53"/>
                <a:gd name="T97" fmla="*/ 1 h 95"/>
                <a:gd name="T98" fmla="*/ 1 w 53"/>
                <a:gd name="T99" fmla="*/ 1 h 95"/>
                <a:gd name="T100" fmla="*/ 1 w 53"/>
                <a:gd name="T101" fmla="*/ 1 h 95"/>
                <a:gd name="T102" fmla="*/ 1 w 53"/>
                <a:gd name="T103" fmla="*/ 1 h 95"/>
                <a:gd name="T104" fmla="*/ 1 w 53"/>
                <a:gd name="T105" fmla="*/ 1 h 95"/>
                <a:gd name="T106" fmla="*/ 1 w 53"/>
                <a:gd name="T107" fmla="*/ 1 h 95"/>
                <a:gd name="T108" fmla="*/ 1 w 53"/>
                <a:gd name="T109" fmla="*/ 1 h 95"/>
                <a:gd name="T110" fmla="*/ 1 w 53"/>
                <a:gd name="T111" fmla="*/ 1 h 95"/>
                <a:gd name="T112" fmla="*/ 1 w 53"/>
                <a:gd name="T113" fmla="*/ 1 h 95"/>
                <a:gd name="T114" fmla="*/ 1 w 53"/>
                <a:gd name="T115" fmla="*/ 1 h 9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3"/>
                <a:gd name="T175" fmla="*/ 0 h 95"/>
                <a:gd name="T176" fmla="*/ 53 w 53"/>
                <a:gd name="T177" fmla="*/ 95 h 95"/>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3" h="95">
                  <a:moveTo>
                    <a:pt x="45" y="34"/>
                  </a:moveTo>
                  <a:lnTo>
                    <a:pt x="49" y="28"/>
                  </a:lnTo>
                  <a:lnTo>
                    <a:pt x="53" y="24"/>
                  </a:lnTo>
                  <a:lnTo>
                    <a:pt x="53" y="19"/>
                  </a:lnTo>
                  <a:lnTo>
                    <a:pt x="53" y="15"/>
                  </a:lnTo>
                  <a:lnTo>
                    <a:pt x="51" y="9"/>
                  </a:lnTo>
                  <a:lnTo>
                    <a:pt x="47" y="5"/>
                  </a:lnTo>
                  <a:lnTo>
                    <a:pt x="41" y="1"/>
                  </a:lnTo>
                  <a:lnTo>
                    <a:pt x="36" y="0"/>
                  </a:lnTo>
                  <a:lnTo>
                    <a:pt x="26" y="0"/>
                  </a:lnTo>
                  <a:lnTo>
                    <a:pt x="21" y="1"/>
                  </a:lnTo>
                  <a:lnTo>
                    <a:pt x="13" y="5"/>
                  </a:lnTo>
                  <a:lnTo>
                    <a:pt x="7" y="11"/>
                  </a:lnTo>
                  <a:lnTo>
                    <a:pt x="5" y="15"/>
                  </a:lnTo>
                  <a:lnTo>
                    <a:pt x="3" y="19"/>
                  </a:lnTo>
                  <a:lnTo>
                    <a:pt x="2" y="22"/>
                  </a:lnTo>
                  <a:lnTo>
                    <a:pt x="2" y="28"/>
                  </a:lnTo>
                  <a:lnTo>
                    <a:pt x="0" y="32"/>
                  </a:lnTo>
                  <a:lnTo>
                    <a:pt x="0" y="36"/>
                  </a:lnTo>
                  <a:lnTo>
                    <a:pt x="2" y="41"/>
                  </a:lnTo>
                  <a:lnTo>
                    <a:pt x="3" y="47"/>
                  </a:lnTo>
                  <a:lnTo>
                    <a:pt x="5" y="53"/>
                  </a:lnTo>
                  <a:lnTo>
                    <a:pt x="7" y="57"/>
                  </a:lnTo>
                  <a:lnTo>
                    <a:pt x="11" y="62"/>
                  </a:lnTo>
                  <a:lnTo>
                    <a:pt x="15" y="66"/>
                  </a:lnTo>
                  <a:lnTo>
                    <a:pt x="19" y="70"/>
                  </a:lnTo>
                  <a:lnTo>
                    <a:pt x="22" y="74"/>
                  </a:lnTo>
                  <a:lnTo>
                    <a:pt x="26" y="77"/>
                  </a:lnTo>
                  <a:lnTo>
                    <a:pt x="30" y="81"/>
                  </a:lnTo>
                  <a:lnTo>
                    <a:pt x="38" y="85"/>
                  </a:lnTo>
                  <a:lnTo>
                    <a:pt x="45" y="91"/>
                  </a:lnTo>
                  <a:lnTo>
                    <a:pt x="49" y="93"/>
                  </a:lnTo>
                  <a:lnTo>
                    <a:pt x="53" y="95"/>
                  </a:lnTo>
                  <a:lnTo>
                    <a:pt x="49" y="91"/>
                  </a:lnTo>
                  <a:lnTo>
                    <a:pt x="43" y="85"/>
                  </a:lnTo>
                  <a:lnTo>
                    <a:pt x="38" y="81"/>
                  </a:lnTo>
                  <a:lnTo>
                    <a:pt x="34" y="77"/>
                  </a:lnTo>
                  <a:lnTo>
                    <a:pt x="30" y="72"/>
                  </a:lnTo>
                  <a:lnTo>
                    <a:pt x="24" y="68"/>
                  </a:lnTo>
                  <a:lnTo>
                    <a:pt x="21" y="62"/>
                  </a:lnTo>
                  <a:lnTo>
                    <a:pt x="17" y="55"/>
                  </a:lnTo>
                  <a:lnTo>
                    <a:pt x="13" y="49"/>
                  </a:lnTo>
                  <a:lnTo>
                    <a:pt x="11" y="43"/>
                  </a:lnTo>
                  <a:lnTo>
                    <a:pt x="9" y="38"/>
                  </a:lnTo>
                  <a:lnTo>
                    <a:pt x="9" y="32"/>
                  </a:lnTo>
                  <a:lnTo>
                    <a:pt x="11" y="28"/>
                  </a:lnTo>
                  <a:lnTo>
                    <a:pt x="15" y="24"/>
                  </a:lnTo>
                  <a:lnTo>
                    <a:pt x="19" y="19"/>
                  </a:lnTo>
                  <a:lnTo>
                    <a:pt x="21" y="17"/>
                  </a:lnTo>
                  <a:lnTo>
                    <a:pt x="24" y="15"/>
                  </a:lnTo>
                  <a:lnTo>
                    <a:pt x="28" y="15"/>
                  </a:lnTo>
                  <a:lnTo>
                    <a:pt x="32" y="17"/>
                  </a:lnTo>
                  <a:lnTo>
                    <a:pt x="38" y="20"/>
                  </a:lnTo>
                  <a:lnTo>
                    <a:pt x="40" y="24"/>
                  </a:lnTo>
                  <a:lnTo>
                    <a:pt x="43" y="28"/>
                  </a:lnTo>
                  <a:lnTo>
                    <a:pt x="45" y="32"/>
                  </a:lnTo>
                  <a:lnTo>
                    <a:pt x="45" y="34"/>
                  </a:lnTo>
                  <a:close/>
                </a:path>
              </a:pathLst>
            </a:custGeom>
            <a:solidFill>
              <a:srgbClr val="C0C0C0"/>
            </a:solidFill>
            <a:ln w="9525">
              <a:noFill/>
              <a:round/>
              <a:headEnd/>
              <a:tailEnd/>
            </a:ln>
          </p:spPr>
          <p:txBody>
            <a:bodyPr/>
            <a:lstStyle/>
            <a:p>
              <a:endParaRPr lang="en-US">
                <a:latin typeface="Calibri"/>
                <a:cs typeface="Calibri"/>
              </a:endParaRPr>
            </a:p>
          </p:txBody>
        </p:sp>
        <p:sp>
          <p:nvSpPr>
            <p:cNvPr id="21573" name="Freeform 35"/>
            <p:cNvSpPr>
              <a:spLocks/>
            </p:cNvSpPr>
            <p:nvPr/>
          </p:nvSpPr>
          <p:spPr bwMode="auto">
            <a:xfrm>
              <a:off x="1863" y="699"/>
              <a:ext cx="92" cy="107"/>
            </a:xfrm>
            <a:custGeom>
              <a:avLst/>
              <a:gdLst>
                <a:gd name="T0" fmla="*/ 1 w 182"/>
                <a:gd name="T1" fmla="*/ 4 h 212"/>
                <a:gd name="T2" fmla="*/ 1 w 182"/>
                <a:gd name="T3" fmla="*/ 4 h 212"/>
                <a:gd name="T4" fmla="*/ 1 w 182"/>
                <a:gd name="T5" fmla="*/ 3 h 212"/>
                <a:gd name="T6" fmla="*/ 1 w 182"/>
                <a:gd name="T7" fmla="*/ 3 h 212"/>
                <a:gd name="T8" fmla="*/ 1 w 182"/>
                <a:gd name="T9" fmla="*/ 3 h 212"/>
                <a:gd name="T10" fmla="*/ 1 w 182"/>
                <a:gd name="T11" fmla="*/ 3 h 212"/>
                <a:gd name="T12" fmla="*/ 1 w 182"/>
                <a:gd name="T13" fmla="*/ 3 h 212"/>
                <a:gd name="T14" fmla="*/ 1 w 182"/>
                <a:gd name="T15" fmla="*/ 2 h 212"/>
                <a:gd name="T16" fmla="*/ 1 w 182"/>
                <a:gd name="T17" fmla="*/ 2 h 212"/>
                <a:gd name="T18" fmla="*/ 2 w 182"/>
                <a:gd name="T19" fmla="*/ 2 h 212"/>
                <a:gd name="T20" fmla="*/ 2 w 182"/>
                <a:gd name="T21" fmla="*/ 2 h 212"/>
                <a:gd name="T22" fmla="*/ 2 w 182"/>
                <a:gd name="T23" fmla="*/ 2 h 212"/>
                <a:gd name="T24" fmla="*/ 2 w 182"/>
                <a:gd name="T25" fmla="*/ 2 h 212"/>
                <a:gd name="T26" fmla="*/ 2 w 182"/>
                <a:gd name="T27" fmla="*/ 2 h 212"/>
                <a:gd name="T28" fmla="*/ 2 w 182"/>
                <a:gd name="T29" fmla="*/ 1 h 212"/>
                <a:gd name="T30" fmla="*/ 3 w 182"/>
                <a:gd name="T31" fmla="*/ 1 h 212"/>
                <a:gd name="T32" fmla="*/ 3 w 182"/>
                <a:gd name="T33" fmla="*/ 1 h 212"/>
                <a:gd name="T34" fmla="*/ 3 w 182"/>
                <a:gd name="T35" fmla="*/ 1 h 212"/>
                <a:gd name="T36" fmla="*/ 3 w 182"/>
                <a:gd name="T37" fmla="*/ 1 h 212"/>
                <a:gd name="T38" fmla="*/ 3 w 182"/>
                <a:gd name="T39" fmla="*/ 1 h 212"/>
                <a:gd name="T40" fmla="*/ 3 w 182"/>
                <a:gd name="T41" fmla="*/ 1 h 212"/>
                <a:gd name="T42" fmla="*/ 3 w 182"/>
                <a:gd name="T43" fmla="*/ 1 h 212"/>
                <a:gd name="T44" fmla="*/ 3 w 182"/>
                <a:gd name="T45" fmla="*/ 1 h 212"/>
                <a:gd name="T46" fmla="*/ 3 w 182"/>
                <a:gd name="T47" fmla="*/ 1 h 212"/>
                <a:gd name="T48" fmla="*/ 3 w 182"/>
                <a:gd name="T49" fmla="*/ 1 h 212"/>
                <a:gd name="T50" fmla="*/ 3 w 182"/>
                <a:gd name="T51" fmla="*/ 1 h 212"/>
                <a:gd name="T52" fmla="*/ 2 w 182"/>
                <a:gd name="T53" fmla="*/ 2 h 212"/>
                <a:gd name="T54" fmla="*/ 2 w 182"/>
                <a:gd name="T55" fmla="*/ 2 h 212"/>
                <a:gd name="T56" fmla="*/ 2 w 182"/>
                <a:gd name="T57" fmla="*/ 2 h 212"/>
                <a:gd name="T58" fmla="*/ 2 w 182"/>
                <a:gd name="T59" fmla="*/ 2 h 212"/>
                <a:gd name="T60" fmla="*/ 2 w 182"/>
                <a:gd name="T61" fmla="*/ 2 h 212"/>
                <a:gd name="T62" fmla="*/ 2 w 182"/>
                <a:gd name="T63" fmla="*/ 2 h 212"/>
                <a:gd name="T64" fmla="*/ 2 w 182"/>
                <a:gd name="T65" fmla="*/ 2 h 212"/>
                <a:gd name="T66" fmla="*/ 2 w 182"/>
                <a:gd name="T67" fmla="*/ 3 h 212"/>
                <a:gd name="T68" fmla="*/ 1 w 182"/>
                <a:gd name="T69" fmla="*/ 3 h 212"/>
                <a:gd name="T70" fmla="*/ 1 w 182"/>
                <a:gd name="T71" fmla="*/ 3 h 212"/>
                <a:gd name="T72" fmla="*/ 1 w 182"/>
                <a:gd name="T73" fmla="*/ 3 h 212"/>
                <a:gd name="T74" fmla="*/ 1 w 182"/>
                <a:gd name="T75" fmla="*/ 3 h 212"/>
                <a:gd name="T76" fmla="*/ 1 w 182"/>
                <a:gd name="T77" fmla="*/ 3 h 212"/>
                <a:gd name="T78" fmla="*/ 1 w 182"/>
                <a:gd name="T79" fmla="*/ 4 h 212"/>
                <a:gd name="T80" fmla="*/ 1 w 182"/>
                <a:gd name="T81" fmla="*/ 4 h 212"/>
                <a:gd name="T82" fmla="*/ 0 w 182"/>
                <a:gd name="T83" fmla="*/ 4 h 21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82"/>
                <a:gd name="T127" fmla="*/ 0 h 212"/>
                <a:gd name="T128" fmla="*/ 182 w 182"/>
                <a:gd name="T129" fmla="*/ 212 h 21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82" h="212">
                  <a:moveTo>
                    <a:pt x="0" y="212"/>
                  </a:moveTo>
                  <a:lnTo>
                    <a:pt x="2" y="205"/>
                  </a:lnTo>
                  <a:lnTo>
                    <a:pt x="5" y="201"/>
                  </a:lnTo>
                  <a:lnTo>
                    <a:pt x="9" y="193"/>
                  </a:lnTo>
                  <a:lnTo>
                    <a:pt x="13" y="188"/>
                  </a:lnTo>
                  <a:lnTo>
                    <a:pt x="15" y="182"/>
                  </a:lnTo>
                  <a:lnTo>
                    <a:pt x="19" y="176"/>
                  </a:lnTo>
                  <a:lnTo>
                    <a:pt x="22" y="170"/>
                  </a:lnTo>
                  <a:lnTo>
                    <a:pt x="26" y="165"/>
                  </a:lnTo>
                  <a:lnTo>
                    <a:pt x="30" y="159"/>
                  </a:lnTo>
                  <a:lnTo>
                    <a:pt x="34" y="153"/>
                  </a:lnTo>
                  <a:lnTo>
                    <a:pt x="38" y="148"/>
                  </a:lnTo>
                  <a:lnTo>
                    <a:pt x="43" y="142"/>
                  </a:lnTo>
                  <a:lnTo>
                    <a:pt x="47" y="138"/>
                  </a:lnTo>
                  <a:lnTo>
                    <a:pt x="51" y="132"/>
                  </a:lnTo>
                  <a:lnTo>
                    <a:pt x="55" y="127"/>
                  </a:lnTo>
                  <a:lnTo>
                    <a:pt x="59" y="123"/>
                  </a:lnTo>
                  <a:lnTo>
                    <a:pt x="62" y="117"/>
                  </a:lnTo>
                  <a:lnTo>
                    <a:pt x="66" y="112"/>
                  </a:lnTo>
                  <a:lnTo>
                    <a:pt x="70" y="106"/>
                  </a:lnTo>
                  <a:lnTo>
                    <a:pt x="76" y="102"/>
                  </a:lnTo>
                  <a:lnTo>
                    <a:pt x="79" y="96"/>
                  </a:lnTo>
                  <a:lnTo>
                    <a:pt x="83" y="91"/>
                  </a:lnTo>
                  <a:lnTo>
                    <a:pt x="87" y="87"/>
                  </a:lnTo>
                  <a:lnTo>
                    <a:pt x="91" y="83"/>
                  </a:lnTo>
                  <a:lnTo>
                    <a:pt x="95" y="77"/>
                  </a:lnTo>
                  <a:lnTo>
                    <a:pt x="98" y="74"/>
                  </a:lnTo>
                  <a:lnTo>
                    <a:pt x="102" y="70"/>
                  </a:lnTo>
                  <a:lnTo>
                    <a:pt x="108" y="66"/>
                  </a:lnTo>
                  <a:lnTo>
                    <a:pt x="116" y="56"/>
                  </a:lnTo>
                  <a:lnTo>
                    <a:pt x="123" y="51"/>
                  </a:lnTo>
                  <a:lnTo>
                    <a:pt x="131" y="41"/>
                  </a:lnTo>
                  <a:lnTo>
                    <a:pt x="136" y="36"/>
                  </a:lnTo>
                  <a:lnTo>
                    <a:pt x="144" y="28"/>
                  </a:lnTo>
                  <a:lnTo>
                    <a:pt x="150" y="24"/>
                  </a:lnTo>
                  <a:lnTo>
                    <a:pt x="155" y="17"/>
                  </a:lnTo>
                  <a:lnTo>
                    <a:pt x="161" y="13"/>
                  </a:lnTo>
                  <a:lnTo>
                    <a:pt x="165" y="9"/>
                  </a:lnTo>
                  <a:lnTo>
                    <a:pt x="171" y="7"/>
                  </a:lnTo>
                  <a:lnTo>
                    <a:pt x="176" y="1"/>
                  </a:lnTo>
                  <a:lnTo>
                    <a:pt x="180" y="0"/>
                  </a:lnTo>
                  <a:lnTo>
                    <a:pt x="182" y="1"/>
                  </a:lnTo>
                  <a:lnTo>
                    <a:pt x="180" y="7"/>
                  </a:lnTo>
                  <a:lnTo>
                    <a:pt x="176" y="9"/>
                  </a:lnTo>
                  <a:lnTo>
                    <a:pt x="173" y="13"/>
                  </a:lnTo>
                  <a:lnTo>
                    <a:pt x="169" y="17"/>
                  </a:lnTo>
                  <a:lnTo>
                    <a:pt x="165" y="24"/>
                  </a:lnTo>
                  <a:lnTo>
                    <a:pt x="159" y="30"/>
                  </a:lnTo>
                  <a:lnTo>
                    <a:pt x="154" y="37"/>
                  </a:lnTo>
                  <a:lnTo>
                    <a:pt x="148" y="43"/>
                  </a:lnTo>
                  <a:lnTo>
                    <a:pt x="142" y="53"/>
                  </a:lnTo>
                  <a:lnTo>
                    <a:pt x="135" y="58"/>
                  </a:lnTo>
                  <a:lnTo>
                    <a:pt x="127" y="68"/>
                  </a:lnTo>
                  <a:lnTo>
                    <a:pt x="123" y="72"/>
                  </a:lnTo>
                  <a:lnTo>
                    <a:pt x="119" y="75"/>
                  </a:lnTo>
                  <a:lnTo>
                    <a:pt x="116" y="81"/>
                  </a:lnTo>
                  <a:lnTo>
                    <a:pt x="112" y="85"/>
                  </a:lnTo>
                  <a:lnTo>
                    <a:pt x="108" y="89"/>
                  </a:lnTo>
                  <a:lnTo>
                    <a:pt x="104" y="94"/>
                  </a:lnTo>
                  <a:lnTo>
                    <a:pt x="100" y="98"/>
                  </a:lnTo>
                  <a:lnTo>
                    <a:pt x="97" y="102"/>
                  </a:lnTo>
                  <a:lnTo>
                    <a:pt x="93" y="108"/>
                  </a:lnTo>
                  <a:lnTo>
                    <a:pt x="89" y="112"/>
                  </a:lnTo>
                  <a:lnTo>
                    <a:pt x="85" y="117"/>
                  </a:lnTo>
                  <a:lnTo>
                    <a:pt x="81" y="121"/>
                  </a:lnTo>
                  <a:lnTo>
                    <a:pt x="78" y="125"/>
                  </a:lnTo>
                  <a:lnTo>
                    <a:pt x="74" y="131"/>
                  </a:lnTo>
                  <a:lnTo>
                    <a:pt x="70" y="134"/>
                  </a:lnTo>
                  <a:lnTo>
                    <a:pt x="66" y="138"/>
                  </a:lnTo>
                  <a:lnTo>
                    <a:pt x="60" y="142"/>
                  </a:lnTo>
                  <a:lnTo>
                    <a:pt x="57" y="146"/>
                  </a:lnTo>
                  <a:lnTo>
                    <a:pt x="53" y="150"/>
                  </a:lnTo>
                  <a:lnTo>
                    <a:pt x="51" y="155"/>
                  </a:lnTo>
                  <a:lnTo>
                    <a:pt x="43" y="163"/>
                  </a:lnTo>
                  <a:lnTo>
                    <a:pt x="36" y="170"/>
                  </a:lnTo>
                  <a:lnTo>
                    <a:pt x="30" y="178"/>
                  </a:lnTo>
                  <a:lnTo>
                    <a:pt x="24" y="184"/>
                  </a:lnTo>
                  <a:lnTo>
                    <a:pt x="19" y="189"/>
                  </a:lnTo>
                  <a:lnTo>
                    <a:pt x="15" y="195"/>
                  </a:lnTo>
                  <a:lnTo>
                    <a:pt x="9" y="199"/>
                  </a:lnTo>
                  <a:lnTo>
                    <a:pt x="7" y="205"/>
                  </a:lnTo>
                  <a:lnTo>
                    <a:pt x="2" y="210"/>
                  </a:lnTo>
                  <a:lnTo>
                    <a:pt x="0" y="212"/>
                  </a:lnTo>
                  <a:close/>
                </a:path>
              </a:pathLst>
            </a:custGeom>
            <a:solidFill>
              <a:srgbClr val="C0C0C0"/>
            </a:solidFill>
            <a:ln w="9525">
              <a:noFill/>
              <a:round/>
              <a:headEnd/>
              <a:tailEnd/>
            </a:ln>
          </p:spPr>
          <p:txBody>
            <a:bodyPr/>
            <a:lstStyle/>
            <a:p>
              <a:endParaRPr lang="en-US">
                <a:latin typeface="Calibri"/>
                <a:cs typeface="Calibri"/>
              </a:endParaRPr>
            </a:p>
          </p:txBody>
        </p:sp>
        <p:sp>
          <p:nvSpPr>
            <p:cNvPr id="21574" name="Freeform 36"/>
            <p:cNvSpPr>
              <a:spLocks/>
            </p:cNvSpPr>
            <p:nvPr/>
          </p:nvSpPr>
          <p:spPr bwMode="auto">
            <a:xfrm>
              <a:off x="1891" y="584"/>
              <a:ext cx="78" cy="40"/>
            </a:xfrm>
            <a:custGeom>
              <a:avLst/>
              <a:gdLst>
                <a:gd name="T0" fmla="*/ 0 w 156"/>
                <a:gd name="T1" fmla="*/ 2 h 79"/>
                <a:gd name="T2" fmla="*/ 0 w 156"/>
                <a:gd name="T3" fmla="*/ 1 h 79"/>
                <a:gd name="T4" fmla="*/ 1 w 156"/>
                <a:gd name="T5" fmla="*/ 1 h 79"/>
                <a:gd name="T6" fmla="*/ 1 w 156"/>
                <a:gd name="T7" fmla="*/ 1 h 79"/>
                <a:gd name="T8" fmla="*/ 1 w 156"/>
                <a:gd name="T9" fmla="*/ 1 h 79"/>
                <a:gd name="T10" fmla="*/ 1 w 156"/>
                <a:gd name="T11" fmla="*/ 1 h 79"/>
                <a:gd name="T12" fmla="*/ 1 w 156"/>
                <a:gd name="T13" fmla="*/ 1 h 79"/>
                <a:gd name="T14" fmla="*/ 1 w 156"/>
                <a:gd name="T15" fmla="*/ 1 h 79"/>
                <a:gd name="T16" fmla="*/ 1 w 156"/>
                <a:gd name="T17" fmla="*/ 1 h 79"/>
                <a:gd name="T18" fmla="*/ 1 w 156"/>
                <a:gd name="T19" fmla="*/ 0 h 79"/>
                <a:gd name="T20" fmla="*/ 1 w 156"/>
                <a:gd name="T21" fmla="*/ 0 h 79"/>
                <a:gd name="T22" fmla="*/ 1 w 156"/>
                <a:gd name="T23" fmla="*/ 0 h 79"/>
                <a:gd name="T24" fmla="*/ 1 w 156"/>
                <a:gd name="T25" fmla="*/ 0 h 79"/>
                <a:gd name="T26" fmla="*/ 1 w 156"/>
                <a:gd name="T27" fmla="*/ 1 h 79"/>
                <a:gd name="T28" fmla="*/ 1 w 156"/>
                <a:gd name="T29" fmla="*/ 1 h 79"/>
                <a:gd name="T30" fmla="*/ 1 w 156"/>
                <a:gd name="T31" fmla="*/ 1 h 79"/>
                <a:gd name="T32" fmla="*/ 1 w 156"/>
                <a:gd name="T33" fmla="*/ 1 h 79"/>
                <a:gd name="T34" fmla="*/ 1 w 156"/>
                <a:gd name="T35" fmla="*/ 1 h 79"/>
                <a:gd name="T36" fmla="*/ 2 w 156"/>
                <a:gd name="T37" fmla="*/ 1 h 79"/>
                <a:gd name="T38" fmla="*/ 2 w 156"/>
                <a:gd name="T39" fmla="*/ 1 h 79"/>
                <a:gd name="T40" fmla="*/ 2 w 156"/>
                <a:gd name="T41" fmla="*/ 1 h 79"/>
                <a:gd name="T42" fmla="*/ 2 w 156"/>
                <a:gd name="T43" fmla="*/ 2 h 79"/>
                <a:gd name="T44" fmla="*/ 2 w 156"/>
                <a:gd name="T45" fmla="*/ 2 h 79"/>
                <a:gd name="T46" fmla="*/ 2 w 156"/>
                <a:gd name="T47" fmla="*/ 2 h 79"/>
                <a:gd name="T48" fmla="*/ 2 w 156"/>
                <a:gd name="T49" fmla="*/ 1 h 79"/>
                <a:gd name="T50" fmla="*/ 2 w 156"/>
                <a:gd name="T51" fmla="*/ 1 h 79"/>
                <a:gd name="T52" fmla="*/ 2 w 156"/>
                <a:gd name="T53" fmla="*/ 1 h 79"/>
                <a:gd name="T54" fmla="*/ 1 w 156"/>
                <a:gd name="T55" fmla="*/ 1 h 79"/>
                <a:gd name="T56" fmla="*/ 1 w 156"/>
                <a:gd name="T57" fmla="*/ 1 h 79"/>
                <a:gd name="T58" fmla="*/ 1 w 156"/>
                <a:gd name="T59" fmla="*/ 1 h 79"/>
                <a:gd name="T60" fmla="*/ 1 w 156"/>
                <a:gd name="T61" fmla="*/ 1 h 79"/>
                <a:gd name="T62" fmla="*/ 1 w 156"/>
                <a:gd name="T63" fmla="*/ 1 h 79"/>
                <a:gd name="T64" fmla="*/ 1 w 156"/>
                <a:gd name="T65" fmla="*/ 1 h 79"/>
                <a:gd name="T66" fmla="*/ 1 w 156"/>
                <a:gd name="T67" fmla="*/ 1 h 79"/>
                <a:gd name="T68" fmla="*/ 1 w 156"/>
                <a:gd name="T69" fmla="*/ 1 h 79"/>
                <a:gd name="T70" fmla="*/ 1 w 156"/>
                <a:gd name="T71" fmla="*/ 1 h 79"/>
                <a:gd name="T72" fmla="*/ 1 w 156"/>
                <a:gd name="T73" fmla="*/ 1 h 79"/>
                <a:gd name="T74" fmla="*/ 1 w 156"/>
                <a:gd name="T75" fmla="*/ 1 h 79"/>
                <a:gd name="T76" fmla="*/ 1 w 156"/>
                <a:gd name="T77" fmla="*/ 1 h 79"/>
                <a:gd name="T78" fmla="*/ 1 w 156"/>
                <a:gd name="T79" fmla="*/ 2 h 79"/>
                <a:gd name="T80" fmla="*/ 1 w 156"/>
                <a:gd name="T81" fmla="*/ 2 h 79"/>
                <a:gd name="T82" fmla="*/ 0 w 156"/>
                <a:gd name="T83" fmla="*/ 2 h 7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56"/>
                <a:gd name="T127" fmla="*/ 0 h 79"/>
                <a:gd name="T128" fmla="*/ 156 w 156"/>
                <a:gd name="T129" fmla="*/ 79 h 7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56" h="79">
                  <a:moveTo>
                    <a:pt x="0" y="79"/>
                  </a:moveTo>
                  <a:lnTo>
                    <a:pt x="0" y="74"/>
                  </a:lnTo>
                  <a:lnTo>
                    <a:pt x="0" y="68"/>
                  </a:lnTo>
                  <a:lnTo>
                    <a:pt x="0" y="62"/>
                  </a:lnTo>
                  <a:lnTo>
                    <a:pt x="2" y="57"/>
                  </a:lnTo>
                  <a:lnTo>
                    <a:pt x="2" y="51"/>
                  </a:lnTo>
                  <a:lnTo>
                    <a:pt x="4" y="47"/>
                  </a:lnTo>
                  <a:lnTo>
                    <a:pt x="4" y="41"/>
                  </a:lnTo>
                  <a:lnTo>
                    <a:pt x="7" y="38"/>
                  </a:lnTo>
                  <a:lnTo>
                    <a:pt x="7" y="34"/>
                  </a:lnTo>
                  <a:lnTo>
                    <a:pt x="9" y="28"/>
                  </a:lnTo>
                  <a:lnTo>
                    <a:pt x="11" y="24"/>
                  </a:lnTo>
                  <a:lnTo>
                    <a:pt x="15" y="22"/>
                  </a:lnTo>
                  <a:lnTo>
                    <a:pt x="19" y="15"/>
                  </a:lnTo>
                  <a:lnTo>
                    <a:pt x="26" y="11"/>
                  </a:lnTo>
                  <a:lnTo>
                    <a:pt x="32" y="5"/>
                  </a:lnTo>
                  <a:lnTo>
                    <a:pt x="40" y="3"/>
                  </a:lnTo>
                  <a:lnTo>
                    <a:pt x="43" y="2"/>
                  </a:lnTo>
                  <a:lnTo>
                    <a:pt x="47" y="2"/>
                  </a:lnTo>
                  <a:lnTo>
                    <a:pt x="51" y="0"/>
                  </a:lnTo>
                  <a:lnTo>
                    <a:pt x="55" y="0"/>
                  </a:lnTo>
                  <a:lnTo>
                    <a:pt x="61" y="0"/>
                  </a:lnTo>
                  <a:lnTo>
                    <a:pt x="64" y="0"/>
                  </a:lnTo>
                  <a:lnTo>
                    <a:pt x="70" y="0"/>
                  </a:lnTo>
                  <a:lnTo>
                    <a:pt x="74" y="0"/>
                  </a:lnTo>
                  <a:lnTo>
                    <a:pt x="80" y="0"/>
                  </a:lnTo>
                  <a:lnTo>
                    <a:pt x="85" y="2"/>
                  </a:lnTo>
                  <a:lnTo>
                    <a:pt x="91" y="3"/>
                  </a:lnTo>
                  <a:lnTo>
                    <a:pt x="97" y="5"/>
                  </a:lnTo>
                  <a:lnTo>
                    <a:pt x="100" y="5"/>
                  </a:lnTo>
                  <a:lnTo>
                    <a:pt x="106" y="7"/>
                  </a:lnTo>
                  <a:lnTo>
                    <a:pt x="110" y="11"/>
                  </a:lnTo>
                  <a:lnTo>
                    <a:pt x="116" y="13"/>
                  </a:lnTo>
                  <a:lnTo>
                    <a:pt x="119" y="15"/>
                  </a:lnTo>
                  <a:lnTo>
                    <a:pt x="123" y="17"/>
                  </a:lnTo>
                  <a:lnTo>
                    <a:pt x="127" y="21"/>
                  </a:lnTo>
                  <a:lnTo>
                    <a:pt x="131" y="24"/>
                  </a:lnTo>
                  <a:lnTo>
                    <a:pt x="137" y="30"/>
                  </a:lnTo>
                  <a:lnTo>
                    <a:pt x="142" y="38"/>
                  </a:lnTo>
                  <a:lnTo>
                    <a:pt x="146" y="43"/>
                  </a:lnTo>
                  <a:lnTo>
                    <a:pt x="150" y="49"/>
                  </a:lnTo>
                  <a:lnTo>
                    <a:pt x="152" y="55"/>
                  </a:lnTo>
                  <a:lnTo>
                    <a:pt x="154" y="60"/>
                  </a:lnTo>
                  <a:lnTo>
                    <a:pt x="154" y="66"/>
                  </a:lnTo>
                  <a:lnTo>
                    <a:pt x="156" y="70"/>
                  </a:lnTo>
                  <a:lnTo>
                    <a:pt x="156" y="76"/>
                  </a:lnTo>
                  <a:lnTo>
                    <a:pt x="154" y="72"/>
                  </a:lnTo>
                  <a:lnTo>
                    <a:pt x="154" y="70"/>
                  </a:lnTo>
                  <a:lnTo>
                    <a:pt x="152" y="66"/>
                  </a:lnTo>
                  <a:lnTo>
                    <a:pt x="150" y="62"/>
                  </a:lnTo>
                  <a:lnTo>
                    <a:pt x="146" y="57"/>
                  </a:lnTo>
                  <a:lnTo>
                    <a:pt x="142" y="51"/>
                  </a:lnTo>
                  <a:lnTo>
                    <a:pt x="138" y="45"/>
                  </a:lnTo>
                  <a:lnTo>
                    <a:pt x="135" y="41"/>
                  </a:lnTo>
                  <a:lnTo>
                    <a:pt x="129" y="36"/>
                  </a:lnTo>
                  <a:lnTo>
                    <a:pt x="123" y="30"/>
                  </a:lnTo>
                  <a:lnTo>
                    <a:pt x="116" y="24"/>
                  </a:lnTo>
                  <a:lnTo>
                    <a:pt x="110" y="21"/>
                  </a:lnTo>
                  <a:lnTo>
                    <a:pt x="100" y="17"/>
                  </a:lnTo>
                  <a:lnTo>
                    <a:pt x="93" y="15"/>
                  </a:lnTo>
                  <a:lnTo>
                    <a:pt x="89" y="13"/>
                  </a:lnTo>
                  <a:lnTo>
                    <a:pt x="85" y="11"/>
                  </a:lnTo>
                  <a:lnTo>
                    <a:pt x="80" y="11"/>
                  </a:lnTo>
                  <a:lnTo>
                    <a:pt x="76" y="11"/>
                  </a:lnTo>
                  <a:lnTo>
                    <a:pt x="70" y="11"/>
                  </a:lnTo>
                  <a:lnTo>
                    <a:pt x="66" y="11"/>
                  </a:lnTo>
                  <a:lnTo>
                    <a:pt x="61" y="11"/>
                  </a:lnTo>
                  <a:lnTo>
                    <a:pt x="57" y="13"/>
                  </a:lnTo>
                  <a:lnTo>
                    <a:pt x="53" y="15"/>
                  </a:lnTo>
                  <a:lnTo>
                    <a:pt x="47" y="17"/>
                  </a:lnTo>
                  <a:lnTo>
                    <a:pt x="43" y="19"/>
                  </a:lnTo>
                  <a:lnTo>
                    <a:pt x="42" y="21"/>
                  </a:lnTo>
                  <a:lnTo>
                    <a:pt x="34" y="26"/>
                  </a:lnTo>
                  <a:lnTo>
                    <a:pt x="28" y="32"/>
                  </a:lnTo>
                  <a:lnTo>
                    <a:pt x="23" y="38"/>
                  </a:lnTo>
                  <a:lnTo>
                    <a:pt x="19" y="45"/>
                  </a:lnTo>
                  <a:lnTo>
                    <a:pt x="13" y="51"/>
                  </a:lnTo>
                  <a:lnTo>
                    <a:pt x="9" y="57"/>
                  </a:lnTo>
                  <a:lnTo>
                    <a:pt x="7" y="62"/>
                  </a:lnTo>
                  <a:lnTo>
                    <a:pt x="4" y="68"/>
                  </a:lnTo>
                  <a:lnTo>
                    <a:pt x="2" y="72"/>
                  </a:lnTo>
                  <a:lnTo>
                    <a:pt x="2" y="76"/>
                  </a:lnTo>
                  <a:lnTo>
                    <a:pt x="0" y="78"/>
                  </a:lnTo>
                  <a:lnTo>
                    <a:pt x="0" y="79"/>
                  </a:lnTo>
                  <a:close/>
                </a:path>
              </a:pathLst>
            </a:custGeom>
            <a:solidFill>
              <a:srgbClr val="C0C0C0"/>
            </a:solidFill>
            <a:ln w="9525">
              <a:noFill/>
              <a:round/>
              <a:headEnd/>
              <a:tailEnd/>
            </a:ln>
          </p:spPr>
          <p:txBody>
            <a:bodyPr/>
            <a:lstStyle/>
            <a:p>
              <a:endParaRPr lang="en-US">
                <a:latin typeface="Calibri"/>
                <a:cs typeface="Calibri"/>
              </a:endParaRPr>
            </a:p>
          </p:txBody>
        </p:sp>
      </p:grpSp>
      <p:grpSp>
        <p:nvGrpSpPr>
          <p:cNvPr id="4" name="Group 37"/>
          <p:cNvGrpSpPr>
            <a:grpSpLocks/>
          </p:cNvGrpSpPr>
          <p:nvPr/>
        </p:nvGrpSpPr>
        <p:grpSpPr bwMode="auto">
          <a:xfrm>
            <a:off x="4010025" y="1533525"/>
            <a:ext cx="350838" cy="460375"/>
            <a:chOff x="2326" y="601"/>
            <a:chExt cx="287" cy="378"/>
          </a:xfrm>
        </p:grpSpPr>
        <p:sp>
          <p:nvSpPr>
            <p:cNvPr id="21560" name="Freeform 38"/>
            <p:cNvSpPr>
              <a:spLocks/>
            </p:cNvSpPr>
            <p:nvPr/>
          </p:nvSpPr>
          <p:spPr bwMode="auto">
            <a:xfrm>
              <a:off x="2437" y="601"/>
              <a:ext cx="31" cy="314"/>
            </a:xfrm>
            <a:custGeom>
              <a:avLst/>
              <a:gdLst>
                <a:gd name="T0" fmla="*/ 1 w 61"/>
                <a:gd name="T1" fmla="*/ 0 h 627"/>
                <a:gd name="T2" fmla="*/ 0 w 61"/>
                <a:gd name="T3" fmla="*/ 10 h 627"/>
                <a:gd name="T4" fmla="*/ 1 w 61"/>
                <a:gd name="T5" fmla="*/ 10 h 627"/>
                <a:gd name="T6" fmla="*/ 1 w 61"/>
                <a:gd name="T7" fmla="*/ 0 h 627"/>
                <a:gd name="T8" fmla="*/ 1 w 61"/>
                <a:gd name="T9" fmla="*/ 0 h 627"/>
                <a:gd name="T10" fmla="*/ 1 w 61"/>
                <a:gd name="T11" fmla="*/ 0 h 627"/>
                <a:gd name="T12" fmla="*/ 0 60000 65536"/>
                <a:gd name="T13" fmla="*/ 0 60000 65536"/>
                <a:gd name="T14" fmla="*/ 0 60000 65536"/>
                <a:gd name="T15" fmla="*/ 0 60000 65536"/>
                <a:gd name="T16" fmla="*/ 0 60000 65536"/>
                <a:gd name="T17" fmla="*/ 0 60000 65536"/>
                <a:gd name="T18" fmla="*/ 0 w 61"/>
                <a:gd name="T19" fmla="*/ 0 h 627"/>
                <a:gd name="T20" fmla="*/ 61 w 61"/>
                <a:gd name="T21" fmla="*/ 627 h 627"/>
              </a:gdLst>
              <a:ahLst/>
              <a:cxnLst>
                <a:cxn ang="T12">
                  <a:pos x="T0" y="T1"/>
                </a:cxn>
                <a:cxn ang="T13">
                  <a:pos x="T2" y="T3"/>
                </a:cxn>
                <a:cxn ang="T14">
                  <a:pos x="T4" y="T5"/>
                </a:cxn>
                <a:cxn ang="T15">
                  <a:pos x="T6" y="T7"/>
                </a:cxn>
                <a:cxn ang="T16">
                  <a:pos x="T8" y="T9"/>
                </a:cxn>
                <a:cxn ang="T17">
                  <a:pos x="T10" y="T11"/>
                </a:cxn>
              </a:cxnLst>
              <a:rect l="T18" t="T19" r="T20" b="T21"/>
              <a:pathLst>
                <a:path w="61" h="627">
                  <a:moveTo>
                    <a:pt x="6" y="0"/>
                  </a:moveTo>
                  <a:lnTo>
                    <a:pt x="0" y="611"/>
                  </a:lnTo>
                  <a:lnTo>
                    <a:pt x="54" y="627"/>
                  </a:lnTo>
                  <a:lnTo>
                    <a:pt x="61" y="0"/>
                  </a:lnTo>
                  <a:lnTo>
                    <a:pt x="6" y="0"/>
                  </a:lnTo>
                  <a:close/>
                </a:path>
              </a:pathLst>
            </a:custGeom>
            <a:solidFill>
              <a:srgbClr val="CC0000"/>
            </a:solidFill>
            <a:ln w="9525">
              <a:solidFill>
                <a:srgbClr val="990033"/>
              </a:solidFill>
              <a:round/>
              <a:headEnd/>
              <a:tailEnd/>
            </a:ln>
          </p:spPr>
          <p:txBody>
            <a:bodyPr/>
            <a:lstStyle/>
            <a:p>
              <a:endParaRPr lang="en-US">
                <a:latin typeface="Calibri"/>
                <a:cs typeface="Calibri"/>
              </a:endParaRPr>
            </a:p>
          </p:txBody>
        </p:sp>
        <p:sp>
          <p:nvSpPr>
            <p:cNvPr id="21561" name="Freeform 39"/>
            <p:cNvSpPr>
              <a:spLocks/>
            </p:cNvSpPr>
            <p:nvPr/>
          </p:nvSpPr>
          <p:spPr bwMode="auto">
            <a:xfrm>
              <a:off x="2326" y="867"/>
              <a:ext cx="140" cy="112"/>
            </a:xfrm>
            <a:custGeom>
              <a:avLst/>
              <a:gdLst>
                <a:gd name="T0" fmla="*/ 4 w 279"/>
                <a:gd name="T1" fmla="*/ 1 h 224"/>
                <a:gd name="T2" fmla="*/ 4 w 279"/>
                <a:gd name="T3" fmla="*/ 1 h 224"/>
                <a:gd name="T4" fmla="*/ 4 w 279"/>
                <a:gd name="T5" fmla="*/ 1 h 224"/>
                <a:gd name="T6" fmla="*/ 3 w 279"/>
                <a:gd name="T7" fmla="*/ 1 h 224"/>
                <a:gd name="T8" fmla="*/ 3 w 279"/>
                <a:gd name="T9" fmla="*/ 1 h 224"/>
                <a:gd name="T10" fmla="*/ 3 w 279"/>
                <a:gd name="T11" fmla="*/ 0 h 224"/>
                <a:gd name="T12" fmla="*/ 2 w 279"/>
                <a:gd name="T13" fmla="*/ 0 h 224"/>
                <a:gd name="T14" fmla="*/ 2 w 279"/>
                <a:gd name="T15" fmla="*/ 1 h 224"/>
                <a:gd name="T16" fmla="*/ 2 w 279"/>
                <a:gd name="T17" fmla="*/ 1 h 224"/>
                <a:gd name="T18" fmla="*/ 2 w 279"/>
                <a:gd name="T19" fmla="*/ 1 h 224"/>
                <a:gd name="T20" fmla="*/ 1 w 279"/>
                <a:gd name="T21" fmla="*/ 1 h 224"/>
                <a:gd name="T22" fmla="*/ 1 w 279"/>
                <a:gd name="T23" fmla="*/ 1 h 224"/>
                <a:gd name="T24" fmla="*/ 1 w 279"/>
                <a:gd name="T25" fmla="*/ 1 h 224"/>
                <a:gd name="T26" fmla="*/ 1 w 279"/>
                <a:gd name="T27" fmla="*/ 2 h 224"/>
                <a:gd name="T28" fmla="*/ 1 w 279"/>
                <a:gd name="T29" fmla="*/ 2 h 224"/>
                <a:gd name="T30" fmla="*/ 0 w 279"/>
                <a:gd name="T31" fmla="*/ 2 h 224"/>
                <a:gd name="T32" fmla="*/ 1 w 279"/>
                <a:gd name="T33" fmla="*/ 3 h 224"/>
                <a:gd name="T34" fmla="*/ 1 w 279"/>
                <a:gd name="T35" fmla="*/ 3 h 224"/>
                <a:gd name="T36" fmla="*/ 1 w 279"/>
                <a:gd name="T37" fmla="*/ 3 h 224"/>
                <a:gd name="T38" fmla="*/ 1 w 279"/>
                <a:gd name="T39" fmla="*/ 3 h 224"/>
                <a:gd name="T40" fmla="*/ 1 w 279"/>
                <a:gd name="T41" fmla="*/ 4 h 224"/>
                <a:gd name="T42" fmla="*/ 1 w 279"/>
                <a:gd name="T43" fmla="*/ 4 h 224"/>
                <a:gd name="T44" fmla="*/ 1 w 279"/>
                <a:gd name="T45" fmla="*/ 4 h 224"/>
                <a:gd name="T46" fmla="*/ 2 w 279"/>
                <a:gd name="T47" fmla="*/ 4 h 224"/>
                <a:gd name="T48" fmla="*/ 2 w 279"/>
                <a:gd name="T49" fmla="*/ 4 h 224"/>
                <a:gd name="T50" fmla="*/ 2 w 279"/>
                <a:gd name="T51" fmla="*/ 4 h 224"/>
                <a:gd name="T52" fmla="*/ 3 w 279"/>
                <a:gd name="T53" fmla="*/ 4 h 224"/>
                <a:gd name="T54" fmla="*/ 3 w 279"/>
                <a:gd name="T55" fmla="*/ 4 h 224"/>
                <a:gd name="T56" fmla="*/ 3 w 279"/>
                <a:gd name="T57" fmla="*/ 4 h 224"/>
                <a:gd name="T58" fmla="*/ 3 w 279"/>
                <a:gd name="T59" fmla="*/ 4 h 224"/>
                <a:gd name="T60" fmla="*/ 4 w 279"/>
                <a:gd name="T61" fmla="*/ 4 h 224"/>
                <a:gd name="T62" fmla="*/ 4 w 279"/>
                <a:gd name="T63" fmla="*/ 4 h 224"/>
                <a:gd name="T64" fmla="*/ 4 w 279"/>
                <a:gd name="T65" fmla="*/ 4 h 224"/>
                <a:gd name="T66" fmla="*/ 4 w 279"/>
                <a:gd name="T67" fmla="*/ 3 h 224"/>
                <a:gd name="T68" fmla="*/ 5 w 279"/>
                <a:gd name="T69" fmla="*/ 3 h 224"/>
                <a:gd name="T70" fmla="*/ 5 w 279"/>
                <a:gd name="T71" fmla="*/ 3 h 224"/>
                <a:gd name="T72" fmla="*/ 5 w 279"/>
                <a:gd name="T73" fmla="*/ 2 h 224"/>
                <a:gd name="T74" fmla="*/ 5 w 279"/>
                <a:gd name="T75" fmla="*/ 2 h 224"/>
                <a:gd name="T76" fmla="*/ 5 w 279"/>
                <a:gd name="T77" fmla="*/ 2 h 224"/>
                <a:gd name="T78" fmla="*/ 5 w 279"/>
                <a:gd name="T79" fmla="*/ 2 h 224"/>
                <a:gd name="T80" fmla="*/ 5 w 279"/>
                <a:gd name="T81" fmla="*/ 1 h 224"/>
                <a:gd name="T82" fmla="*/ 4 w 279"/>
                <a:gd name="T83" fmla="*/ 1 h 22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79"/>
                <a:gd name="T127" fmla="*/ 0 h 224"/>
                <a:gd name="T128" fmla="*/ 279 w 279"/>
                <a:gd name="T129" fmla="*/ 224 h 22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79" h="224">
                  <a:moveTo>
                    <a:pt x="249" y="40"/>
                  </a:moveTo>
                  <a:lnTo>
                    <a:pt x="245" y="34"/>
                  </a:lnTo>
                  <a:lnTo>
                    <a:pt x="240" y="28"/>
                  </a:lnTo>
                  <a:lnTo>
                    <a:pt x="236" y="24"/>
                  </a:lnTo>
                  <a:lnTo>
                    <a:pt x="232" y="22"/>
                  </a:lnTo>
                  <a:lnTo>
                    <a:pt x="226" y="21"/>
                  </a:lnTo>
                  <a:lnTo>
                    <a:pt x="221" y="17"/>
                  </a:lnTo>
                  <a:lnTo>
                    <a:pt x="217" y="15"/>
                  </a:lnTo>
                  <a:lnTo>
                    <a:pt x="211" y="13"/>
                  </a:lnTo>
                  <a:lnTo>
                    <a:pt x="205" y="9"/>
                  </a:lnTo>
                  <a:lnTo>
                    <a:pt x="198" y="9"/>
                  </a:lnTo>
                  <a:lnTo>
                    <a:pt x="190" y="5"/>
                  </a:lnTo>
                  <a:lnTo>
                    <a:pt x="184" y="5"/>
                  </a:lnTo>
                  <a:lnTo>
                    <a:pt x="177" y="3"/>
                  </a:lnTo>
                  <a:lnTo>
                    <a:pt x="171" y="3"/>
                  </a:lnTo>
                  <a:lnTo>
                    <a:pt x="162" y="2"/>
                  </a:lnTo>
                  <a:lnTo>
                    <a:pt x="154" y="2"/>
                  </a:lnTo>
                  <a:lnTo>
                    <a:pt x="146" y="0"/>
                  </a:lnTo>
                  <a:lnTo>
                    <a:pt x="139" y="0"/>
                  </a:lnTo>
                  <a:lnTo>
                    <a:pt x="131" y="0"/>
                  </a:lnTo>
                  <a:lnTo>
                    <a:pt x="124" y="0"/>
                  </a:lnTo>
                  <a:lnTo>
                    <a:pt x="114" y="2"/>
                  </a:lnTo>
                  <a:lnTo>
                    <a:pt x="107" y="3"/>
                  </a:lnTo>
                  <a:lnTo>
                    <a:pt x="103" y="3"/>
                  </a:lnTo>
                  <a:lnTo>
                    <a:pt x="99" y="3"/>
                  </a:lnTo>
                  <a:lnTo>
                    <a:pt x="95" y="5"/>
                  </a:lnTo>
                  <a:lnTo>
                    <a:pt x="91" y="5"/>
                  </a:lnTo>
                  <a:lnTo>
                    <a:pt x="82" y="9"/>
                  </a:lnTo>
                  <a:lnTo>
                    <a:pt x="76" y="11"/>
                  </a:lnTo>
                  <a:lnTo>
                    <a:pt x="67" y="15"/>
                  </a:lnTo>
                  <a:lnTo>
                    <a:pt x="61" y="19"/>
                  </a:lnTo>
                  <a:lnTo>
                    <a:pt x="53" y="22"/>
                  </a:lnTo>
                  <a:lnTo>
                    <a:pt x="48" y="28"/>
                  </a:lnTo>
                  <a:lnTo>
                    <a:pt x="40" y="32"/>
                  </a:lnTo>
                  <a:lnTo>
                    <a:pt x="34" y="38"/>
                  </a:lnTo>
                  <a:lnTo>
                    <a:pt x="29" y="43"/>
                  </a:lnTo>
                  <a:lnTo>
                    <a:pt x="23" y="49"/>
                  </a:lnTo>
                  <a:lnTo>
                    <a:pt x="19" y="53"/>
                  </a:lnTo>
                  <a:lnTo>
                    <a:pt x="15" y="60"/>
                  </a:lnTo>
                  <a:lnTo>
                    <a:pt x="12" y="64"/>
                  </a:lnTo>
                  <a:lnTo>
                    <a:pt x="10" y="72"/>
                  </a:lnTo>
                  <a:lnTo>
                    <a:pt x="6" y="76"/>
                  </a:lnTo>
                  <a:lnTo>
                    <a:pt x="4" y="83"/>
                  </a:lnTo>
                  <a:lnTo>
                    <a:pt x="4" y="89"/>
                  </a:lnTo>
                  <a:lnTo>
                    <a:pt x="2" y="95"/>
                  </a:lnTo>
                  <a:lnTo>
                    <a:pt x="2" y="100"/>
                  </a:lnTo>
                  <a:lnTo>
                    <a:pt x="0" y="106"/>
                  </a:lnTo>
                  <a:lnTo>
                    <a:pt x="0" y="112"/>
                  </a:lnTo>
                  <a:lnTo>
                    <a:pt x="2" y="119"/>
                  </a:lnTo>
                  <a:lnTo>
                    <a:pt x="2" y="123"/>
                  </a:lnTo>
                  <a:lnTo>
                    <a:pt x="2" y="129"/>
                  </a:lnTo>
                  <a:lnTo>
                    <a:pt x="4" y="135"/>
                  </a:lnTo>
                  <a:lnTo>
                    <a:pt x="4" y="140"/>
                  </a:lnTo>
                  <a:lnTo>
                    <a:pt x="6" y="146"/>
                  </a:lnTo>
                  <a:lnTo>
                    <a:pt x="6" y="152"/>
                  </a:lnTo>
                  <a:lnTo>
                    <a:pt x="10" y="155"/>
                  </a:lnTo>
                  <a:lnTo>
                    <a:pt x="12" y="161"/>
                  </a:lnTo>
                  <a:lnTo>
                    <a:pt x="13" y="165"/>
                  </a:lnTo>
                  <a:lnTo>
                    <a:pt x="15" y="169"/>
                  </a:lnTo>
                  <a:lnTo>
                    <a:pt x="17" y="174"/>
                  </a:lnTo>
                  <a:lnTo>
                    <a:pt x="19" y="178"/>
                  </a:lnTo>
                  <a:lnTo>
                    <a:pt x="25" y="186"/>
                  </a:lnTo>
                  <a:lnTo>
                    <a:pt x="31" y="193"/>
                  </a:lnTo>
                  <a:lnTo>
                    <a:pt x="34" y="197"/>
                  </a:lnTo>
                  <a:lnTo>
                    <a:pt x="42" y="201"/>
                  </a:lnTo>
                  <a:lnTo>
                    <a:pt x="46" y="205"/>
                  </a:lnTo>
                  <a:lnTo>
                    <a:pt x="50" y="207"/>
                  </a:lnTo>
                  <a:lnTo>
                    <a:pt x="55" y="209"/>
                  </a:lnTo>
                  <a:lnTo>
                    <a:pt x="59" y="211"/>
                  </a:lnTo>
                  <a:lnTo>
                    <a:pt x="65" y="212"/>
                  </a:lnTo>
                  <a:lnTo>
                    <a:pt x="69" y="214"/>
                  </a:lnTo>
                  <a:lnTo>
                    <a:pt x="74" y="214"/>
                  </a:lnTo>
                  <a:lnTo>
                    <a:pt x="80" y="216"/>
                  </a:lnTo>
                  <a:lnTo>
                    <a:pt x="86" y="218"/>
                  </a:lnTo>
                  <a:lnTo>
                    <a:pt x="91" y="220"/>
                  </a:lnTo>
                  <a:lnTo>
                    <a:pt x="97" y="220"/>
                  </a:lnTo>
                  <a:lnTo>
                    <a:pt x="105" y="222"/>
                  </a:lnTo>
                  <a:lnTo>
                    <a:pt x="110" y="222"/>
                  </a:lnTo>
                  <a:lnTo>
                    <a:pt x="116" y="222"/>
                  </a:lnTo>
                  <a:lnTo>
                    <a:pt x="122" y="222"/>
                  </a:lnTo>
                  <a:lnTo>
                    <a:pt x="129" y="224"/>
                  </a:lnTo>
                  <a:lnTo>
                    <a:pt x="135" y="222"/>
                  </a:lnTo>
                  <a:lnTo>
                    <a:pt x="143" y="222"/>
                  </a:lnTo>
                  <a:lnTo>
                    <a:pt x="148" y="222"/>
                  </a:lnTo>
                  <a:lnTo>
                    <a:pt x="154" y="222"/>
                  </a:lnTo>
                  <a:lnTo>
                    <a:pt x="162" y="220"/>
                  </a:lnTo>
                  <a:lnTo>
                    <a:pt x="167" y="220"/>
                  </a:lnTo>
                  <a:lnTo>
                    <a:pt x="173" y="220"/>
                  </a:lnTo>
                  <a:lnTo>
                    <a:pt x="181" y="218"/>
                  </a:lnTo>
                  <a:lnTo>
                    <a:pt x="186" y="216"/>
                  </a:lnTo>
                  <a:lnTo>
                    <a:pt x="192" y="216"/>
                  </a:lnTo>
                  <a:lnTo>
                    <a:pt x="198" y="214"/>
                  </a:lnTo>
                  <a:lnTo>
                    <a:pt x="203" y="212"/>
                  </a:lnTo>
                  <a:lnTo>
                    <a:pt x="209" y="209"/>
                  </a:lnTo>
                  <a:lnTo>
                    <a:pt x="213" y="207"/>
                  </a:lnTo>
                  <a:lnTo>
                    <a:pt x="217" y="205"/>
                  </a:lnTo>
                  <a:lnTo>
                    <a:pt x="224" y="203"/>
                  </a:lnTo>
                  <a:lnTo>
                    <a:pt x="228" y="199"/>
                  </a:lnTo>
                  <a:lnTo>
                    <a:pt x="232" y="197"/>
                  </a:lnTo>
                  <a:lnTo>
                    <a:pt x="236" y="193"/>
                  </a:lnTo>
                  <a:lnTo>
                    <a:pt x="240" y="190"/>
                  </a:lnTo>
                  <a:lnTo>
                    <a:pt x="245" y="184"/>
                  </a:lnTo>
                  <a:lnTo>
                    <a:pt x="253" y="176"/>
                  </a:lnTo>
                  <a:lnTo>
                    <a:pt x="257" y="169"/>
                  </a:lnTo>
                  <a:lnTo>
                    <a:pt x="262" y="163"/>
                  </a:lnTo>
                  <a:lnTo>
                    <a:pt x="264" y="154"/>
                  </a:lnTo>
                  <a:lnTo>
                    <a:pt x="268" y="146"/>
                  </a:lnTo>
                  <a:lnTo>
                    <a:pt x="270" y="140"/>
                  </a:lnTo>
                  <a:lnTo>
                    <a:pt x="274" y="133"/>
                  </a:lnTo>
                  <a:lnTo>
                    <a:pt x="274" y="127"/>
                  </a:lnTo>
                  <a:lnTo>
                    <a:pt x="276" y="119"/>
                  </a:lnTo>
                  <a:lnTo>
                    <a:pt x="278" y="116"/>
                  </a:lnTo>
                  <a:lnTo>
                    <a:pt x="279" y="112"/>
                  </a:lnTo>
                  <a:lnTo>
                    <a:pt x="278" y="106"/>
                  </a:lnTo>
                  <a:lnTo>
                    <a:pt x="278" y="100"/>
                  </a:lnTo>
                  <a:lnTo>
                    <a:pt x="276" y="95"/>
                  </a:lnTo>
                  <a:lnTo>
                    <a:pt x="276" y="91"/>
                  </a:lnTo>
                  <a:lnTo>
                    <a:pt x="272" y="83"/>
                  </a:lnTo>
                  <a:lnTo>
                    <a:pt x="270" y="78"/>
                  </a:lnTo>
                  <a:lnTo>
                    <a:pt x="266" y="72"/>
                  </a:lnTo>
                  <a:lnTo>
                    <a:pt x="264" y="66"/>
                  </a:lnTo>
                  <a:lnTo>
                    <a:pt x="260" y="60"/>
                  </a:lnTo>
                  <a:lnTo>
                    <a:pt x="257" y="55"/>
                  </a:lnTo>
                  <a:lnTo>
                    <a:pt x="255" y="51"/>
                  </a:lnTo>
                  <a:lnTo>
                    <a:pt x="253" y="47"/>
                  </a:lnTo>
                  <a:lnTo>
                    <a:pt x="249" y="41"/>
                  </a:lnTo>
                  <a:lnTo>
                    <a:pt x="249" y="40"/>
                  </a:lnTo>
                  <a:close/>
                </a:path>
              </a:pathLst>
            </a:custGeom>
            <a:solidFill>
              <a:srgbClr val="CC0000"/>
            </a:solidFill>
            <a:ln w="9525">
              <a:solidFill>
                <a:srgbClr val="990033"/>
              </a:solidFill>
              <a:round/>
              <a:headEnd/>
              <a:tailEnd/>
            </a:ln>
          </p:spPr>
          <p:txBody>
            <a:bodyPr/>
            <a:lstStyle/>
            <a:p>
              <a:endParaRPr lang="en-US">
                <a:latin typeface="Calibri"/>
                <a:cs typeface="Calibri"/>
              </a:endParaRPr>
            </a:p>
          </p:txBody>
        </p:sp>
        <p:sp>
          <p:nvSpPr>
            <p:cNvPr id="21562" name="Freeform 40"/>
            <p:cNvSpPr>
              <a:spLocks/>
            </p:cNvSpPr>
            <p:nvPr/>
          </p:nvSpPr>
          <p:spPr bwMode="auto">
            <a:xfrm>
              <a:off x="2348" y="887"/>
              <a:ext cx="89" cy="37"/>
            </a:xfrm>
            <a:custGeom>
              <a:avLst/>
              <a:gdLst>
                <a:gd name="T0" fmla="*/ 0 w 178"/>
                <a:gd name="T1" fmla="*/ 1 h 74"/>
                <a:gd name="T2" fmla="*/ 1 w 178"/>
                <a:gd name="T3" fmla="*/ 1 h 74"/>
                <a:gd name="T4" fmla="*/ 1 w 178"/>
                <a:gd name="T5" fmla="*/ 1 h 74"/>
                <a:gd name="T6" fmla="*/ 1 w 178"/>
                <a:gd name="T7" fmla="*/ 1 h 74"/>
                <a:gd name="T8" fmla="*/ 1 w 178"/>
                <a:gd name="T9" fmla="*/ 1 h 74"/>
                <a:gd name="T10" fmla="*/ 1 w 178"/>
                <a:gd name="T11" fmla="*/ 1 h 74"/>
                <a:gd name="T12" fmla="*/ 1 w 178"/>
                <a:gd name="T13" fmla="*/ 1 h 74"/>
                <a:gd name="T14" fmla="*/ 1 w 178"/>
                <a:gd name="T15" fmla="*/ 1 h 74"/>
                <a:gd name="T16" fmla="*/ 1 w 178"/>
                <a:gd name="T17" fmla="*/ 0 h 74"/>
                <a:gd name="T18" fmla="*/ 1 w 178"/>
                <a:gd name="T19" fmla="*/ 0 h 74"/>
                <a:gd name="T20" fmla="*/ 1 w 178"/>
                <a:gd name="T21" fmla="*/ 0 h 74"/>
                <a:gd name="T22" fmla="*/ 1 w 178"/>
                <a:gd name="T23" fmla="*/ 0 h 74"/>
                <a:gd name="T24" fmla="*/ 1 w 178"/>
                <a:gd name="T25" fmla="*/ 0 h 74"/>
                <a:gd name="T26" fmla="*/ 1 w 178"/>
                <a:gd name="T27" fmla="*/ 1 h 74"/>
                <a:gd name="T28" fmla="*/ 3 w 178"/>
                <a:gd name="T29" fmla="*/ 1 h 74"/>
                <a:gd name="T30" fmla="*/ 3 w 178"/>
                <a:gd name="T31" fmla="*/ 1 h 74"/>
                <a:gd name="T32" fmla="*/ 3 w 178"/>
                <a:gd name="T33" fmla="*/ 1 h 74"/>
                <a:gd name="T34" fmla="*/ 3 w 178"/>
                <a:gd name="T35" fmla="*/ 1 h 74"/>
                <a:gd name="T36" fmla="*/ 3 w 178"/>
                <a:gd name="T37" fmla="*/ 1 h 74"/>
                <a:gd name="T38" fmla="*/ 3 w 178"/>
                <a:gd name="T39" fmla="*/ 1 h 74"/>
                <a:gd name="T40" fmla="*/ 3 w 178"/>
                <a:gd name="T41" fmla="*/ 1 h 74"/>
                <a:gd name="T42" fmla="*/ 3 w 178"/>
                <a:gd name="T43" fmla="*/ 1 h 74"/>
                <a:gd name="T44" fmla="*/ 3 w 178"/>
                <a:gd name="T45" fmla="*/ 1 h 74"/>
                <a:gd name="T46" fmla="*/ 3 w 178"/>
                <a:gd name="T47" fmla="*/ 1 h 74"/>
                <a:gd name="T48" fmla="*/ 1 w 178"/>
                <a:gd name="T49" fmla="*/ 1 h 74"/>
                <a:gd name="T50" fmla="*/ 1 w 178"/>
                <a:gd name="T51" fmla="*/ 1 h 74"/>
                <a:gd name="T52" fmla="*/ 1 w 178"/>
                <a:gd name="T53" fmla="*/ 1 h 74"/>
                <a:gd name="T54" fmla="*/ 1 w 178"/>
                <a:gd name="T55" fmla="*/ 1 h 74"/>
                <a:gd name="T56" fmla="*/ 1 w 178"/>
                <a:gd name="T57" fmla="*/ 1 h 74"/>
                <a:gd name="T58" fmla="*/ 1 w 178"/>
                <a:gd name="T59" fmla="*/ 1 h 74"/>
                <a:gd name="T60" fmla="*/ 1 w 178"/>
                <a:gd name="T61" fmla="*/ 1 h 74"/>
                <a:gd name="T62" fmla="*/ 1 w 178"/>
                <a:gd name="T63" fmla="*/ 1 h 74"/>
                <a:gd name="T64" fmla="*/ 1 w 178"/>
                <a:gd name="T65" fmla="*/ 1 h 74"/>
                <a:gd name="T66" fmla="*/ 1 w 178"/>
                <a:gd name="T67" fmla="*/ 1 h 74"/>
                <a:gd name="T68" fmla="*/ 1 w 178"/>
                <a:gd name="T69" fmla="*/ 1 h 74"/>
                <a:gd name="T70" fmla="*/ 1 w 178"/>
                <a:gd name="T71" fmla="*/ 1 h 74"/>
                <a:gd name="T72" fmla="*/ 1 w 178"/>
                <a:gd name="T73" fmla="*/ 1 h 74"/>
                <a:gd name="T74" fmla="*/ 0 w 178"/>
                <a:gd name="T75" fmla="*/ 1 h 74"/>
                <a:gd name="T76" fmla="*/ 0 w 178"/>
                <a:gd name="T77" fmla="*/ 1 h 7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78"/>
                <a:gd name="T118" fmla="*/ 0 h 74"/>
                <a:gd name="T119" fmla="*/ 178 w 178"/>
                <a:gd name="T120" fmla="*/ 74 h 7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78" h="74">
                  <a:moveTo>
                    <a:pt x="0" y="55"/>
                  </a:moveTo>
                  <a:lnTo>
                    <a:pt x="0" y="51"/>
                  </a:lnTo>
                  <a:lnTo>
                    <a:pt x="4" y="45"/>
                  </a:lnTo>
                  <a:lnTo>
                    <a:pt x="6" y="41"/>
                  </a:lnTo>
                  <a:lnTo>
                    <a:pt x="7" y="39"/>
                  </a:lnTo>
                  <a:lnTo>
                    <a:pt x="11" y="32"/>
                  </a:lnTo>
                  <a:lnTo>
                    <a:pt x="19" y="24"/>
                  </a:lnTo>
                  <a:lnTo>
                    <a:pt x="25" y="19"/>
                  </a:lnTo>
                  <a:lnTo>
                    <a:pt x="32" y="15"/>
                  </a:lnTo>
                  <a:lnTo>
                    <a:pt x="36" y="13"/>
                  </a:lnTo>
                  <a:lnTo>
                    <a:pt x="40" y="9"/>
                  </a:lnTo>
                  <a:lnTo>
                    <a:pt x="45" y="9"/>
                  </a:lnTo>
                  <a:lnTo>
                    <a:pt x="49" y="7"/>
                  </a:lnTo>
                  <a:lnTo>
                    <a:pt x="53" y="5"/>
                  </a:lnTo>
                  <a:lnTo>
                    <a:pt x="59" y="3"/>
                  </a:lnTo>
                  <a:lnTo>
                    <a:pt x="63" y="3"/>
                  </a:lnTo>
                  <a:lnTo>
                    <a:pt x="66" y="1"/>
                  </a:lnTo>
                  <a:lnTo>
                    <a:pt x="70" y="0"/>
                  </a:lnTo>
                  <a:lnTo>
                    <a:pt x="76" y="0"/>
                  </a:lnTo>
                  <a:lnTo>
                    <a:pt x="80" y="0"/>
                  </a:lnTo>
                  <a:lnTo>
                    <a:pt x="83" y="0"/>
                  </a:lnTo>
                  <a:lnTo>
                    <a:pt x="87" y="0"/>
                  </a:lnTo>
                  <a:lnTo>
                    <a:pt x="93" y="0"/>
                  </a:lnTo>
                  <a:lnTo>
                    <a:pt x="97" y="0"/>
                  </a:lnTo>
                  <a:lnTo>
                    <a:pt x="102" y="0"/>
                  </a:lnTo>
                  <a:lnTo>
                    <a:pt x="110" y="0"/>
                  </a:lnTo>
                  <a:lnTo>
                    <a:pt x="118" y="3"/>
                  </a:lnTo>
                  <a:lnTo>
                    <a:pt x="125" y="3"/>
                  </a:lnTo>
                  <a:lnTo>
                    <a:pt x="131" y="5"/>
                  </a:lnTo>
                  <a:lnTo>
                    <a:pt x="137" y="9"/>
                  </a:lnTo>
                  <a:lnTo>
                    <a:pt x="144" y="13"/>
                  </a:lnTo>
                  <a:lnTo>
                    <a:pt x="150" y="15"/>
                  </a:lnTo>
                  <a:lnTo>
                    <a:pt x="156" y="19"/>
                  </a:lnTo>
                  <a:lnTo>
                    <a:pt x="159" y="20"/>
                  </a:lnTo>
                  <a:lnTo>
                    <a:pt x="165" y="24"/>
                  </a:lnTo>
                  <a:lnTo>
                    <a:pt x="173" y="30"/>
                  </a:lnTo>
                  <a:lnTo>
                    <a:pt x="177" y="36"/>
                  </a:lnTo>
                  <a:lnTo>
                    <a:pt x="178" y="38"/>
                  </a:lnTo>
                  <a:lnTo>
                    <a:pt x="178" y="39"/>
                  </a:lnTo>
                  <a:lnTo>
                    <a:pt x="175" y="36"/>
                  </a:lnTo>
                  <a:lnTo>
                    <a:pt x="169" y="34"/>
                  </a:lnTo>
                  <a:lnTo>
                    <a:pt x="167" y="32"/>
                  </a:lnTo>
                  <a:lnTo>
                    <a:pt x="163" y="28"/>
                  </a:lnTo>
                  <a:lnTo>
                    <a:pt x="159" y="26"/>
                  </a:lnTo>
                  <a:lnTo>
                    <a:pt x="154" y="24"/>
                  </a:lnTo>
                  <a:lnTo>
                    <a:pt x="148" y="22"/>
                  </a:lnTo>
                  <a:lnTo>
                    <a:pt x="142" y="20"/>
                  </a:lnTo>
                  <a:lnTo>
                    <a:pt x="135" y="19"/>
                  </a:lnTo>
                  <a:lnTo>
                    <a:pt x="127" y="19"/>
                  </a:lnTo>
                  <a:lnTo>
                    <a:pt x="121" y="17"/>
                  </a:lnTo>
                  <a:lnTo>
                    <a:pt x="118" y="17"/>
                  </a:lnTo>
                  <a:lnTo>
                    <a:pt x="112" y="17"/>
                  </a:lnTo>
                  <a:lnTo>
                    <a:pt x="108" y="17"/>
                  </a:lnTo>
                  <a:lnTo>
                    <a:pt x="102" y="17"/>
                  </a:lnTo>
                  <a:lnTo>
                    <a:pt x="97" y="17"/>
                  </a:lnTo>
                  <a:lnTo>
                    <a:pt x="91" y="19"/>
                  </a:lnTo>
                  <a:lnTo>
                    <a:pt x="85" y="20"/>
                  </a:lnTo>
                  <a:lnTo>
                    <a:pt x="78" y="20"/>
                  </a:lnTo>
                  <a:lnTo>
                    <a:pt x="72" y="20"/>
                  </a:lnTo>
                  <a:lnTo>
                    <a:pt x="66" y="22"/>
                  </a:lnTo>
                  <a:lnTo>
                    <a:pt x="61" y="24"/>
                  </a:lnTo>
                  <a:lnTo>
                    <a:pt x="55" y="24"/>
                  </a:lnTo>
                  <a:lnTo>
                    <a:pt x="51" y="26"/>
                  </a:lnTo>
                  <a:lnTo>
                    <a:pt x="45" y="28"/>
                  </a:lnTo>
                  <a:lnTo>
                    <a:pt x="42" y="32"/>
                  </a:lnTo>
                  <a:lnTo>
                    <a:pt x="38" y="32"/>
                  </a:lnTo>
                  <a:lnTo>
                    <a:pt x="34" y="36"/>
                  </a:lnTo>
                  <a:lnTo>
                    <a:pt x="30" y="38"/>
                  </a:lnTo>
                  <a:lnTo>
                    <a:pt x="26" y="39"/>
                  </a:lnTo>
                  <a:lnTo>
                    <a:pt x="21" y="43"/>
                  </a:lnTo>
                  <a:lnTo>
                    <a:pt x="17" y="49"/>
                  </a:lnTo>
                  <a:lnTo>
                    <a:pt x="11" y="53"/>
                  </a:lnTo>
                  <a:lnTo>
                    <a:pt x="7" y="58"/>
                  </a:lnTo>
                  <a:lnTo>
                    <a:pt x="6" y="62"/>
                  </a:lnTo>
                  <a:lnTo>
                    <a:pt x="4" y="66"/>
                  </a:lnTo>
                  <a:lnTo>
                    <a:pt x="0" y="72"/>
                  </a:lnTo>
                  <a:lnTo>
                    <a:pt x="0" y="74"/>
                  </a:lnTo>
                  <a:lnTo>
                    <a:pt x="0" y="55"/>
                  </a:lnTo>
                  <a:close/>
                </a:path>
              </a:pathLst>
            </a:custGeom>
            <a:solidFill>
              <a:srgbClr val="CC0000"/>
            </a:solidFill>
            <a:ln w="9525">
              <a:solidFill>
                <a:srgbClr val="990033"/>
              </a:solidFill>
              <a:round/>
              <a:headEnd/>
              <a:tailEnd/>
            </a:ln>
          </p:spPr>
          <p:txBody>
            <a:bodyPr/>
            <a:lstStyle/>
            <a:p>
              <a:endParaRPr lang="en-US">
                <a:latin typeface="Calibri"/>
                <a:cs typeface="Calibri"/>
              </a:endParaRPr>
            </a:p>
          </p:txBody>
        </p:sp>
        <p:sp>
          <p:nvSpPr>
            <p:cNvPr id="21563" name="Freeform 41"/>
            <p:cNvSpPr>
              <a:spLocks/>
            </p:cNvSpPr>
            <p:nvPr/>
          </p:nvSpPr>
          <p:spPr bwMode="auto">
            <a:xfrm>
              <a:off x="2447" y="706"/>
              <a:ext cx="5" cy="191"/>
            </a:xfrm>
            <a:custGeom>
              <a:avLst/>
              <a:gdLst>
                <a:gd name="T0" fmla="*/ 0 w 12"/>
                <a:gd name="T1" fmla="*/ 1 h 382"/>
                <a:gd name="T2" fmla="*/ 0 w 12"/>
                <a:gd name="T3" fmla="*/ 1 h 382"/>
                <a:gd name="T4" fmla="*/ 0 w 12"/>
                <a:gd name="T5" fmla="*/ 1 h 382"/>
                <a:gd name="T6" fmla="*/ 0 w 12"/>
                <a:gd name="T7" fmla="*/ 1 h 382"/>
                <a:gd name="T8" fmla="*/ 0 w 12"/>
                <a:gd name="T9" fmla="*/ 1 h 382"/>
                <a:gd name="T10" fmla="*/ 0 w 12"/>
                <a:gd name="T11" fmla="*/ 1 h 382"/>
                <a:gd name="T12" fmla="*/ 0 w 12"/>
                <a:gd name="T13" fmla="*/ 1 h 382"/>
                <a:gd name="T14" fmla="*/ 0 w 12"/>
                <a:gd name="T15" fmla="*/ 3 h 382"/>
                <a:gd name="T16" fmla="*/ 0 w 12"/>
                <a:gd name="T17" fmla="*/ 3 h 382"/>
                <a:gd name="T18" fmla="*/ 0 w 12"/>
                <a:gd name="T19" fmla="*/ 3 h 382"/>
                <a:gd name="T20" fmla="*/ 0 w 12"/>
                <a:gd name="T21" fmla="*/ 3 h 382"/>
                <a:gd name="T22" fmla="*/ 0 w 12"/>
                <a:gd name="T23" fmla="*/ 3 h 382"/>
                <a:gd name="T24" fmla="*/ 0 w 12"/>
                <a:gd name="T25" fmla="*/ 3 h 382"/>
                <a:gd name="T26" fmla="*/ 0 w 12"/>
                <a:gd name="T27" fmla="*/ 3 h 382"/>
                <a:gd name="T28" fmla="*/ 0 w 12"/>
                <a:gd name="T29" fmla="*/ 3 h 382"/>
                <a:gd name="T30" fmla="*/ 0 w 12"/>
                <a:gd name="T31" fmla="*/ 4 h 382"/>
                <a:gd name="T32" fmla="*/ 0 w 12"/>
                <a:gd name="T33" fmla="*/ 5 h 382"/>
                <a:gd name="T34" fmla="*/ 0 w 12"/>
                <a:gd name="T35" fmla="*/ 5 h 382"/>
                <a:gd name="T36" fmla="*/ 0 w 12"/>
                <a:gd name="T37" fmla="*/ 5 h 382"/>
                <a:gd name="T38" fmla="*/ 0 w 12"/>
                <a:gd name="T39" fmla="*/ 5 h 382"/>
                <a:gd name="T40" fmla="*/ 0 w 12"/>
                <a:gd name="T41" fmla="*/ 6 h 382"/>
                <a:gd name="T42" fmla="*/ 0 w 12"/>
                <a:gd name="T43" fmla="*/ 6 h 382"/>
                <a:gd name="T44" fmla="*/ 0 w 12"/>
                <a:gd name="T45" fmla="*/ 6 h 382"/>
                <a:gd name="T46" fmla="*/ 0 w 12"/>
                <a:gd name="T47" fmla="*/ 6 h 382"/>
                <a:gd name="T48" fmla="*/ 0 w 12"/>
                <a:gd name="T49" fmla="*/ 6 h 382"/>
                <a:gd name="T50" fmla="*/ 0 w 12"/>
                <a:gd name="T51" fmla="*/ 6 h 382"/>
                <a:gd name="T52" fmla="*/ 0 w 12"/>
                <a:gd name="T53" fmla="*/ 6 h 382"/>
                <a:gd name="T54" fmla="*/ 0 w 12"/>
                <a:gd name="T55" fmla="*/ 6 h 382"/>
                <a:gd name="T56" fmla="*/ 0 w 12"/>
                <a:gd name="T57" fmla="*/ 6 h 382"/>
                <a:gd name="T58" fmla="*/ 0 w 12"/>
                <a:gd name="T59" fmla="*/ 6 h 382"/>
                <a:gd name="T60" fmla="*/ 0 w 12"/>
                <a:gd name="T61" fmla="*/ 6 h 382"/>
                <a:gd name="T62" fmla="*/ 0 w 12"/>
                <a:gd name="T63" fmla="*/ 6 h 382"/>
                <a:gd name="T64" fmla="*/ 0 w 12"/>
                <a:gd name="T65" fmla="*/ 6 h 382"/>
                <a:gd name="T66" fmla="*/ 0 w 12"/>
                <a:gd name="T67" fmla="*/ 5 h 382"/>
                <a:gd name="T68" fmla="*/ 0 w 12"/>
                <a:gd name="T69" fmla="*/ 5 h 382"/>
                <a:gd name="T70" fmla="*/ 0 w 12"/>
                <a:gd name="T71" fmla="*/ 5 h 382"/>
                <a:gd name="T72" fmla="*/ 0 w 12"/>
                <a:gd name="T73" fmla="*/ 5 h 382"/>
                <a:gd name="T74" fmla="*/ 0 w 12"/>
                <a:gd name="T75" fmla="*/ 3 h 382"/>
                <a:gd name="T76" fmla="*/ 0 w 12"/>
                <a:gd name="T77" fmla="*/ 3 h 382"/>
                <a:gd name="T78" fmla="*/ 0 w 12"/>
                <a:gd name="T79" fmla="*/ 3 h 382"/>
                <a:gd name="T80" fmla="*/ 0 w 12"/>
                <a:gd name="T81" fmla="*/ 3 h 382"/>
                <a:gd name="T82" fmla="*/ 0 w 12"/>
                <a:gd name="T83" fmla="*/ 3 h 382"/>
                <a:gd name="T84" fmla="*/ 0 w 12"/>
                <a:gd name="T85" fmla="*/ 3 h 382"/>
                <a:gd name="T86" fmla="*/ 0 w 12"/>
                <a:gd name="T87" fmla="*/ 3 h 382"/>
                <a:gd name="T88" fmla="*/ 0 w 12"/>
                <a:gd name="T89" fmla="*/ 3 h 382"/>
                <a:gd name="T90" fmla="*/ 0 w 12"/>
                <a:gd name="T91" fmla="*/ 1 h 382"/>
                <a:gd name="T92" fmla="*/ 0 w 12"/>
                <a:gd name="T93" fmla="*/ 1 h 382"/>
                <a:gd name="T94" fmla="*/ 0 w 12"/>
                <a:gd name="T95" fmla="*/ 1 h 382"/>
                <a:gd name="T96" fmla="*/ 0 w 12"/>
                <a:gd name="T97" fmla="*/ 1 h 382"/>
                <a:gd name="T98" fmla="*/ 0 w 12"/>
                <a:gd name="T99" fmla="*/ 1 h 382"/>
                <a:gd name="T100" fmla="*/ 0 w 12"/>
                <a:gd name="T101" fmla="*/ 1 h 382"/>
                <a:gd name="T102" fmla="*/ 0 w 12"/>
                <a:gd name="T103" fmla="*/ 1 h 382"/>
                <a:gd name="T104" fmla="*/ 0 w 12"/>
                <a:gd name="T105" fmla="*/ 1 h 382"/>
                <a:gd name="T106" fmla="*/ 0 w 12"/>
                <a:gd name="T107" fmla="*/ 1 h 382"/>
                <a:gd name="T108" fmla="*/ 0 w 12"/>
                <a:gd name="T109" fmla="*/ 1 h 382"/>
                <a:gd name="T110" fmla="*/ 0 w 12"/>
                <a:gd name="T111" fmla="*/ 0 h 382"/>
                <a:gd name="T112" fmla="*/ 0 w 12"/>
                <a:gd name="T113" fmla="*/ 1 h 382"/>
                <a:gd name="T114" fmla="*/ 0 w 12"/>
                <a:gd name="T115" fmla="*/ 1 h 382"/>
                <a:gd name="T116" fmla="*/ 0 w 12"/>
                <a:gd name="T117" fmla="*/ 1 h 382"/>
                <a:gd name="T118" fmla="*/ 0 w 12"/>
                <a:gd name="T119" fmla="*/ 1 h 382"/>
                <a:gd name="T120" fmla="*/ 0 w 12"/>
                <a:gd name="T121" fmla="*/ 1 h 382"/>
                <a:gd name="T122" fmla="*/ 0 w 12"/>
                <a:gd name="T123" fmla="*/ 1 h 38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
                <a:gd name="T187" fmla="*/ 0 h 382"/>
                <a:gd name="T188" fmla="*/ 12 w 12"/>
                <a:gd name="T189" fmla="*/ 382 h 38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 h="382">
                  <a:moveTo>
                    <a:pt x="2" y="53"/>
                  </a:moveTo>
                  <a:lnTo>
                    <a:pt x="2" y="59"/>
                  </a:lnTo>
                  <a:lnTo>
                    <a:pt x="2" y="66"/>
                  </a:lnTo>
                  <a:lnTo>
                    <a:pt x="2" y="68"/>
                  </a:lnTo>
                  <a:lnTo>
                    <a:pt x="2" y="74"/>
                  </a:lnTo>
                  <a:lnTo>
                    <a:pt x="2" y="78"/>
                  </a:lnTo>
                  <a:lnTo>
                    <a:pt x="2" y="83"/>
                  </a:lnTo>
                  <a:lnTo>
                    <a:pt x="2" y="87"/>
                  </a:lnTo>
                  <a:lnTo>
                    <a:pt x="2" y="93"/>
                  </a:lnTo>
                  <a:lnTo>
                    <a:pt x="2" y="99"/>
                  </a:lnTo>
                  <a:lnTo>
                    <a:pt x="2" y="104"/>
                  </a:lnTo>
                  <a:lnTo>
                    <a:pt x="2" y="112"/>
                  </a:lnTo>
                  <a:lnTo>
                    <a:pt x="2" y="118"/>
                  </a:lnTo>
                  <a:lnTo>
                    <a:pt x="2" y="125"/>
                  </a:lnTo>
                  <a:lnTo>
                    <a:pt x="2" y="131"/>
                  </a:lnTo>
                  <a:lnTo>
                    <a:pt x="0" y="137"/>
                  </a:lnTo>
                  <a:lnTo>
                    <a:pt x="0" y="144"/>
                  </a:lnTo>
                  <a:lnTo>
                    <a:pt x="0" y="152"/>
                  </a:lnTo>
                  <a:lnTo>
                    <a:pt x="0" y="159"/>
                  </a:lnTo>
                  <a:lnTo>
                    <a:pt x="0" y="165"/>
                  </a:lnTo>
                  <a:lnTo>
                    <a:pt x="0" y="173"/>
                  </a:lnTo>
                  <a:lnTo>
                    <a:pt x="0" y="180"/>
                  </a:lnTo>
                  <a:lnTo>
                    <a:pt x="0" y="188"/>
                  </a:lnTo>
                  <a:lnTo>
                    <a:pt x="0" y="195"/>
                  </a:lnTo>
                  <a:lnTo>
                    <a:pt x="0" y="203"/>
                  </a:lnTo>
                  <a:lnTo>
                    <a:pt x="0" y="211"/>
                  </a:lnTo>
                  <a:lnTo>
                    <a:pt x="0" y="218"/>
                  </a:lnTo>
                  <a:lnTo>
                    <a:pt x="0" y="226"/>
                  </a:lnTo>
                  <a:lnTo>
                    <a:pt x="0" y="233"/>
                  </a:lnTo>
                  <a:lnTo>
                    <a:pt x="0" y="241"/>
                  </a:lnTo>
                  <a:lnTo>
                    <a:pt x="0" y="249"/>
                  </a:lnTo>
                  <a:lnTo>
                    <a:pt x="0" y="256"/>
                  </a:lnTo>
                  <a:lnTo>
                    <a:pt x="0" y="264"/>
                  </a:lnTo>
                  <a:lnTo>
                    <a:pt x="0" y="270"/>
                  </a:lnTo>
                  <a:lnTo>
                    <a:pt x="0" y="277"/>
                  </a:lnTo>
                  <a:lnTo>
                    <a:pt x="0" y="285"/>
                  </a:lnTo>
                  <a:lnTo>
                    <a:pt x="0" y="292"/>
                  </a:lnTo>
                  <a:lnTo>
                    <a:pt x="0" y="298"/>
                  </a:lnTo>
                  <a:lnTo>
                    <a:pt x="0" y="306"/>
                  </a:lnTo>
                  <a:lnTo>
                    <a:pt x="0" y="311"/>
                  </a:lnTo>
                  <a:lnTo>
                    <a:pt x="0" y="317"/>
                  </a:lnTo>
                  <a:lnTo>
                    <a:pt x="0" y="323"/>
                  </a:lnTo>
                  <a:lnTo>
                    <a:pt x="0" y="328"/>
                  </a:lnTo>
                  <a:lnTo>
                    <a:pt x="0" y="334"/>
                  </a:lnTo>
                  <a:lnTo>
                    <a:pt x="0" y="340"/>
                  </a:lnTo>
                  <a:lnTo>
                    <a:pt x="0" y="345"/>
                  </a:lnTo>
                  <a:lnTo>
                    <a:pt x="2" y="351"/>
                  </a:lnTo>
                  <a:lnTo>
                    <a:pt x="2" y="355"/>
                  </a:lnTo>
                  <a:lnTo>
                    <a:pt x="2" y="359"/>
                  </a:lnTo>
                  <a:lnTo>
                    <a:pt x="2" y="363"/>
                  </a:lnTo>
                  <a:lnTo>
                    <a:pt x="2" y="366"/>
                  </a:lnTo>
                  <a:lnTo>
                    <a:pt x="2" y="372"/>
                  </a:lnTo>
                  <a:lnTo>
                    <a:pt x="2" y="378"/>
                  </a:lnTo>
                  <a:lnTo>
                    <a:pt x="4" y="382"/>
                  </a:lnTo>
                  <a:lnTo>
                    <a:pt x="6" y="380"/>
                  </a:lnTo>
                  <a:lnTo>
                    <a:pt x="6" y="376"/>
                  </a:lnTo>
                  <a:lnTo>
                    <a:pt x="6" y="368"/>
                  </a:lnTo>
                  <a:lnTo>
                    <a:pt x="6" y="364"/>
                  </a:lnTo>
                  <a:lnTo>
                    <a:pt x="8" y="361"/>
                  </a:lnTo>
                  <a:lnTo>
                    <a:pt x="8" y="357"/>
                  </a:lnTo>
                  <a:lnTo>
                    <a:pt x="8" y="353"/>
                  </a:lnTo>
                  <a:lnTo>
                    <a:pt x="8" y="347"/>
                  </a:lnTo>
                  <a:lnTo>
                    <a:pt x="8" y="342"/>
                  </a:lnTo>
                  <a:lnTo>
                    <a:pt x="8" y="336"/>
                  </a:lnTo>
                  <a:lnTo>
                    <a:pt x="8" y="330"/>
                  </a:lnTo>
                  <a:lnTo>
                    <a:pt x="8" y="323"/>
                  </a:lnTo>
                  <a:lnTo>
                    <a:pt x="8" y="317"/>
                  </a:lnTo>
                  <a:lnTo>
                    <a:pt x="8" y="309"/>
                  </a:lnTo>
                  <a:lnTo>
                    <a:pt x="10" y="304"/>
                  </a:lnTo>
                  <a:lnTo>
                    <a:pt x="10" y="296"/>
                  </a:lnTo>
                  <a:lnTo>
                    <a:pt x="10" y="288"/>
                  </a:lnTo>
                  <a:lnTo>
                    <a:pt x="10" y="281"/>
                  </a:lnTo>
                  <a:lnTo>
                    <a:pt x="10" y="273"/>
                  </a:lnTo>
                  <a:lnTo>
                    <a:pt x="10" y="266"/>
                  </a:lnTo>
                  <a:lnTo>
                    <a:pt x="12" y="256"/>
                  </a:lnTo>
                  <a:lnTo>
                    <a:pt x="12" y="249"/>
                  </a:lnTo>
                  <a:lnTo>
                    <a:pt x="12" y="241"/>
                  </a:lnTo>
                  <a:lnTo>
                    <a:pt x="12" y="232"/>
                  </a:lnTo>
                  <a:lnTo>
                    <a:pt x="12" y="224"/>
                  </a:lnTo>
                  <a:lnTo>
                    <a:pt x="12" y="214"/>
                  </a:lnTo>
                  <a:lnTo>
                    <a:pt x="12" y="207"/>
                  </a:lnTo>
                  <a:lnTo>
                    <a:pt x="12" y="197"/>
                  </a:lnTo>
                  <a:lnTo>
                    <a:pt x="12" y="188"/>
                  </a:lnTo>
                  <a:lnTo>
                    <a:pt x="12" y="180"/>
                  </a:lnTo>
                  <a:lnTo>
                    <a:pt x="12" y="173"/>
                  </a:lnTo>
                  <a:lnTo>
                    <a:pt x="12" y="163"/>
                  </a:lnTo>
                  <a:lnTo>
                    <a:pt x="12" y="154"/>
                  </a:lnTo>
                  <a:lnTo>
                    <a:pt x="12" y="146"/>
                  </a:lnTo>
                  <a:lnTo>
                    <a:pt x="12" y="137"/>
                  </a:lnTo>
                  <a:lnTo>
                    <a:pt x="12" y="129"/>
                  </a:lnTo>
                  <a:lnTo>
                    <a:pt x="12" y="121"/>
                  </a:lnTo>
                  <a:lnTo>
                    <a:pt x="12" y="112"/>
                  </a:lnTo>
                  <a:lnTo>
                    <a:pt x="12" y="104"/>
                  </a:lnTo>
                  <a:lnTo>
                    <a:pt x="12" y="97"/>
                  </a:lnTo>
                  <a:lnTo>
                    <a:pt x="12" y="89"/>
                  </a:lnTo>
                  <a:lnTo>
                    <a:pt x="12" y="81"/>
                  </a:lnTo>
                  <a:lnTo>
                    <a:pt x="12" y="74"/>
                  </a:lnTo>
                  <a:lnTo>
                    <a:pt x="12" y="68"/>
                  </a:lnTo>
                  <a:lnTo>
                    <a:pt x="12" y="61"/>
                  </a:lnTo>
                  <a:lnTo>
                    <a:pt x="12" y="55"/>
                  </a:lnTo>
                  <a:lnTo>
                    <a:pt x="12" y="49"/>
                  </a:lnTo>
                  <a:lnTo>
                    <a:pt x="12" y="42"/>
                  </a:lnTo>
                  <a:lnTo>
                    <a:pt x="12" y="38"/>
                  </a:lnTo>
                  <a:lnTo>
                    <a:pt x="12" y="30"/>
                  </a:lnTo>
                  <a:lnTo>
                    <a:pt x="12" y="26"/>
                  </a:lnTo>
                  <a:lnTo>
                    <a:pt x="12" y="23"/>
                  </a:lnTo>
                  <a:lnTo>
                    <a:pt x="12" y="17"/>
                  </a:lnTo>
                  <a:lnTo>
                    <a:pt x="12" y="13"/>
                  </a:lnTo>
                  <a:lnTo>
                    <a:pt x="12" y="11"/>
                  </a:lnTo>
                  <a:lnTo>
                    <a:pt x="12" y="6"/>
                  </a:lnTo>
                  <a:lnTo>
                    <a:pt x="12" y="2"/>
                  </a:lnTo>
                  <a:lnTo>
                    <a:pt x="12" y="0"/>
                  </a:lnTo>
                  <a:lnTo>
                    <a:pt x="12" y="2"/>
                  </a:lnTo>
                  <a:lnTo>
                    <a:pt x="8" y="6"/>
                  </a:lnTo>
                  <a:lnTo>
                    <a:pt x="8" y="15"/>
                  </a:lnTo>
                  <a:lnTo>
                    <a:pt x="6" y="19"/>
                  </a:lnTo>
                  <a:lnTo>
                    <a:pt x="6" y="23"/>
                  </a:lnTo>
                  <a:lnTo>
                    <a:pt x="4" y="26"/>
                  </a:lnTo>
                  <a:lnTo>
                    <a:pt x="4" y="32"/>
                  </a:lnTo>
                  <a:lnTo>
                    <a:pt x="4" y="40"/>
                  </a:lnTo>
                  <a:lnTo>
                    <a:pt x="2" y="45"/>
                  </a:lnTo>
                  <a:lnTo>
                    <a:pt x="2" y="51"/>
                  </a:lnTo>
                  <a:lnTo>
                    <a:pt x="2" y="53"/>
                  </a:lnTo>
                  <a:close/>
                </a:path>
              </a:pathLst>
            </a:custGeom>
            <a:solidFill>
              <a:srgbClr val="CC0000"/>
            </a:solidFill>
            <a:ln w="9525">
              <a:solidFill>
                <a:srgbClr val="990033"/>
              </a:solidFill>
              <a:round/>
              <a:headEnd/>
              <a:tailEnd/>
            </a:ln>
          </p:spPr>
          <p:txBody>
            <a:bodyPr/>
            <a:lstStyle/>
            <a:p>
              <a:endParaRPr lang="en-US">
                <a:latin typeface="Calibri"/>
                <a:cs typeface="Calibri"/>
              </a:endParaRPr>
            </a:p>
          </p:txBody>
        </p:sp>
        <p:sp>
          <p:nvSpPr>
            <p:cNvPr id="21564" name="Freeform 42"/>
            <p:cNvSpPr>
              <a:spLocks/>
            </p:cNvSpPr>
            <p:nvPr/>
          </p:nvSpPr>
          <p:spPr bwMode="auto">
            <a:xfrm>
              <a:off x="2384" y="931"/>
              <a:ext cx="58" cy="34"/>
            </a:xfrm>
            <a:custGeom>
              <a:avLst/>
              <a:gdLst>
                <a:gd name="T0" fmla="*/ 0 w 116"/>
                <a:gd name="T1" fmla="*/ 1 h 68"/>
                <a:gd name="T2" fmla="*/ 1 w 116"/>
                <a:gd name="T3" fmla="*/ 1 h 68"/>
                <a:gd name="T4" fmla="*/ 1 w 116"/>
                <a:gd name="T5" fmla="*/ 1 h 68"/>
                <a:gd name="T6" fmla="*/ 1 w 116"/>
                <a:gd name="T7" fmla="*/ 1 h 68"/>
                <a:gd name="T8" fmla="*/ 1 w 116"/>
                <a:gd name="T9" fmla="*/ 1 h 68"/>
                <a:gd name="T10" fmla="*/ 1 w 116"/>
                <a:gd name="T11" fmla="*/ 1 h 68"/>
                <a:gd name="T12" fmla="*/ 1 w 116"/>
                <a:gd name="T13" fmla="*/ 1 h 68"/>
                <a:gd name="T14" fmla="*/ 1 w 116"/>
                <a:gd name="T15" fmla="*/ 1 h 68"/>
                <a:gd name="T16" fmla="*/ 1 w 116"/>
                <a:gd name="T17" fmla="*/ 1 h 68"/>
                <a:gd name="T18" fmla="*/ 1 w 116"/>
                <a:gd name="T19" fmla="*/ 1 h 68"/>
                <a:gd name="T20" fmla="*/ 1 w 116"/>
                <a:gd name="T21" fmla="*/ 1 h 68"/>
                <a:gd name="T22" fmla="*/ 2 w 116"/>
                <a:gd name="T23" fmla="*/ 1 h 68"/>
                <a:gd name="T24" fmla="*/ 2 w 116"/>
                <a:gd name="T25" fmla="*/ 1 h 68"/>
                <a:gd name="T26" fmla="*/ 2 w 116"/>
                <a:gd name="T27" fmla="*/ 1 h 68"/>
                <a:gd name="T28" fmla="*/ 2 w 116"/>
                <a:gd name="T29" fmla="*/ 1 h 68"/>
                <a:gd name="T30" fmla="*/ 2 w 116"/>
                <a:gd name="T31" fmla="*/ 1 h 68"/>
                <a:gd name="T32" fmla="*/ 2 w 116"/>
                <a:gd name="T33" fmla="*/ 1 h 68"/>
                <a:gd name="T34" fmla="*/ 2 w 116"/>
                <a:gd name="T35" fmla="*/ 1 h 68"/>
                <a:gd name="T36" fmla="*/ 2 w 116"/>
                <a:gd name="T37" fmla="*/ 1 h 68"/>
                <a:gd name="T38" fmla="*/ 2 w 116"/>
                <a:gd name="T39" fmla="*/ 1 h 68"/>
                <a:gd name="T40" fmla="*/ 2 w 116"/>
                <a:gd name="T41" fmla="*/ 1 h 68"/>
                <a:gd name="T42" fmla="*/ 2 w 116"/>
                <a:gd name="T43" fmla="*/ 1 h 68"/>
                <a:gd name="T44" fmla="*/ 2 w 116"/>
                <a:gd name="T45" fmla="*/ 1 h 68"/>
                <a:gd name="T46" fmla="*/ 2 w 116"/>
                <a:gd name="T47" fmla="*/ 1 h 68"/>
                <a:gd name="T48" fmla="*/ 2 w 116"/>
                <a:gd name="T49" fmla="*/ 1 h 68"/>
                <a:gd name="T50" fmla="*/ 2 w 116"/>
                <a:gd name="T51" fmla="*/ 0 h 68"/>
                <a:gd name="T52" fmla="*/ 2 w 116"/>
                <a:gd name="T53" fmla="*/ 0 h 68"/>
                <a:gd name="T54" fmla="*/ 2 w 116"/>
                <a:gd name="T55" fmla="*/ 0 h 68"/>
                <a:gd name="T56" fmla="*/ 2 w 116"/>
                <a:gd name="T57" fmla="*/ 1 h 68"/>
                <a:gd name="T58" fmla="*/ 2 w 116"/>
                <a:gd name="T59" fmla="*/ 1 h 68"/>
                <a:gd name="T60" fmla="*/ 2 w 116"/>
                <a:gd name="T61" fmla="*/ 1 h 68"/>
                <a:gd name="T62" fmla="*/ 2 w 116"/>
                <a:gd name="T63" fmla="*/ 1 h 68"/>
                <a:gd name="T64" fmla="*/ 2 w 116"/>
                <a:gd name="T65" fmla="*/ 1 h 68"/>
                <a:gd name="T66" fmla="*/ 2 w 116"/>
                <a:gd name="T67" fmla="*/ 1 h 68"/>
                <a:gd name="T68" fmla="*/ 2 w 116"/>
                <a:gd name="T69" fmla="*/ 1 h 68"/>
                <a:gd name="T70" fmla="*/ 2 w 116"/>
                <a:gd name="T71" fmla="*/ 1 h 68"/>
                <a:gd name="T72" fmla="*/ 2 w 116"/>
                <a:gd name="T73" fmla="*/ 1 h 68"/>
                <a:gd name="T74" fmla="*/ 1 w 116"/>
                <a:gd name="T75" fmla="*/ 1 h 68"/>
                <a:gd name="T76" fmla="*/ 1 w 116"/>
                <a:gd name="T77" fmla="*/ 1 h 68"/>
                <a:gd name="T78" fmla="*/ 1 w 116"/>
                <a:gd name="T79" fmla="*/ 1 h 68"/>
                <a:gd name="T80" fmla="*/ 1 w 116"/>
                <a:gd name="T81" fmla="*/ 1 h 68"/>
                <a:gd name="T82" fmla="*/ 1 w 116"/>
                <a:gd name="T83" fmla="*/ 1 h 68"/>
                <a:gd name="T84" fmla="*/ 1 w 116"/>
                <a:gd name="T85" fmla="*/ 1 h 68"/>
                <a:gd name="T86" fmla="*/ 1 w 116"/>
                <a:gd name="T87" fmla="*/ 1 h 68"/>
                <a:gd name="T88" fmla="*/ 1 w 116"/>
                <a:gd name="T89" fmla="*/ 1 h 68"/>
                <a:gd name="T90" fmla="*/ 1 w 116"/>
                <a:gd name="T91" fmla="*/ 1 h 68"/>
                <a:gd name="T92" fmla="*/ 1 w 116"/>
                <a:gd name="T93" fmla="*/ 1 h 68"/>
                <a:gd name="T94" fmla="*/ 1 w 116"/>
                <a:gd name="T95" fmla="*/ 1 h 68"/>
                <a:gd name="T96" fmla="*/ 1 w 116"/>
                <a:gd name="T97" fmla="*/ 1 h 68"/>
                <a:gd name="T98" fmla="*/ 1 w 116"/>
                <a:gd name="T99" fmla="*/ 1 h 68"/>
                <a:gd name="T100" fmla="*/ 0 w 116"/>
                <a:gd name="T101" fmla="*/ 1 h 68"/>
                <a:gd name="T102" fmla="*/ 0 w 116"/>
                <a:gd name="T103" fmla="*/ 1 h 6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6"/>
                <a:gd name="T157" fmla="*/ 0 h 68"/>
                <a:gd name="T158" fmla="*/ 116 w 116"/>
                <a:gd name="T159" fmla="*/ 68 h 6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6" h="68">
                  <a:moveTo>
                    <a:pt x="0" y="65"/>
                  </a:moveTo>
                  <a:lnTo>
                    <a:pt x="6" y="66"/>
                  </a:lnTo>
                  <a:lnTo>
                    <a:pt x="11" y="66"/>
                  </a:lnTo>
                  <a:lnTo>
                    <a:pt x="15" y="68"/>
                  </a:lnTo>
                  <a:lnTo>
                    <a:pt x="23" y="68"/>
                  </a:lnTo>
                  <a:lnTo>
                    <a:pt x="29" y="68"/>
                  </a:lnTo>
                  <a:lnTo>
                    <a:pt x="34" y="68"/>
                  </a:lnTo>
                  <a:lnTo>
                    <a:pt x="42" y="66"/>
                  </a:lnTo>
                  <a:lnTo>
                    <a:pt x="48" y="66"/>
                  </a:lnTo>
                  <a:lnTo>
                    <a:pt x="53" y="65"/>
                  </a:lnTo>
                  <a:lnTo>
                    <a:pt x="59" y="63"/>
                  </a:lnTo>
                  <a:lnTo>
                    <a:pt x="65" y="61"/>
                  </a:lnTo>
                  <a:lnTo>
                    <a:pt x="72" y="59"/>
                  </a:lnTo>
                  <a:lnTo>
                    <a:pt x="76" y="55"/>
                  </a:lnTo>
                  <a:lnTo>
                    <a:pt x="82" y="51"/>
                  </a:lnTo>
                  <a:lnTo>
                    <a:pt x="86" y="47"/>
                  </a:lnTo>
                  <a:lnTo>
                    <a:pt x="91" y="46"/>
                  </a:lnTo>
                  <a:lnTo>
                    <a:pt x="93" y="40"/>
                  </a:lnTo>
                  <a:lnTo>
                    <a:pt x="97" y="36"/>
                  </a:lnTo>
                  <a:lnTo>
                    <a:pt x="101" y="32"/>
                  </a:lnTo>
                  <a:lnTo>
                    <a:pt x="105" y="28"/>
                  </a:lnTo>
                  <a:lnTo>
                    <a:pt x="108" y="21"/>
                  </a:lnTo>
                  <a:lnTo>
                    <a:pt x="112" y="13"/>
                  </a:lnTo>
                  <a:lnTo>
                    <a:pt x="112" y="8"/>
                  </a:lnTo>
                  <a:lnTo>
                    <a:pt x="116" y="4"/>
                  </a:lnTo>
                  <a:lnTo>
                    <a:pt x="116" y="0"/>
                  </a:lnTo>
                  <a:lnTo>
                    <a:pt x="112" y="4"/>
                  </a:lnTo>
                  <a:lnTo>
                    <a:pt x="108" y="9"/>
                  </a:lnTo>
                  <a:lnTo>
                    <a:pt x="103" y="19"/>
                  </a:lnTo>
                  <a:lnTo>
                    <a:pt x="95" y="27"/>
                  </a:lnTo>
                  <a:lnTo>
                    <a:pt x="87" y="34"/>
                  </a:lnTo>
                  <a:lnTo>
                    <a:pt x="82" y="38"/>
                  </a:lnTo>
                  <a:lnTo>
                    <a:pt x="78" y="40"/>
                  </a:lnTo>
                  <a:lnTo>
                    <a:pt x="72" y="44"/>
                  </a:lnTo>
                  <a:lnTo>
                    <a:pt x="68" y="47"/>
                  </a:lnTo>
                  <a:lnTo>
                    <a:pt x="63" y="47"/>
                  </a:lnTo>
                  <a:lnTo>
                    <a:pt x="57" y="51"/>
                  </a:lnTo>
                  <a:lnTo>
                    <a:pt x="49" y="51"/>
                  </a:lnTo>
                  <a:lnTo>
                    <a:pt x="46" y="55"/>
                  </a:lnTo>
                  <a:lnTo>
                    <a:pt x="38" y="55"/>
                  </a:lnTo>
                  <a:lnTo>
                    <a:pt x="34" y="57"/>
                  </a:lnTo>
                  <a:lnTo>
                    <a:pt x="27" y="59"/>
                  </a:lnTo>
                  <a:lnTo>
                    <a:pt x="23" y="61"/>
                  </a:lnTo>
                  <a:lnTo>
                    <a:pt x="17" y="61"/>
                  </a:lnTo>
                  <a:lnTo>
                    <a:pt x="13" y="63"/>
                  </a:lnTo>
                  <a:lnTo>
                    <a:pt x="10" y="63"/>
                  </a:lnTo>
                  <a:lnTo>
                    <a:pt x="6" y="63"/>
                  </a:lnTo>
                  <a:lnTo>
                    <a:pt x="2" y="65"/>
                  </a:lnTo>
                  <a:lnTo>
                    <a:pt x="0" y="65"/>
                  </a:lnTo>
                  <a:close/>
                </a:path>
              </a:pathLst>
            </a:custGeom>
            <a:solidFill>
              <a:srgbClr val="CC0000"/>
            </a:solidFill>
            <a:ln w="9525">
              <a:solidFill>
                <a:srgbClr val="990033"/>
              </a:solidFill>
              <a:round/>
              <a:headEnd/>
              <a:tailEnd/>
            </a:ln>
          </p:spPr>
          <p:txBody>
            <a:bodyPr/>
            <a:lstStyle/>
            <a:p>
              <a:endParaRPr lang="en-US">
                <a:latin typeface="Calibri"/>
                <a:cs typeface="Calibri"/>
              </a:endParaRPr>
            </a:p>
          </p:txBody>
        </p:sp>
        <p:sp>
          <p:nvSpPr>
            <p:cNvPr id="21565" name="Freeform 43"/>
            <p:cNvSpPr>
              <a:spLocks/>
            </p:cNvSpPr>
            <p:nvPr/>
          </p:nvSpPr>
          <p:spPr bwMode="auto">
            <a:xfrm>
              <a:off x="2458" y="601"/>
              <a:ext cx="155" cy="107"/>
            </a:xfrm>
            <a:custGeom>
              <a:avLst/>
              <a:gdLst>
                <a:gd name="T0" fmla="*/ 1 w 310"/>
                <a:gd name="T1" fmla="*/ 0 h 213"/>
                <a:gd name="T2" fmla="*/ 1 w 310"/>
                <a:gd name="T3" fmla="*/ 0 h 213"/>
                <a:gd name="T4" fmla="*/ 1 w 310"/>
                <a:gd name="T5" fmla="*/ 1 h 213"/>
                <a:gd name="T6" fmla="*/ 1 w 310"/>
                <a:gd name="T7" fmla="*/ 1 h 213"/>
                <a:gd name="T8" fmla="*/ 1 w 310"/>
                <a:gd name="T9" fmla="*/ 1 h 213"/>
                <a:gd name="T10" fmla="*/ 1 w 310"/>
                <a:gd name="T11" fmla="*/ 1 h 213"/>
                <a:gd name="T12" fmla="*/ 1 w 310"/>
                <a:gd name="T13" fmla="*/ 1 h 213"/>
                <a:gd name="T14" fmla="*/ 1 w 310"/>
                <a:gd name="T15" fmla="*/ 1 h 213"/>
                <a:gd name="T16" fmla="*/ 1 w 310"/>
                <a:gd name="T17" fmla="*/ 2 h 213"/>
                <a:gd name="T18" fmla="*/ 1 w 310"/>
                <a:gd name="T19" fmla="*/ 2 h 213"/>
                <a:gd name="T20" fmla="*/ 2 w 310"/>
                <a:gd name="T21" fmla="*/ 2 h 213"/>
                <a:gd name="T22" fmla="*/ 2 w 310"/>
                <a:gd name="T23" fmla="*/ 2 h 213"/>
                <a:gd name="T24" fmla="*/ 2 w 310"/>
                <a:gd name="T25" fmla="*/ 3 h 213"/>
                <a:gd name="T26" fmla="*/ 2 w 310"/>
                <a:gd name="T27" fmla="*/ 3 h 213"/>
                <a:gd name="T28" fmla="*/ 3 w 310"/>
                <a:gd name="T29" fmla="*/ 3 h 213"/>
                <a:gd name="T30" fmla="*/ 3 w 310"/>
                <a:gd name="T31" fmla="*/ 3 h 213"/>
                <a:gd name="T32" fmla="*/ 3 w 310"/>
                <a:gd name="T33" fmla="*/ 3 h 213"/>
                <a:gd name="T34" fmla="*/ 3 w 310"/>
                <a:gd name="T35" fmla="*/ 3 h 213"/>
                <a:gd name="T36" fmla="*/ 5 w 310"/>
                <a:gd name="T37" fmla="*/ 3 h 213"/>
                <a:gd name="T38" fmla="*/ 5 w 310"/>
                <a:gd name="T39" fmla="*/ 3 h 213"/>
                <a:gd name="T40" fmla="*/ 5 w 310"/>
                <a:gd name="T41" fmla="*/ 3 h 213"/>
                <a:gd name="T42" fmla="*/ 5 w 310"/>
                <a:gd name="T43" fmla="*/ 3 h 213"/>
                <a:gd name="T44" fmla="*/ 5 w 310"/>
                <a:gd name="T45" fmla="*/ 3 h 213"/>
                <a:gd name="T46" fmla="*/ 5 w 310"/>
                <a:gd name="T47" fmla="*/ 3 h 213"/>
                <a:gd name="T48" fmla="*/ 5 w 310"/>
                <a:gd name="T49" fmla="*/ 3 h 213"/>
                <a:gd name="T50" fmla="*/ 3 w 310"/>
                <a:gd name="T51" fmla="*/ 4 h 213"/>
                <a:gd name="T52" fmla="*/ 3 w 310"/>
                <a:gd name="T53" fmla="*/ 4 h 213"/>
                <a:gd name="T54" fmla="*/ 3 w 310"/>
                <a:gd name="T55" fmla="*/ 4 h 213"/>
                <a:gd name="T56" fmla="*/ 3 w 310"/>
                <a:gd name="T57" fmla="*/ 4 h 213"/>
                <a:gd name="T58" fmla="*/ 3 w 310"/>
                <a:gd name="T59" fmla="*/ 4 h 213"/>
                <a:gd name="T60" fmla="*/ 2 w 310"/>
                <a:gd name="T61" fmla="*/ 4 h 213"/>
                <a:gd name="T62" fmla="*/ 2 w 310"/>
                <a:gd name="T63" fmla="*/ 4 h 213"/>
                <a:gd name="T64" fmla="*/ 2 w 310"/>
                <a:gd name="T65" fmla="*/ 4 h 213"/>
                <a:gd name="T66" fmla="*/ 2 w 310"/>
                <a:gd name="T67" fmla="*/ 4 h 213"/>
                <a:gd name="T68" fmla="*/ 2 w 310"/>
                <a:gd name="T69" fmla="*/ 4 h 213"/>
                <a:gd name="T70" fmla="*/ 1 w 310"/>
                <a:gd name="T71" fmla="*/ 4 h 213"/>
                <a:gd name="T72" fmla="*/ 1 w 310"/>
                <a:gd name="T73" fmla="*/ 3 h 213"/>
                <a:gd name="T74" fmla="*/ 1 w 310"/>
                <a:gd name="T75" fmla="*/ 3 h 213"/>
                <a:gd name="T76" fmla="*/ 1 w 310"/>
                <a:gd name="T77" fmla="*/ 3 h 213"/>
                <a:gd name="T78" fmla="*/ 1 w 310"/>
                <a:gd name="T79" fmla="*/ 3 h 213"/>
                <a:gd name="T80" fmla="*/ 1 w 310"/>
                <a:gd name="T81" fmla="*/ 2 h 213"/>
                <a:gd name="T82" fmla="*/ 1 w 310"/>
                <a:gd name="T83" fmla="*/ 2 h 213"/>
                <a:gd name="T84" fmla="*/ 1 w 310"/>
                <a:gd name="T85" fmla="*/ 2 h 213"/>
                <a:gd name="T86" fmla="*/ 0 w 310"/>
                <a:gd name="T87" fmla="*/ 0 h 21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10"/>
                <a:gd name="T133" fmla="*/ 0 h 213"/>
                <a:gd name="T134" fmla="*/ 310 w 310"/>
                <a:gd name="T135" fmla="*/ 213 h 21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10" h="213">
                  <a:moveTo>
                    <a:pt x="0" y="0"/>
                  </a:moveTo>
                  <a:lnTo>
                    <a:pt x="4" y="0"/>
                  </a:lnTo>
                  <a:lnTo>
                    <a:pt x="10" y="0"/>
                  </a:lnTo>
                  <a:lnTo>
                    <a:pt x="15" y="0"/>
                  </a:lnTo>
                  <a:lnTo>
                    <a:pt x="21" y="0"/>
                  </a:lnTo>
                  <a:lnTo>
                    <a:pt x="25" y="0"/>
                  </a:lnTo>
                  <a:lnTo>
                    <a:pt x="31" y="2"/>
                  </a:lnTo>
                  <a:lnTo>
                    <a:pt x="34" y="2"/>
                  </a:lnTo>
                  <a:lnTo>
                    <a:pt x="40" y="4"/>
                  </a:lnTo>
                  <a:lnTo>
                    <a:pt x="44" y="4"/>
                  </a:lnTo>
                  <a:lnTo>
                    <a:pt x="48" y="6"/>
                  </a:lnTo>
                  <a:lnTo>
                    <a:pt x="52" y="7"/>
                  </a:lnTo>
                  <a:lnTo>
                    <a:pt x="55" y="7"/>
                  </a:lnTo>
                  <a:lnTo>
                    <a:pt x="63" y="11"/>
                  </a:lnTo>
                  <a:lnTo>
                    <a:pt x="69" y="15"/>
                  </a:lnTo>
                  <a:lnTo>
                    <a:pt x="74" y="19"/>
                  </a:lnTo>
                  <a:lnTo>
                    <a:pt x="80" y="23"/>
                  </a:lnTo>
                  <a:lnTo>
                    <a:pt x="84" y="26"/>
                  </a:lnTo>
                  <a:lnTo>
                    <a:pt x="90" y="30"/>
                  </a:lnTo>
                  <a:lnTo>
                    <a:pt x="91" y="36"/>
                  </a:lnTo>
                  <a:lnTo>
                    <a:pt x="95" y="40"/>
                  </a:lnTo>
                  <a:lnTo>
                    <a:pt x="99" y="45"/>
                  </a:lnTo>
                  <a:lnTo>
                    <a:pt x="103" y="51"/>
                  </a:lnTo>
                  <a:lnTo>
                    <a:pt x="105" y="55"/>
                  </a:lnTo>
                  <a:lnTo>
                    <a:pt x="107" y="61"/>
                  </a:lnTo>
                  <a:lnTo>
                    <a:pt x="110" y="66"/>
                  </a:lnTo>
                  <a:lnTo>
                    <a:pt x="112" y="72"/>
                  </a:lnTo>
                  <a:lnTo>
                    <a:pt x="114" y="78"/>
                  </a:lnTo>
                  <a:lnTo>
                    <a:pt x="118" y="83"/>
                  </a:lnTo>
                  <a:lnTo>
                    <a:pt x="120" y="89"/>
                  </a:lnTo>
                  <a:lnTo>
                    <a:pt x="124" y="95"/>
                  </a:lnTo>
                  <a:lnTo>
                    <a:pt x="126" y="99"/>
                  </a:lnTo>
                  <a:lnTo>
                    <a:pt x="129" y="104"/>
                  </a:lnTo>
                  <a:lnTo>
                    <a:pt x="133" y="110"/>
                  </a:lnTo>
                  <a:lnTo>
                    <a:pt x="137" y="116"/>
                  </a:lnTo>
                  <a:lnTo>
                    <a:pt x="143" y="120"/>
                  </a:lnTo>
                  <a:lnTo>
                    <a:pt x="147" y="125"/>
                  </a:lnTo>
                  <a:lnTo>
                    <a:pt x="152" y="129"/>
                  </a:lnTo>
                  <a:lnTo>
                    <a:pt x="160" y="135"/>
                  </a:lnTo>
                  <a:lnTo>
                    <a:pt x="166" y="137"/>
                  </a:lnTo>
                  <a:lnTo>
                    <a:pt x="171" y="140"/>
                  </a:lnTo>
                  <a:lnTo>
                    <a:pt x="177" y="144"/>
                  </a:lnTo>
                  <a:lnTo>
                    <a:pt x="185" y="148"/>
                  </a:lnTo>
                  <a:lnTo>
                    <a:pt x="190" y="150"/>
                  </a:lnTo>
                  <a:lnTo>
                    <a:pt x="198" y="154"/>
                  </a:lnTo>
                  <a:lnTo>
                    <a:pt x="204" y="156"/>
                  </a:lnTo>
                  <a:lnTo>
                    <a:pt x="211" y="159"/>
                  </a:lnTo>
                  <a:lnTo>
                    <a:pt x="217" y="161"/>
                  </a:lnTo>
                  <a:lnTo>
                    <a:pt x="223" y="163"/>
                  </a:lnTo>
                  <a:lnTo>
                    <a:pt x="228" y="165"/>
                  </a:lnTo>
                  <a:lnTo>
                    <a:pt x="236" y="167"/>
                  </a:lnTo>
                  <a:lnTo>
                    <a:pt x="242" y="167"/>
                  </a:lnTo>
                  <a:lnTo>
                    <a:pt x="247" y="169"/>
                  </a:lnTo>
                  <a:lnTo>
                    <a:pt x="253" y="171"/>
                  </a:lnTo>
                  <a:lnTo>
                    <a:pt x="259" y="173"/>
                  </a:lnTo>
                  <a:lnTo>
                    <a:pt x="264" y="173"/>
                  </a:lnTo>
                  <a:lnTo>
                    <a:pt x="270" y="173"/>
                  </a:lnTo>
                  <a:lnTo>
                    <a:pt x="274" y="173"/>
                  </a:lnTo>
                  <a:lnTo>
                    <a:pt x="280" y="175"/>
                  </a:lnTo>
                  <a:lnTo>
                    <a:pt x="283" y="175"/>
                  </a:lnTo>
                  <a:lnTo>
                    <a:pt x="287" y="175"/>
                  </a:lnTo>
                  <a:lnTo>
                    <a:pt x="291" y="175"/>
                  </a:lnTo>
                  <a:lnTo>
                    <a:pt x="295" y="177"/>
                  </a:lnTo>
                  <a:lnTo>
                    <a:pt x="301" y="177"/>
                  </a:lnTo>
                  <a:lnTo>
                    <a:pt x="306" y="177"/>
                  </a:lnTo>
                  <a:lnTo>
                    <a:pt x="308" y="177"/>
                  </a:lnTo>
                  <a:lnTo>
                    <a:pt x="310" y="177"/>
                  </a:lnTo>
                  <a:lnTo>
                    <a:pt x="306" y="177"/>
                  </a:lnTo>
                  <a:lnTo>
                    <a:pt x="302" y="180"/>
                  </a:lnTo>
                  <a:lnTo>
                    <a:pt x="297" y="180"/>
                  </a:lnTo>
                  <a:lnTo>
                    <a:pt x="293" y="182"/>
                  </a:lnTo>
                  <a:lnTo>
                    <a:pt x="287" y="184"/>
                  </a:lnTo>
                  <a:lnTo>
                    <a:pt x="282" y="188"/>
                  </a:lnTo>
                  <a:lnTo>
                    <a:pt x="274" y="190"/>
                  </a:lnTo>
                  <a:lnTo>
                    <a:pt x="268" y="192"/>
                  </a:lnTo>
                  <a:lnTo>
                    <a:pt x="259" y="194"/>
                  </a:lnTo>
                  <a:lnTo>
                    <a:pt x="251" y="197"/>
                  </a:lnTo>
                  <a:lnTo>
                    <a:pt x="247" y="197"/>
                  </a:lnTo>
                  <a:lnTo>
                    <a:pt x="243" y="199"/>
                  </a:lnTo>
                  <a:lnTo>
                    <a:pt x="240" y="199"/>
                  </a:lnTo>
                  <a:lnTo>
                    <a:pt x="236" y="201"/>
                  </a:lnTo>
                  <a:lnTo>
                    <a:pt x="230" y="203"/>
                  </a:lnTo>
                  <a:lnTo>
                    <a:pt x="226" y="203"/>
                  </a:lnTo>
                  <a:lnTo>
                    <a:pt x="223" y="205"/>
                  </a:lnTo>
                  <a:lnTo>
                    <a:pt x="219" y="207"/>
                  </a:lnTo>
                  <a:lnTo>
                    <a:pt x="213" y="207"/>
                  </a:lnTo>
                  <a:lnTo>
                    <a:pt x="207" y="209"/>
                  </a:lnTo>
                  <a:lnTo>
                    <a:pt x="204" y="209"/>
                  </a:lnTo>
                  <a:lnTo>
                    <a:pt x="200" y="211"/>
                  </a:lnTo>
                  <a:lnTo>
                    <a:pt x="194" y="211"/>
                  </a:lnTo>
                  <a:lnTo>
                    <a:pt x="190" y="211"/>
                  </a:lnTo>
                  <a:lnTo>
                    <a:pt x="185" y="211"/>
                  </a:lnTo>
                  <a:lnTo>
                    <a:pt x="181" y="213"/>
                  </a:lnTo>
                  <a:lnTo>
                    <a:pt x="175" y="213"/>
                  </a:lnTo>
                  <a:lnTo>
                    <a:pt x="171" y="213"/>
                  </a:lnTo>
                  <a:lnTo>
                    <a:pt x="167" y="213"/>
                  </a:lnTo>
                  <a:lnTo>
                    <a:pt x="162" y="213"/>
                  </a:lnTo>
                  <a:lnTo>
                    <a:pt x="158" y="211"/>
                  </a:lnTo>
                  <a:lnTo>
                    <a:pt x="152" y="211"/>
                  </a:lnTo>
                  <a:lnTo>
                    <a:pt x="148" y="211"/>
                  </a:lnTo>
                  <a:lnTo>
                    <a:pt x="145" y="211"/>
                  </a:lnTo>
                  <a:lnTo>
                    <a:pt x="141" y="211"/>
                  </a:lnTo>
                  <a:lnTo>
                    <a:pt x="135" y="209"/>
                  </a:lnTo>
                  <a:lnTo>
                    <a:pt x="131" y="209"/>
                  </a:lnTo>
                  <a:lnTo>
                    <a:pt x="128" y="207"/>
                  </a:lnTo>
                  <a:lnTo>
                    <a:pt x="120" y="205"/>
                  </a:lnTo>
                  <a:lnTo>
                    <a:pt x="112" y="201"/>
                  </a:lnTo>
                  <a:lnTo>
                    <a:pt x="107" y="197"/>
                  </a:lnTo>
                  <a:lnTo>
                    <a:pt x="101" y="192"/>
                  </a:lnTo>
                  <a:lnTo>
                    <a:pt x="95" y="188"/>
                  </a:lnTo>
                  <a:lnTo>
                    <a:pt x="90" y="180"/>
                  </a:lnTo>
                  <a:lnTo>
                    <a:pt x="86" y="173"/>
                  </a:lnTo>
                  <a:lnTo>
                    <a:pt x="80" y="167"/>
                  </a:lnTo>
                  <a:lnTo>
                    <a:pt x="76" y="161"/>
                  </a:lnTo>
                  <a:lnTo>
                    <a:pt x="71" y="154"/>
                  </a:lnTo>
                  <a:lnTo>
                    <a:pt x="67" y="148"/>
                  </a:lnTo>
                  <a:lnTo>
                    <a:pt x="63" y="144"/>
                  </a:lnTo>
                  <a:lnTo>
                    <a:pt x="59" y="139"/>
                  </a:lnTo>
                  <a:lnTo>
                    <a:pt x="55" y="135"/>
                  </a:lnTo>
                  <a:lnTo>
                    <a:pt x="52" y="129"/>
                  </a:lnTo>
                  <a:lnTo>
                    <a:pt x="48" y="125"/>
                  </a:lnTo>
                  <a:lnTo>
                    <a:pt x="44" y="121"/>
                  </a:lnTo>
                  <a:lnTo>
                    <a:pt x="40" y="118"/>
                  </a:lnTo>
                  <a:lnTo>
                    <a:pt x="33" y="110"/>
                  </a:lnTo>
                  <a:lnTo>
                    <a:pt x="27" y="106"/>
                  </a:lnTo>
                  <a:lnTo>
                    <a:pt x="21" y="101"/>
                  </a:lnTo>
                  <a:lnTo>
                    <a:pt x="17" y="97"/>
                  </a:lnTo>
                  <a:lnTo>
                    <a:pt x="12" y="95"/>
                  </a:lnTo>
                  <a:lnTo>
                    <a:pt x="10" y="91"/>
                  </a:lnTo>
                  <a:lnTo>
                    <a:pt x="4" y="89"/>
                  </a:lnTo>
                  <a:lnTo>
                    <a:pt x="0" y="0"/>
                  </a:lnTo>
                  <a:close/>
                </a:path>
              </a:pathLst>
            </a:custGeom>
            <a:solidFill>
              <a:srgbClr val="CC0000"/>
            </a:solidFill>
            <a:ln w="9525">
              <a:solidFill>
                <a:srgbClr val="990033"/>
              </a:solidFill>
              <a:round/>
              <a:headEnd/>
              <a:tailEnd/>
            </a:ln>
          </p:spPr>
          <p:txBody>
            <a:bodyPr/>
            <a:lstStyle/>
            <a:p>
              <a:endParaRPr lang="en-US">
                <a:latin typeface="Calibri"/>
                <a:cs typeface="Calibri"/>
              </a:endParaRPr>
            </a:p>
          </p:txBody>
        </p:sp>
        <p:sp>
          <p:nvSpPr>
            <p:cNvPr id="21566" name="Freeform 44"/>
            <p:cNvSpPr>
              <a:spLocks/>
            </p:cNvSpPr>
            <p:nvPr/>
          </p:nvSpPr>
          <p:spPr bwMode="auto">
            <a:xfrm>
              <a:off x="2470" y="621"/>
              <a:ext cx="92" cy="71"/>
            </a:xfrm>
            <a:custGeom>
              <a:avLst/>
              <a:gdLst>
                <a:gd name="T0" fmla="*/ 1 w 184"/>
                <a:gd name="T1" fmla="*/ 1 h 140"/>
                <a:gd name="T2" fmla="*/ 1 w 184"/>
                <a:gd name="T3" fmla="*/ 1 h 140"/>
                <a:gd name="T4" fmla="*/ 1 w 184"/>
                <a:gd name="T5" fmla="*/ 1 h 140"/>
                <a:gd name="T6" fmla="*/ 1 w 184"/>
                <a:gd name="T7" fmla="*/ 1 h 140"/>
                <a:gd name="T8" fmla="*/ 1 w 184"/>
                <a:gd name="T9" fmla="*/ 1 h 140"/>
                <a:gd name="T10" fmla="*/ 1 w 184"/>
                <a:gd name="T11" fmla="*/ 1 h 140"/>
                <a:gd name="T12" fmla="*/ 1 w 184"/>
                <a:gd name="T13" fmla="*/ 2 h 140"/>
                <a:gd name="T14" fmla="*/ 1 w 184"/>
                <a:gd name="T15" fmla="*/ 2 h 140"/>
                <a:gd name="T16" fmla="*/ 1 w 184"/>
                <a:gd name="T17" fmla="*/ 2 h 140"/>
                <a:gd name="T18" fmla="*/ 1 w 184"/>
                <a:gd name="T19" fmla="*/ 2 h 140"/>
                <a:gd name="T20" fmla="*/ 1 w 184"/>
                <a:gd name="T21" fmla="*/ 2 h 140"/>
                <a:gd name="T22" fmla="*/ 1 w 184"/>
                <a:gd name="T23" fmla="*/ 2 h 140"/>
                <a:gd name="T24" fmla="*/ 3 w 184"/>
                <a:gd name="T25" fmla="*/ 3 h 140"/>
                <a:gd name="T26" fmla="*/ 3 w 184"/>
                <a:gd name="T27" fmla="*/ 3 h 140"/>
                <a:gd name="T28" fmla="*/ 3 w 184"/>
                <a:gd name="T29" fmla="*/ 3 h 140"/>
                <a:gd name="T30" fmla="*/ 3 w 184"/>
                <a:gd name="T31" fmla="*/ 3 h 140"/>
                <a:gd name="T32" fmla="*/ 3 w 184"/>
                <a:gd name="T33" fmla="*/ 3 h 140"/>
                <a:gd name="T34" fmla="*/ 3 w 184"/>
                <a:gd name="T35" fmla="*/ 3 h 140"/>
                <a:gd name="T36" fmla="*/ 3 w 184"/>
                <a:gd name="T37" fmla="*/ 3 h 140"/>
                <a:gd name="T38" fmla="*/ 3 w 184"/>
                <a:gd name="T39" fmla="*/ 3 h 140"/>
                <a:gd name="T40" fmla="*/ 3 w 184"/>
                <a:gd name="T41" fmla="*/ 3 h 140"/>
                <a:gd name="T42" fmla="*/ 1 w 184"/>
                <a:gd name="T43" fmla="*/ 3 h 140"/>
                <a:gd name="T44" fmla="*/ 1 w 184"/>
                <a:gd name="T45" fmla="*/ 3 h 140"/>
                <a:gd name="T46" fmla="*/ 1 w 184"/>
                <a:gd name="T47" fmla="*/ 2 h 140"/>
                <a:gd name="T48" fmla="*/ 1 w 184"/>
                <a:gd name="T49" fmla="*/ 2 h 140"/>
                <a:gd name="T50" fmla="*/ 1 w 184"/>
                <a:gd name="T51" fmla="*/ 2 h 140"/>
                <a:gd name="T52" fmla="*/ 1 w 184"/>
                <a:gd name="T53" fmla="*/ 2 h 140"/>
                <a:gd name="T54" fmla="*/ 1 w 184"/>
                <a:gd name="T55" fmla="*/ 2 h 140"/>
                <a:gd name="T56" fmla="*/ 1 w 184"/>
                <a:gd name="T57" fmla="*/ 2 h 140"/>
                <a:gd name="T58" fmla="*/ 1 w 184"/>
                <a:gd name="T59" fmla="*/ 1 h 140"/>
                <a:gd name="T60" fmla="*/ 1 w 184"/>
                <a:gd name="T61" fmla="*/ 1 h 140"/>
                <a:gd name="T62" fmla="*/ 1 w 184"/>
                <a:gd name="T63" fmla="*/ 1 h 140"/>
                <a:gd name="T64" fmla="*/ 1 w 184"/>
                <a:gd name="T65" fmla="*/ 1 h 140"/>
                <a:gd name="T66" fmla="*/ 1 w 184"/>
                <a:gd name="T67" fmla="*/ 1 h 140"/>
                <a:gd name="T68" fmla="*/ 1 w 184"/>
                <a:gd name="T69" fmla="*/ 1 h 140"/>
                <a:gd name="T70" fmla="*/ 1 w 184"/>
                <a:gd name="T71" fmla="*/ 1 h 140"/>
                <a:gd name="T72" fmla="*/ 1 w 184"/>
                <a:gd name="T73" fmla="*/ 1 h 140"/>
                <a:gd name="T74" fmla="*/ 0 w 184"/>
                <a:gd name="T75" fmla="*/ 1 h 140"/>
                <a:gd name="T76" fmla="*/ 1 w 184"/>
                <a:gd name="T77" fmla="*/ 0 h 140"/>
                <a:gd name="T78" fmla="*/ 1 w 184"/>
                <a:gd name="T79" fmla="*/ 1 h 140"/>
                <a:gd name="T80" fmla="*/ 1 w 184"/>
                <a:gd name="T81" fmla="*/ 1 h 14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84"/>
                <a:gd name="T124" fmla="*/ 0 h 140"/>
                <a:gd name="T125" fmla="*/ 184 w 184"/>
                <a:gd name="T126" fmla="*/ 140 h 14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84" h="140">
                  <a:moveTo>
                    <a:pt x="17" y="5"/>
                  </a:moveTo>
                  <a:lnTo>
                    <a:pt x="21" y="5"/>
                  </a:lnTo>
                  <a:lnTo>
                    <a:pt x="25" y="7"/>
                  </a:lnTo>
                  <a:lnTo>
                    <a:pt x="29" y="9"/>
                  </a:lnTo>
                  <a:lnTo>
                    <a:pt x="34" y="15"/>
                  </a:lnTo>
                  <a:lnTo>
                    <a:pt x="38" y="19"/>
                  </a:lnTo>
                  <a:lnTo>
                    <a:pt x="42" y="23"/>
                  </a:lnTo>
                  <a:lnTo>
                    <a:pt x="46" y="28"/>
                  </a:lnTo>
                  <a:lnTo>
                    <a:pt x="49" y="36"/>
                  </a:lnTo>
                  <a:lnTo>
                    <a:pt x="53" y="42"/>
                  </a:lnTo>
                  <a:lnTo>
                    <a:pt x="59" y="49"/>
                  </a:lnTo>
                  <a:lnTo>
                    <a:pt x="63" y="55"/>
                  </a:lnTo>
                  <a:lnTo>
                    <a:pt x="68" y="64"/>
                  </a:lnTo>
                  <a:lnTo>
                    <a:pt x="72" y="72"/>
                  </a:lnTo>
                  <a:lnTo>
                    <a:pt x="78" y="80"/>
                  </a:lnTo>
                  <a:lnTo>
                    <a:pt x="80" y="83"/>
                  </a:lnTo>
                  <a:lnTo>
                    <a:pt x="84" y="89"/>
                  </a:lnTo>
                  <a:lnTo>
                    <a:pt x="87" y="93"/>
                  </a:lnTo>
                  <a:lnTo>
                    <a:pt x="91" y="97"/>
                  </a:lnTo>
                  <a:lnTo>
                    <a:pt x="97" y="104"/>
                  </a:lnTo>
                  <a:lnTo>
                    <a:pt x="105" y="110"/>
                  </a:lnTo>
                  <a:lnTo>
                    <a:pt x="112" y="116"/>
                  </a:lnTo>
                  <a:lnTo>
                    <a:pt x="120" y="121"/>
                  </a:lnTo>
                  <a:lnTo>
                    <a:pt x="127" y="125"/>
                  </a:lnTo>
                  <a:lnTo>
                    <a:pt x="137" y="129"/>
                  </a:lnTo>
                  <a:lnTo>
                    <a:pt x="144" y="131"/>
                  </a:lnTo>
                  <a:lnTo>
                    <a:pt x="152" y="135"/>
                  </a:lnTo>
                  <a:lnTo>
                    <a:pt x="158" y="135"/>
                  </a:lnTo>
                  <a:lnTo>
                    <a:pt x="165" y="137"/>
                  </a:lnTo>
                  <a:lnTo>
                    <a:pt x="169" y="137"/>
                  </a:lnTo>
                  <a:lnTo>
                    <a:pt x="175" y="138"/>
                  </a:lnTo>
                  <a:lnTo>
                    <a:pt x="181" y="140"/>
                  </a:lnTo>
                  <a:lnTo>
                    <a:pt x="184" y="140"/>
                  </a:lnTo>
                  <a:lnTo>
                    <a:pt x="181" y="140"/>
                  </a:lnTo>
                  <a:lnTo>
                    <a:pt x="179" y="140"/>
                  </a:lnTo>
                  <a:lnTo>
                    <a:pt x="173" y="140"/>
                  </a:lnTo>
                  <a:lnTo>
                    <a:pt x="169" y="140"/>
                  </a:lnTo>
                  <a:lnTo>
                    <a:pt x="163" y="140"/>
                  </a:lnTo>
                  <a:lnTo>
                    <a:pt x="158" y="140"/>
                  </a:lnTo>
                  <a:lnTo>
                    <a:pt x="150" y="138"/>
                  </a:lnTo>
                  <a:lnTo>
                    <a:pt x="144" y="138"/>
                  </a:lnTo>
                  <a:lnTo>
                    <a:pt x="135" y="137"/>
                  </a:lnTo>
                  <a:lnTo>
                    <a:pt x="129" y="135"/>
                  </a:lnTo>
                  <a:lnTo>
                    <a:pt x="122" y="133"/>
                  </a:lnTo>
                  <a:lnTo>
                    <a:pt x="114" y="133"/>
                  </a:lnTo>
                  <a:lnTo>
                    <a:pt x="106" y="129"/>
                  </a:lnTo>
                  <a:lnTo>
                    <a:pt x="101" y="127"/>
                  </a:lnTo>
                  <a:lnTo>
                    <a:pt x="97" y="123"/>
                  </a:lnTo>
                  <a:lnTo>
                    <a:pt x="93" y="121"/>
                  </a:lnTo>
                  <a:lnTo>
                    <a:pt x="86" y="112"/>
                  </a:lnTo>
                  <a:lnTo>
                    <a:pt x="80" y="104"/>
                  </a:lnTo>
                  <a:lnTo>
                    <a:pt x="78" y="100"/>
                  </a:lnTo>
                  <a:lnTo>
                    <a:pt x="76" y="97"/>
                  </a:lnTo>
                  <a:lnTo>
                    <a:pt x="74" y="91"/>
                  </a:lnTo>
                  <a:lnTo>
                    <a:pt x="70" y="87"/>
                  </a:lnTo>
                  <a:lnTo>
                    <a:pt x="68" y="81"/>
                  </a:lnTo>
                  <a:lnTo>
                    <a:pt x="67" y="78"/>
                  </a:lnTo>
                  <a:lnTo>
                    <a:pt x="63" y="72"/>
                  </a:lnTo>
                  <a:lnTo>
                    <a:pt x="61" y="68"/>
                  </a:lnTo>
                  <a:lnTo>
                    <a:pt x="59" y="62"/>
                  </a:lnTo>
                  <a:lnTo>
                    <a:pt x="55" y="59"/>
                  </a:lnTo>
                  <a:lnTo>
                    <a:pt x="53" y="55"/>
                  </a:lnTo>
                  <a:lnTo>
                    <a:pt x="49" y="49"/>
                  </a:lnTo>
                  <a:lnTo>
                    <a:pt x="46" y="45"/>
                  </a:lnTo>
                  <a:lnTo>
                    <a:pt x="42" y="40"/>
                  </a:lnTo>
                  <a:lnTo>
                    <a:pt x="36" y="36"/>
                  </a:lnTo>
                  <a:lnTo>
                    <a:pt x="32" y="30"/>
                  </a:lnTo>
                  <a:lnTo>
                    <a:pt x="29" y="26"/>
                  </a:lnTo>
                  <a:lnTo>
                    <a:pt x="25" y="23"/>
                  </a:lnTo>
                  <a:lnTo>
                    <a:pt x="21" y="19"/>
                  </a:lnTo>
                  <a:lnTo>
                    <a:pt x="17" y="15"/>
                  </a:lnTo>
                  <a:lnTo>
                    <a:pt x="11" y="11"/>
                  </a:lnTo>
                  <a:lnTo>
                    <a:pt x="8" y="9"/>
                  </a:lnTo>
                  <a:lnTo>
                    <a:pt x="6" y="7"/>
                  </a:lnTo>
                  <a:lnTo>
                    <a:pt x="4" y="4"/>
                  </a:lnTo>
                  <a:lnTo>
                    <a:pt x="0" y="2"/>
                  </a:lnTo>
                  <a:lnTo>
                    <a:pt x="0" y="0"/>
                  </a:lnTo>
                  <a:lnTo>
                    <a:pt x="4" y="0"/>
                  </a:lnTo>
                  <a:lnTo>
                    <a:pt x="10" y="4"/>
                  </a:lnTo>
                  <a:lnTo>
                    <a:pt x="15" y="4"/>
                  </a:lnTo>
                  <a:lnTo>
                    <a:pt x="17" y="5"/>
                  </a:lnTo>
                  <a:close/>
                </a:path>
              </a:pathLst>
            </a:custGeom>
            <a:solidFill>
              <a:srgbClr val="CC0000"/>
            </a:solidFill>
            <a:ln w="9525">
              <a:solidFill>
                <a:srgbClr val="990033"/>
              </a:solidFill>
              <a:round/>
              <a:headEnd/>
              <a:tailEnd/>
            </a:ln>
          </p:spPr>
          <p:txBody>
            <a:bodyPr/>
            <a:lstStyle/>
            <a:p>
              <a:endParaRPr lang="en-US">
                <a:latin typeface="Calibri"/>
                <a:cs typeface="Calibri"/>
              </a:endParaRPr>
            </a:p>
          </p:txBody>
        </p:sp>
      </p:grpSp>
      <p:grpSp>
        <p:nvGrpSpPr>
          <p:cNvPr id="5" name="Group 45"/>
          <p:cNvGrpSpPr>
            <a:grpSpLocks/>
          </p:cNvGrpSpPr>
          <p:nvPr/>
        </p:nvGrpSpPr>
        <p:grpSpPr bwMode="auto">
          <a:xfrm>
            <a:off x="4797425" y="1266825"/>
            <a:ext cx="350838" cy="460375"/>
            <a:chOff x="2326" y="601"/>
            <a:chExt cx="287" cy="378"/>
          </a:xfrm>
        </p:grpSpPr>
        <p:sp>
          <p:nvSpPr>
            <p:cNvPr id="21553" name="Freeform 46"/>
            <p:cNvSpPr>
              <a:spLocks/>
            </p:cNvSpPr>
            <p:nvPr/>
          </p:nvSpPr>
          <p:spPr bwMode="auto">
            <a:xfrm>
              <a:off x="2437" y="601"/>
              <a:ext cx="31" cy="314"/>
            </a:xfrm>
            <a:custGeom>
              <a:avLst/>
              <a:gdLst>
                <a:gd name="T0" fmla="*/ 1 w 61"/>
                <a:gd name="T1" fmla="*/ 0 h 627"/>
                <a:gd name="T2" fmla="*/ 0 w 61"/>
                <a:gd name="T3" fmla="*/ 10 h 627"/>
                <a:gd name="T4" fmla="*/ 1 w 61"/>
                <a:gd name="T5" fmla="*/ 10 h 627"/>
                <a:gd name="T6" fmla="*/ 1 w 61"/>
                <a:gd name="T7" fmla="*/ 0 h 627"/>
                <a:gd name="T8" fmla="*/ 1 w 61"/>
                <a:gd name="T9" fmla="*/ 0 h 627"/>
                <a:gd name="T10" fmla="*/ 1 w 61"/>
                <a:gd name="T11" fmla="*/ 0 h 627"/>
                <a:gd name="T12" fmla="*/ 0 60000 65536"/>
                <a:gd name="T13" fmla="*/ 0 60000 65536"/>
                <a:gd name="T14" fmla="*/ 0 60000 65536"/>
                <a:gd name="T15" fmla="*/ 0 60000 65536"/>
                <a:gd name="T16" fmla="*/ 0 60000 65536"/>
                <a:gd name="T17" fmla="*/ 0 60000 65536"/>
                <a:gd name="T18" fmla="*/ 0 w 61"/>
                <a:gd name="T19" fmla="*/ 0 h 627"/>
                <a:gd name="T20" fmla="*/ 61 w 61"/>
                <a:gd name="T21" fmla="*/ 627 h 627"/>
              </a:gdLst>
              <a:ahLst/>
              <a:cxnLst>
                <a:cxn ang="T12">
                  <a:pos x="T0" y="T1"/>
                </a:cxn>
                <a:cxn ang="T13">
                  <a:pos x="T2" y="T3"/>
                </a:cxn>
                <a:cxn ang="T14">
                  <a:pos x="T4" y="T5"/>
                </a:cxn>
                <a:cxn ang="T15">
                  <a:pos x="T6" y="T7"/>
                </a:cxn>
                <a:cxn ang="T16">
                  <a:pos x="T8" y="T9"/>
                </a:cxn>
                <a:cxn ang="T17">
                  <a:pos x="T10" y="T11"/>
                </a:cxn>
              </a:cxnLst>
              <a:rect l="T18" t="T19" r="T20" b="T21"/>
              <a:pathLst>
                <a:path w="61" h="627">
                  <a:moveTo>
                    <a:pt x="6" y="0"/>
                  </a:moveTo>
                  <a:lnTo>
                    <a:pt x="0" y="611"/>
                  </a:lnTo>
                  <a:lnTo>
                    <a:pt x="54" y="627"/>
                  </a:lnTo>
                  <a:lnTo>
                    <a:pt x="61" y="0"/>
                  </a:lnTo>
                  <a:lnTo>
                    <a:pt x="6" y="0"/>
                  </a:lnTo>
                  <a:close/>
                </a:path>
              </a:pathLst>
            </a:custGeom>
            <a:solidFill>
              <a:srgbClr val="CC0000"/>
            </a:solidFill>
            <a:ln w="9525">
              <a:solidFill>
                <a:srgbClr val="990033"/>
              </a:solidFill>
              <a:round/>
              <a:headEnd/>
              <a:tailEnd/>
            </a:ln>
          </p:spPr>
          <p:txBody>
            <a:bodyPr/>
            <a:lstStyle/>
            <a:p>
              <a:endParaRPr lang="en-US">
                <a:latin typeface="Calibri"/>
                <a:cs typeface="Calibri"/>
              </a:endParaRPr>
            </a:p>
          </p:txBody>
        </p:sp>
        <p:sp>
          <p:nvSpPr>
            <p:cNvPr id="21554" name="Freeform 47"/>
            <p:cNvSpPr>
              <a:spLocks/>
            </p:cNvSpPr>
            <p:nvPr/>
          </p:nvSpPr>
          <p:spPr bwMode="auto">
            <a:xfrm>
              <a:off x="2326" y="867"/>
              <a:ext cx="140" cy="112"/>
            </a:xfrm>
            <a:custGeom>
              <a:avLst/>
              <a:gdLst>
                <a:gd name="T0" fmla="*/ 4 w 279"/>
                <a:gd name="T1" fmla="*/ 1 h 224"/>
                <a:gd name="T2" fmla="*/ 4 w 279"/>
                <a:gd name="T3" fmla="*/ 1 h 224"/>
                <a:gd name="T4" fmla="*/ 4 w 279"/>
                <a:gd name="T5" fmla="*/ 1 h 224"/>
                <a:gd name="T6" fmla="*/ 3 w 279"/>
                <a:gd name="T7" fmla="*/ 1 h 224"/>
                <a:gd name="T8" fmla="*/ 3 w 279"/>
                <a:gd name="T9" fmla="*/ 1 h 224"/>
                <a:gd name="T10" fmla="*/ 3 w 279"/>
                <a:gd name="T11" fmla="*/ 0 h 224"/>
                <a:gd name="T12" fmla="*/ 2 w 279"/>
                <a:gd name="T13" fmla="*/ 0 h 224"/>
                <a:gd name="T14" fmla="*/ 2 w 279"/>
                <a:gd name="T15" fmla="*/ 1 h 224"/>
                <a:gd name="T16" fmla="*/ 2 w 279"/>
                <a:gd name="T17" fmla="*/ 1 h 224"/>
                <a:gd name="T18" fmla="*/ 2 w 279"/>
                <a:gd name="T19" fmla="*/ 1 h 224"/>
                <a:gd name="T20" fmla="*/ 1 w 279"/>
                <a:gd name="T21" fmla="*/ 1 h 224"/>
                <a:gd name="T22" fmla="*/ 1 w 279"/>
                <a:gd name="T23" fmla="*/ 1 h 224"/>
                <a:gd name="T24" fmla="*/ 1 w 279"/>
                <a:gd name="T25" fmla="*/ 1 h 224"/>
                <a:gd name="T26" fmla="*/ 1 w 279"/>
                <a:gd name="T27" fmla="*/ 2 h 224"/>
                <a:gd name="T28" fmla="*/ 1 w 279"/>
                <a:gd name="T29" fmla="*/ 2 h 224"/>
                <a:gd name="T30" fmla="*/ 0 w 279"/>
                <a:gd name="T31" fmla="*/ 2 h 224"/>
                <a:gd name="T32" fmla="*/ 1 w 279"/>
                <a:gd name="T33" fmla="*/ 3 h 224"/>
                <a:gd name="T34" fmla="*/ 1 w 279"/>
                <a:gd name="T35" fmla="*/ 3 h 224"/>
                <a:gd name="T36" fmla="*/ 1 w 279"/>
                <a:gd name="T37" fmla="*/ 3 h 224"/>
                <a:gd name="T38" fmla="*/ 1 w 279"/>
                <a:gd name="T39" fmla="*/ 3 h 224"/>
                <a:gd name="T40" fmla="*/ 1 w 279"/>
                <a:gd name="T41" fmla="*/ 4 h 224"/>
                <a:gd name="T42" fmla="*/ 1 w 279"/>
                <a:gd name="T43" fmla="*/ 4 h 224"/>
                <a:gd name="T44" fmla="*/ 1 w 279"/>
                <a:gd name="T45" fmla="*/ 4 h 224"/>
                <a:gd name="T46" fmla="*/ 2 w 279"/>
                <a:gd name="T47" fmla="*/ 4 h 224"/>
                <a:gd name="T48" fmla="*/ 2 w 279"/>
                <a:gd name="T49" fmla="*/ 4 h 224"/>
                <a:gd name="T50" fmla="*/ 2 w 279"/>
                <a:gd name="T51" fmla="*/ 4 h 224"/>
                <a:gd name="T52" fmla="*/ 3 w 279"/>
                <a:gd name="T53" fmla="*/ 4 h 224"/>
                <a:gd name="T54" fmla="*/ 3 w 279"/>
                <a:gd name="T55" fmla="*/ 4 h 224"/>
                <a:gd name="T56" fmla="*/ 3 w 279"/>
                <a:gd name="T57" fmla="*/ 4 h 224"/>
                <a:gd name="T58" fmla="*/ 3 w 279"/>
                <a:gd name="T59" fmla="*/ 4 h 224"/>
                <a:gd name="T60" fmla="*/ 4 w 279"/>
                <a:gd name="T61" fmla="*/ 4 h 224"/>
                <a:gd name="T62" fmla="*/ 4 w 279"/>
                <a:gd name="T63" fmla="*/ 4 h 224"/>
                <a:gd name="T64" fmla="*/ 4 w 279"/>
                <a:gd name="T65" fmla="*/ 4 h 224"/>
                <a:gd name="T66" fmla="*/ 4 w 279"/>
                <a:gd name="T67" fmla="*/ 3 h 224"/>
                <a:gd name="T68" fmla="*/ 5 w 279"/>
                <a:gd name="T69" fmla="*/ 3 h 224"/>
                <a:gd name="T70" fmla="*/ 5 w 279"/>
                <a:gd name="T71" fmla="*/ 3 h 224"/>
                <a:gd name="T72" fmla="*/ 5 w 279"/>
                <a:gd name="T73" fmla="*/ 2 h 224"/>
                <a:gd name="T74" fmla="*/ 5 w 279"/>
                <a:gd name="T75" fmla="*/ 2 h 224"/>
                <a:gd name="T76" fmla="*/ 5 w 279"/>
                <a:gd name="T77" fmla="*/ 2 h 224"/>
                <a:gd name="T78" fmla="*/ 5 w 279"/>
                <a:gd name="T79" fmla="*/ 2 h 224"/>
                <a:gd name="T80" fmla="*/ 5 w 279"/>
                <a:gd name="T81" fmla="*/ 1 h 224"/>
                <a:gd name="T82" fmla="*/ 4 w 279"/>
                <a:gd name="T83" fmla="*/ 1 h 22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79"/>
                <a:gd name="T127" fmla="*/ 0 h 224"/>
                <a:gd name="T128" fmla="*/ 279 w 279"/>
                <a:gd name="T129" fmla="*/ 224 h 22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79" h="224">
                  <a:moveTo>
                    <a:pt x="249" y="40"/>
                  </a:moveTo>
                  <a:lnTo>
                    <a:pt x="245" y="34"/>
                  </a:lnTo>
                  <a:lnTo>
                    <a:pt x="240" y="28"/>
                  </a:lnTo>
                  <a:lnTo>
                    <a:pt x="236" y="24"/>
                  </a:lnTo>
                  <a:lnTo>
                    <a:pt x="232" y="22"/>
                  </a:lnTo>
                  <a:lnTo>
                    <a:pt x="226" y="21"/>
                  </a:lnTo>
                  <a:lnTo>
                    <a:pt x="221" y="17"/>
                  </a:lnTo>
                  <a:lnTo>
                    <a:pt x="217" y="15"/>
                  </a:lnTo>
                  <a:lnTo>
                    <a:pt x="211" y="13"/>
                  </a:lnTo>
                  <a:lnTo>
                    <a:pt x="205" y="9"/>
                  </a:lnTo>
                  <a:lnTo>
                    <a:pt x="198" y="9"/>
                  </a:lnTo>
                  <a:lnTo>
                    <a:pt x="190" y="5"/>
                  </a:lnTo>
                  <a:lnTo>
                    <a:pt x="184" y="5"/>
                  </a:lnTo>
                  <a:lnTo>
                    <a:pt x="177" y="3"/>
                  </a:lnTo>
                  <a:lnTo>
                    <a:pt x="171" y="3"/>
                  </a:lnTo>
                  <a:lnTo>
                    <a:pt x="162" y="2"/>
                  </a:lnTo>
                  <a:lnTo>
                    <a:pt x="154" y="2"/>
                  </a:lnTo>
                  <a:lnTo>
                    <a:pt x="146" y="0"/>
                  </a:lnTo>
                  <a:lnTo>
                    <a:pt x="139" y="0"/>
                  </a:lnTo>
                  <a:lnTo>
                    <a:pt x="131" y="0"/>
                  </a:lnTo>
                  <a:lnTo>
                    <a:pt x="124" y="0"/>
                  </a:lnTo>
                  <a:lnTo>
                    <a:pt x="114" y="2"/>
                  </a:lnTo>
                  <a:lnTo>
                    <a:pt x="107" y="3"/>
                  </a:lnTo>
                  <a:lnTo>
                    <a:pt x="103" y="3"/>
                  </a:lnTo>
                  <a:lnTo>
                    <a:pt x="99" y="3"/>
                  </a:lnTo>
                  <a:lnTo>
                    <a:pt x="95" y="5"/>
                  </a:lnTo>
                  <a:lnTo>
                    <a:pt x="91" y="5"/>
                  </a:lnTo>
                  <a:lnTo>
                    <a:pt x="82" y="9"/>
                  </a:lnTo>
                  <a:lnTo>
                    <a:pt x="76" y="11"/>
                  </a:lnTo>
                  <a:lnTo>
                    <a:pt x="67" y="15"/>
                  </a:lnTo>
                  <a:lnTo>
                    <a:pt x="61" y="19"/>
                  </a:lnTo>
                  <a:lnTo>
                    <a:pt x="53" y="22"/>
                  </a:lnTo>
                  <a:lnTo>
                    <a:pt x="48" y="28"/>
                  </a:lnTo>
                  <a:lnTo>
                    <a:pt x="40" y="32"/>
                  </a:lnTo>
                  <a:lnTo>
                    <a:pt x="34" y="38"/>
                  </a:lnTo>
                  <a:lnTo>
                    <a:pt x="29" y="43"/>
                  </a:lnTo>
                  <a:lnTo>
                    <a:pt x="23" y="49"/>
                  </a:lnTo>
                  <a:lnTo>
                    <a:pt x="19" y="53"/>
                  </a:lnTo>
                  <a:lnTo>
                    <a:pt x="15" y="60"/>
                  </a:lnTo>
                  <a:lnTo>
                    <a:pt x="12" y="64"/>
                  </a:lnTo>
                  <a:lnTo>
                    <a:pt x="10" y="72"/>
                  </a:lnTo>
                  <a:lnTo>
                    <a:pt x="6" y="76"/>
                  </a:lnTo>
                  <a:lnTo>
                    <a:pt x="4" y="83"/>
                  </a:lnTo>
                  <a:lnTo>
                    <a:pt x="4" y="89"/>
                  </a:lnTo>
                  <a:lnTo>
                    <a:pt x="2" y="95"/>
                  </a:lnTo>
                  <a:lnTo>
                    <a:pt x="2" y="100"/>
                  </a:lnTo>
                  <a:lnTo>
                    <a:pt x="0" y="106"/>
                  </a:lnTo>
                  <a:lnTo>
                    <a:pt x="0" y="112"/>
                  </a:lnTo>
                  <a:lnTo>
                    <a:pt x="2" y="119"/>
                  </a:lnTo>
                  <a:lnTo>
                    <a:pt x="2" y="123"/>
                  </a:lnTo>
                  <a:lnTo>
                    <a:pt x="2" y="129"/>
                  </a:lnTo>
                  <a:lnTo>
                    <a:pt x="4" y="135"/>
                  </a:lnTo>
                  <a:lnTo>
                    <a:pt x="4" y="140"/>
                  </a:lnTo>
                  <a:lnTo>
                    <a:pt x="6" y="146"/>
                  </a:lnTo>
                  <a:lnTo>
                    <a:pt x="6" y="152"/>
                  </a:lnTo>
                  <a:lnTo>
                    <a:pt x="10" y="155"/>
                  </a:lnTo>
                  <a:lnTo>
                    <a:pt x="12" y="161"/>
                  </a:lnTo>
                  <a:lnTo>
                    <a:pt x="13" y="165"/>
                  </a:lnTo>
                  <a:lnTo>
                    <a:pt x="15" y="169"/>
                  </a:lnTo>
                  <a:lnTo>
                    <a:pt x="17" y="174"/>
                  </a:lnTo>
                  <a:lnTo>
                    <a:pt x="19" y="178"/>
                  </a:lnTo>
                  <a:lnTo>
                    <a:pt x="25" y="186"/>
                  </a:lnTo>
                  <a:lnTo>
                    <a:pt x="31" y="193"/>
                  </a:lnTo>
                  <a:lnTo>
                    <a:pt x="34" y="197"/>
                  </a:lnTo>
                  <a:lnTo>
                    <a:pt x="42" y="201"/>
                  </a:lnTo>
                  <a:lnTo>
                    <a:pt x="46" y="205"/>
                  </a:lnTo>
                  <a:lnTo>
                    <a:pt x="50" y="207"/>
                  </a:lnTo>
                  <a:lnTo>
                    <a:pt x="55" y="209"/>
                  </a:lnTo>
                  <a:lnTo>
                    <a:pt x="59" y="211"/>
                  </a:lnTo>
                  <a:lnTo>
                    <a:pt x="65" y="212"/>
                  </a:lnTo>
                  <a:lnTo>
                    <a:pt x="69" y="214"/>
                  </a:lnTo>
                  <a:lnTo>
                    <a:pt x="74" y="214"/>
                  </a:lnTo>
                  <a:lnTo>
                    <a:pt x="80" y="216"/>
                  </a:lnTo>
                  <a:lnTo>
                    <a:pt x="86" y="218"/>
                  </a:lnTo>
                  <a:lnTo>
                    <a:pt x="91" y="220"/>
                  </a:lnTo>
                  <a:lnTo>
                    <a:pt x="97" y="220"/>
                  </a:lnTo>
                  <a:lnTo>
                    <a:pt x="105" y="222"/>
                  </a:lnTo>
                  <a:lnTo>
                    <a:pt x="110" y="222"/>
                  </a:lnTo>
                  <a:lnTo>
                    <a:pt x="116" y="222"/>
                  </a:lnTo>
                  <a:lnTo>
                    <a:pt x="122" y="222"/>
                  </a:lnTo>
                  <a:lnTo>
                    <a:pt x="129" y="224"/>
                  </a:lnTo>
                  <a:lnTo>
                    <a:pt x="135" y="222"/>
                  </a:lnTo>
                  <a:lnTo>
                    <a:pt x="143" y="222"/>
                  </a:lnTo>
                  <a:lnTo>
                    <a:pt x="148" y="222"/>
                  </a:lnTo>
                  <a:lnTo>
                    <a:pt x="154" y="222"/>
                  </a:lnTo>
                  <a:lnTo>
                    <a:pt x="162" y="220"/>
                  </a:lnTo>
                  <a:lnTo>
                    <a:pt x="167" y="220"/>
                  </a:lnTo>
                  <a:lnTo>
                    <a:pt x="173" y="220"/>
                  </a:lnTo>
                  <a:lnTo>
                    <a:pt x="181" y="218"/>
                  </a:lnTo>
                  <a:lnTo>
                    <a:pt x="186" y="216"/>
                  </a:lnTo>
                  <a:lnTo>
                    <a:pt x="192" y="216"/>
                  </a:lnTo>
                  <a:lnTo>
                    <a:pt x="198" y="214"/>
                  </a:lnTo>
                  <a:lnTo>
                    <a:pt x="203" y="212"/>
                  </a:lnTo>
                  <a:lnTo>
                    <a:pt x="209" y="209"/>
                  </a:lnTo>
                  <a:lnTo>
                    <a:pt x="213" y="207"/>
                  </a:lnTo>
                  <a:lnTo>
                    <a:pt x="217" y="205"/>
                  </a:lnTo>
                  <a:lnTo>
                    <a:pt x="224" y="203"/>
                  </a:lnTo>
                  <a:lnTo>
                    <a:pt x="228" y="199"/>
                  </a:lnTo>
                  <a:lnTo>
                    <a:pt x="232" y="197"/>
                  </a:lnTo>
                  <a:lnTo>
                    <a:pt x="236" y="193"/>
                  </a:lnTo>
                  <a:lnTo>
                    <a:pt x="240" y="190"/>
                  </a:lnTo>
                  <a:lnTo>
                    <a:pt x="245" y="184"/>
                  </a:lnTo>
                  <a:lnTo>
                    <a:pt x="253" y="176"/>
                  </a:lnTo>
                  <a:lnTo>
                    <a:pt x="257" y="169"/>
                  </a:lnTo>
                  <a:lnTo>
                    <a:pt x="262" y="163"/>
                  </a:lnTo>
                  <a:lnTo>
                    <a:pt x="264" y="154"/>
                  </a:lnTo>
                  <a:lnTo>
                    <a:pt x="268" y="146"/>
                  </a:lnTo>
                  <a:lnTo>
                    <a:pt x="270" y="140"/>
                  </a:lnTo>
                  <a:lnTo>
                    <a:pt x="274" y="133"/>
                  </a:lnTo>
                  <a:lnTo>
                    <a:pt x="274" y="127"/>
                  </a:lnTo>
                  <a:lnTo>
                    <a:pt x="276" y="119"/>
                  </a:lnTo>
                  <a:lnTo>
                    <a:pt x="278" y="116"/>
                  </a:lnTo>
                  <a:lnTo>
                    <a:pt x="279" y="112"/>
                  </a:lnTo>
                  <a:lnTo>
                    <a:pt x="278" y="106"/>
                  </a:lnTo>
                  <a:lnTo>
                    <a:pt x="278" y="100"/>
                  </a:lnTo>
                  <a:lnTo>
                    <a:pt x="276" y="95"/>
                  </a:lnTo>
                  <a:lnTo>
                    <a:pt x="276" y="91"/>
                  </a:lnTo>
                  <a:lnTo>
                    <a:pt x="272" y="83"/>
                  </a:lnTo>
                  <a:lnTo>
                    <a:pt x="270" y="78"/>
                  </a:lnTo>
                  <a:lnTo>
                    <a:pt x="266" y="72"/>
                  </a:lnTo>
                  <a:lnTo>
                    <a:pt x="264" y="66"/>
                  </a:lnTo>
                  <a:lnTo>
                    <a:pt x="260" y="60"/>
                  </a:lnTo>
                  <a:lnTo>
                    <a:pt x="257" y="55"/>
                  </a:lnTo>
                  <a:lnTo>
                    <a:pt x="255" y="51"/>
                  </a:lnTo>
                  <a:lnTo>
                    <a:pt x="253" y="47"/>
                  </a:lnTo>
                  <a:lnTo>
                    <a:pt x="249" y="41"/>
                  </a:lnTo>
                  <a:lnTo>
                    <a:pt x="249" y="40"/>
                  </a:lnTo>
                  <a:close/>
                </a:path>
              </a:pathLst>
            </a:custGeom>
            <a:solidFill>
              <a:srgbClr val="CC0000"/>
            </a:solidFill>
            <a:ln w="9525">
              <a:solidFill>
                <a:srgbClr val="990033"/>
              </a:solidFill>
              <a:round/>
              <a:headEnd/>
              <a:tailEnd/>
            </a:ln>
          </p:spPr>
          <p:txBody>
            <a:bodyPr/>
            <a:lstStyle/>
            <a:p>
              <a:endParaRPr lang="en-US">
                <a:latin typeface="Calibri"/>
                <a:cs typeface="Calibri"/>
              </a:endParaRPr>
            </a:p>
          </p:txBody>
        </p:sp>
        <p:sp>
          <p:nvSpPr>
            <p:cNvPr id="21555" name="Freeform 48"/>
            <p:cNvSpPr>
              <a:spLocks/>
            </p:cNvSpPr>
            <p:nvPr/>
          </p:nvSpPr>
          <p:spPr bwMode="auto">
            <a:xfrm>
              <a:off x="2348" y="887"/>
              <a:ext cx="89" cy="37"/>
            </a:xfrm>
            <a:custGeom>
              <a:avLst/>
              <a:gdLst>
                <a:gd name="T0" fmla="*/ 0 w 178"/>
                <a:gd name="T1" fmla="*/ 1 h 74"/>
                <a:gd name="T2" fmla="*/ 1 w 178"/>
                <a:gd name="T3" fmla="*/ 1 h 74"/>
                <a:gd name="T4" fmla="*/ 1 w 178"/>
                <a:gd name="T5" fmla="*/ 1 h 74"/>
                <a:gd name="T6" fmla="*/ 1 w 178"/>
                <a:gd name="T7" fmla="*/ 1 h 74"/>
                <a:gd name="T8" fmla="*/ 1 w 178"/>
                <a:gd name="T9" fmla="*/ 1 h 74"/>
                <a:gd name="T10" fmla="*/ 1 w 178"/>
                <a:gd name="T11" fmla="*/ 1 h 74"/>
                <a:gd name="T12" fmla="*/ 1 w 178"/>
                <a:gd name="T13" fmla="*/ 1 h 74"/>
                <a:gd name="T14" fmla="*/ 1 w 178"/>
                <a:gd name="T15" fmla="*/ 1 h 74"/>
                <a:gd name="T16" fmla="*/ 1 w 178"/>
                <a:gd name="T17" fmla="*/ 0 h 74"/>
                <a:gd name="T18" fmla="*/ 1 w 178"/>
                <a:gd name="T19" fmla="*/ 0 h 74"/>
                <a:gd name="T20" fmla="*/ 1 w 178"/>
                <a:gd name="T21" fmla="*/ 0 h 74"/>
                <a:gd name="T22" fmla="*/ 1 w 178"/>
                <a:gd name="T23" fmla="*/ 0 h 74"/>
                <a:gd name="T24" fmla="*/ 1 w 178"/>
                <a:gd name="T25" fmla="*/ 0 h 74"/>
                <a:gd name="T26" fmla="*/ 1 w 178"/>
                <a:gd name="T27" fmla="*/ 1 h 74"/>
                <a:gd name="T28" fmla="*/ 3 w 178"/>
                <a:gd name="T29" fmla="*/ 1 h 74"/>
                <a:gd name="T30" fmla="*/ 3 w 178"/>
                <a:gd name="T31" fmla="*/ 1 h 74"/>
                <a:gd name="T32" fmla="*/ 3 w 178"/>
                <a:gd name="T33" fmla="*/ 1 h 74"/>
                <a:gd name="T34" fmla="*/ 3 w 178"/>
                <a:gd name="T35" fmla="*/ 1 h 74"/>
                <a:gd name="T36" fmla="*/ 3 w 178"/>
                <a:gd name="T37" fmla="*/ 1 h 74"/>
                <a:gd name="T38" fmla="*/ 3 w 178"/>
                <a:gd name="T39" fmla="*/ 1 h 74"/>
                <a:gd name="T40" fmla="*/ 3 w 178"/>
                <a:gd name="T41" fmla="*/ 1 h 74"/>
                <a:gd name="T42" fmla="*/ 3 w 178"/>
                <a:gd name="T43" fmla="*/ 1 h 74"/>
                <a:gd name="T44" fmla="*/ 3 w 178"/>
                <a:gd name="T45" fmla="*/ 1 h 74"/>
                <a:gd name="T46" fmla="*/ 3 w 178"/>
                <a:gd name="T47" fmla="*/ 1 h 74"/>
                <a:gd name="T48" fmla="*/ 1 w 178"/>
                <a:gd name="T49" fmla="*/ 1 h 74"/>
                <a:gd name="T50" fmla="*/ 1 w 178"/>
                <a:gd name="T51" fmla="*/ 1 h 74"/>
                <a:gd name="T52" fmla="*/ 1 w 178"/>
                <a:gd name="T53" fmla="*/ 1 h 74"/>
                <a:gd name="T54" fmla="*/ 1 w 178"/>
                <a:gd name="T55" fmla="*/ 1 h 74"/>
                <a:gd name="T56" fmla="*/ 1 w 178"/>
                <a:gd name="T57" fmla="*/ 1 h 74"/>
                <a:gd name="T58" fmla="*/ 1 w 178"/>
                <a:gd name="T59" fmla="*/ 1 h 74"/>
                <a:gd name="T60" fmla="*/ 1 w 178"/>
                <a:gd name="T61" fmla="*/ 1 h 74"/>
                <a:gd name="T62" fmla="*/ 1 w 178"/>
                <a:gd name="T63" fmla="*/ 1 h 74"/>
                <a:gd name="T64" fmla="*/ 1 w 178"/>
                <a:gd name="T65" fmla="*/ 1 h 74"/>
                <a:gd name="T66" fmla="*/ 1 w 178"/>
                <a:gd name="T67" fmla="*/ 1 h 74"/>
                <a:gd name="T68" fmla="*/ 1 w 178"/>
                <a:gd name="T69" fmla="*/ 1 h 74"/>
                <a:gd name="T70" fmla="*/ 1 w 178"/>
                <a:gd name="T71" fmla="*/ 1 h 74"/>
                <a:gd name="T72" fmla="*/ 1 w 178"/>
                <a:gd name="T73" fmla="*/ 1 h 74"/>
                <a:gd name="T74" fmla="*/ 0 w 178"/>
                <a:gd name="T75" fmla="*/ 1 h 74"/>
                <a:gd name="T76" fmla="*/ 0 w 178"/>
                <a:gd name="T77" fmla="*/ 1 h 7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78"/>
                <a:gd name="T118" fmla="*/ 0 h 74"/>
                <a:gd name="T119" fmla="*/ 178 w 178"/>
                <a:gd name="T120" fmla="*/ 74 h 7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78" h="74">
                  <a:moveTo>
                    <a:pt x="0" y="55"/>
                  </a:moveTo>
                  <a:lnTo>
                    <a:pt x="0" y="51"/>
                  </a:lnTo>
                  <a:lnTo>
                    <a:pt x="4" y="45"/>
                  </a:lnTo>
                  <a:lnTo>
                    <a:pt x="6" y="41"/>
                  </a:lnTo>
                  <a:lnTo>
                    <a:pt x="7" y="39"/>
                  </a:lnTo>
                  <a:lnTo>
                    <a:pt x="11" y="32"/>
                  </a:lnTo>
                  <a:lnTo>
                    <a:pt x="19" y="24"/>
                  </a:lnTo>
                  <a:lnTo>
                    <a:pt x="25" y="19"/>
                  </a:lnTo>
                  <a:lnTo>
                    <a:pt x="32" y="15"/>
                  </a:lnTo>
                  <a:lnTo>
                    <a:pt x="36" y="13"/>
                  </a:lnTo>
                  <a:lnTo>
                    <a:pt x="40" y="9"/>
                  </a:lnTo>
                  <a:lnTo>
                    <a:pt x="45" y="9"/>
                  </a:lnTo>
                  <a:lnTo>
                    <a:pt x="49" y="7"/>
                  </a:lnTo>
                  <a:lnTo>
                    <a:pt x="53" y="5"/>
                  </a:lnTo>
                  <a:lnTo>
                    <a:pt x="59" y="3"/>
                  </a:lnTo>
                  <a:lnTo>
                    <a:pt x="63" y="3"/>
                  </a:lnTo>
                  <a:lnTo>
                    <a:pt x="66" y="1"/>
                  </a:lnTo>
                  <a:lnTo>
                    <a:pt x="70" y="0"/>
                  </a:lnTo>
                  <a:lnTo>
                    <a:pt x="76" y="0"/>
                  </a:lnTo>
                  <a:lnTo>
                    <a:pt x="80" y="0"/>
                  </a:lnTo>
                  <a:lnTo>
                    <a:pt x="83" y="0"/>
                  </a:lnTo>
                  <a:lnTo>
                    <a:pt x="87" y="0"/>
                  </a:lnTo>
                  <a:lnTo>
                    <a:pt x="93" y="0"/>
                  </a:lnTo>
                  <a:lnTo>
                    <a:pt x="97" y="0"/>
                  </a:lnTo>
                  <a:lnTo>
                    <a:pt x="102" y="0"/>
                  </a:lnTo>
                  <a:lnTo>
                    <a:pt x="110" y="0"/>
                  </a:lnTo>
                  <a:lnTo>
                    <a:pt x="118" y="3"/>
                  </a:lnTo>
                  <a:lnTo>
                    <a:pt x="125" y="3"/>
                  </a:lnTo>
                  <a:lnTo>
                    <a:pt x="131" y="5"/>
                  </a:lnTo>
                  <a:lnTo>
                    <a:pt x="137" y="9"/>
                  </a:lnTo>
                  <a:lnTo>
                    <a:pt x="144" y="13"/>
                  </a:lnTo>
                  <a:lnTo>
                    <a:pt x="150" y="15"/>
                  </a:lnTo>
                  <a:lnTo>
                    <a:pt x="156" y="19"/>
                  </a:lnTo>
                  <a:lnTo>
                    <a:pt x="159" y="20"/>
                  </a:lnTo>
                  <a:lnTo>
                    <a:pt x="165" y="24"/>
                  </a:lnTo>
                  <a:lnTo>
                    <a:pt x="173" y="30"/>
                  </a:lnTo>
                  <a:lnTo>
                    <a:pt x="177" y="36"/>
                  </a:lnTo>
                  <a:lnTo>
                    <a:pt x="178" y="38"/>
                  </a:lnTo>
                  <a:lnTo>
                    <a:pt x="178" y="39"/>
                  </a:lnTo>
                  <a:lnTo>
                    <a:pt x="175" y="36"/>
                  </a:lnTo>
                  <a:lnTo>
                    <a:pt x="169" y="34"/>
                  </a:lnTo>
                  <a:lnTo>
                    <a:pt x="167" y="32"/>
                  </a:lnTo>
                  <a:lnTo>
                    <a:pt x="163" y="28"/>
                  </a:lnTo>
                  <a:lnTo>
                    <a:pt x="159" y="26"/>
                  </a:lnTo>
                  <a:lnTo>
                    <a:pt x="154" y="24"/>
                  </a:lnTo>
                  <a:lnTo>
                    <a:pt x="148" y="22"/>
                  </a:lnTo>
                  <a:lnTo>
                    <a:pt x="142" y="20"/>
                  </a:lnTo>
                  <a:lnTo>
                    <a:pt x="135" y="19"/>
                  </a:lnTo>
                  <a:lnTo>
                    <a:pt x="127" y="19"/>
                  </a:lnTo>
                  <a:lnTo>
                    <a:pt x="121" y="17"/>
                  </a:lnTo>
                  <a:lnTo>
                    <a:pt x="118" y="17"/>
                  </a:lnTo>
                  <a:lnTo>
                    <a:pt x="112" y="17"/>
                  </a:lnTo>
                  <a:lnTo>
                    <a:pt x="108" y="17"/>
                  </a:lnTo>
                  <a:lnTo>
                    <a:pt x="102" y="17"/>
                  </a:lnTo>
                  <a:lnTo>
                    <a:pt x="97" y="17"/>
                  </a:lnTo>
                  <a:lnTo>
                    <a:pt x="91" y="19"/>
                  </a:lnTo>
                  <a:lnTo>
                    <a:pt x="85" y="20"/>
                  </a:lnTo>
                  <a:lnTo>
                    <a:pt x="78" y="20"/>
                  </a:lnTo>
                  <a:lnTo>
                    <a:pt x="72" y="20"/>
                  </a:lnTo>
                  <a:lnTo>
                    <a:pt x="66" y="22"/>
                  </a:lnTo>
                  <a:lnTo>
                    <a:pt x="61" y="24"/>
                  </a:lnTo>
                  <a:lnTo>
                    <a:pt x="55" y="24"/>
                  </a:lnTo>
                  <a:lnTo>
                    <a:pt x="51" y="26"/>
                  </a:lnTo>
                  <a:lnTo>
                    <a:pt x="45" y="28"/>
                  </a:lnTo>
                  <a:lnTo>
                    <a:pt x="42" y="32"/>
                  </a:lnTo>
                  <a:lnTo>
                    <a:pt x="38" y="32"/>
                  </a:lnTo>
                  <a:lnTo>
                    <a:pt x="34" y="36"/>
                  </a:lnTo>
                  <a:lnTo>
                    <a:pt x="30" y="38"/>
                  </a:lnTo>
                  <a:lnTo>
                    <a:pt x="26" y="39"/>
                  </a:lnTo>
                  <a:lnTo>
                    <a:pt x="21" y="43"/>
                  </a:lnTo>
                  <a:lnTo>
                    <a:pt x="17" y="49"/>
                  </a:lnTo>
                  <a:lnTo>
                    <a:pt x="11" y="53"/>
                  </a:lnTo>
                  <a:lnTo>
                    <a:pt x="7" y="58"/>
                  </a:lnTo>
                  <a:lnTo>
                    <a:pt x="6" y="62"/>
                  </a:lnTo>
                  <a:lnTo>
                    <a:pt x="4" y="66"/>
                  </a:lnTo>
                  <a:lnTo>
                    <a:pt x="0" y="72"/>
                  </a:lnTo>
                  <a:lnTo>
                    <a:pt x="0" y="74"/>
                  </a:lnTo>
                  <a:lnTo>
                    <a:pt x="0" y="55"/>
                  </a:lnTo>
                  <a:close/>
                </a:path>
              </a:pathLst>
            </a:custGeom>
            <a:solidFill>
              <a:srgbClr val="CC0000"/>
            </a:solidFill>
            <a:ln w="9525">
              <a:solidFill>
                <a:srgbClr val="990033"/>
              </a:solidFill>
              <a:round/>
              <a:headEnd/>
              <a:tailEnd/>
            </a:ln>
          </p:spPr>
          <p:txBody>
            <a:bodyPr/>
            <a:lstStyle/>
            <a:p>
              <a:endParaRPr lang="en-US">
                <a:latin typeface="Calibri"/>
                <a:cs typeface="Calibri"/>
              </a:endParaRPr>
            </a:p>
          </p:txBody>
        </p:sp>
        <p:sp>
          <p:nvSpPr>
            <p:cNvPr id="21556" name="Freeform 49"/>
            <p:cNvSpPr>
              <a:spLocks/>
            </p:cNvSpPr>
            <p:nvPr/>
          </p:nvSpPr>
          <p:spPr bwMode="auto">
            <a:xfrm>
              <a:off x="2447" y="706"/>
              <a:ext cx="5" cy="191"/>
            </a:xfrm>
            <a:custGeom>
              <a:avLst/>
              <a:gdLst>
                <a:gd name="T0" fmla="*/ 0 w 12"/>
                <a:gd name="T1" fmla="*/ 1 h 382"/>
                <a:gd name="T2" fmla="*/ 0 w 12"/>
                <a:gd name="T3" fmla="*/ 1 h 382"/>
                <a:gd name="T4" fmla="*/ 0 w 12"/>
                <a:gd name="T5" fmla="*/ 1 h 382"/>
                <a:gd name="T6" fmla="*/ 0 w 12"/>
                <a:gd name="T7" fmla="*/ 1 h 382"/>
                <a:gd name="T8" fmla="*/ 0 w 12"/>
                <a:gd name="T9" fmla="*/ 1 h 382"/>
                <a:gd name="T10" fmla="*/ 0 w 12"/>
                <a:gd name="T11" fmla="*/ 1 h 382"/>
                <a:gd name="T12" fmla="*/ 0 w 12"/>
                <a:gd name="T13" fmla="*/ 1 h 382"/>
                <a:gd name="T14" fmla="*/ 0 w 12"/>
                <a:gd name="T15" fmla="*/ 3 h 382"/>
                <a:gd name="T16" fmla="*/ 0 w 12"/>
                <a:gd name="T17" fmla="*/ 3 h 382"/>
                <a:gd name="T18" fmla="*/ 0 w 12"/>
                <a:gd name="T19" fmla="*/ 3 h 382"/>
                <a:gd name="T20" fmla="*/ 0 w 12"/>
                <a:gd name="T21" fmla="*/ 3 h 382"/>
                <a:gd name="T22" fmla="*/ 0 w 12"/>
                <a:gd name="T23" fmla="*/ 3 h 382"/>
                <a:gd name="T24" fmla="*/ 0 w 12"/>
                <a:gd name="T25" fmla="*/ 3 h 382"/>
                <a:gd name="T26" fmla="*/ 0 w 12"/>
                <a:gd name="T27" fmla="*/ 3 h 382"/>
                <a:gd name="T28" fmla="*/ 0 w 12"/>
                <a:gd name="T29" fmla="*/ 3 h 382"/>
                <a:gd name="T30" fmla="*/ 0 w 12"/>
                <a:gd name="T31" fmla="*/ 4 h 382"/>
                <a:gd name="T32" fmla="*/ 0 w 12"/>
                <a:gd name="T33" fmla="*/ 5 h 382"/>
                <a:gd name="T34" fmla="*/ 0 w 12"/>
                <a:gd name="T35" fmla="*/ 5 h 382"/>
                <a:gd name="T36" fmla="*/ 0 w 12"/>
                <a:gd name="T37" fmla="*/ 5 h 382"/>
                <a:gd name="T38" fmla="*/ 0 w 12"/>
                <a:gd name="T39" fmla="*/ 5 h 382"/>
                <a:gd name="T40" fmla="*/ 0 w 12"/>
                <a:gd name="T41" fmla="*/ 6 h 382"/>
                <a:gd name="T42" fmla="*/ 0 w 12"/>
                <a:gd name="T43" fmla="*/ 6 h 382"/>
                <a:gd name="T44" fmla="*/ 0 w 12"/>
                <a:gd name="T45" fmla="*/ 6 h 382"/>
                <a:gd name="T46" fmla="*/ 0 w 12"/>
                <a:gd name="T47" fmla="*/ 6 h 382"/>
                <a:gd name="T48" fmla="*/ 0 w 12"/>
                <a:gd name="T49" fmla="*/ 6 h 382"/>
                <a:gd name="T50" fmla="*/ 0 w 12"/>
                <a:gd name="T51" fmla="*/ 6 h 382"/>
                <a:gd name="T52" fmla="*/ 0 w 12"/>
                <a:gd name="T53" fmla="*/ 6 h 382"/>
                <a:gd name="T54" fmla="*/ 0 w 12"/>
                <a:gd name="T55" fmla="*/ 6 h 382"/>
                <a:gd name="T56" fmla="*/ 0 w 12"/>
                <a:gd name="T57" fmla="*/ 6 h 382"/>
                <a:gd name="T58" fmla="*/ 0 w 12"/>
                <a:gd name="T59" fmla="*/ 6 h 382"/>
                <a:gd name="T60" fmla="*/ 0 w 12"/>
                <a:gd name="T61" fmla="*/ 6 h 382"/>
                <a:gd name="T62" fmla="*/ 0 w 12"/>
                <a:gd name="T63" fmla="*/ 6 h 382"/>
                <a:gd name="T64" fmla="*/ 0 w 12"/>
                <a:gd name="T65" fmla="*/ 6 h 382"/>
                <a:gd name="T66" fmla="*/ 0 w 12"/>
                <a:gd name="T67" fmla="*/ 5 h 382"/>
                <a:gd name="T68" fmla="*/ 0 w 12"/>
                <a:gd name="T69" fmla="*/ 5 h 382"/>
                <a:gd name="T70" fmla="*/ 0 w 12"/>
                <a:gd name="T71" fmla="*/ 5 h 382"/>
                <a:gd name="T72" fmla="*/ 0 w 12"/>
                <a:gd name="T73" fmla="*/ 5 h 382"/>
                <a:gd name="T74" fmla="*/ 0 w 12"/>
                <a:gd name="T75" fmla="*/ 3 h 382"/>
                <a:gd name="T76" fmla="*/ 0 w 12"/>
                <a:gd name="T77" fmla="*/ 3 h 382"/>
                <a:gd name="T78" fmla="*/ 0 w 12"/>
                <a:gd name="T79" fmla="*/ 3 h 382"/>
                <a:gd name="T80" fmla="*/ 0 w 12"/>
                <a:gd name="T81" fmla="*/ 3 h 382"/>
                <a:gd name="T82" fmla="*/ 0 w 12"/>
                <a:gd name="T83" fmla="*/ 3 h 382"/>
                <a:gd name="T84" fmla="*/ 0 w 12"/>
                <a:gd name="T85" fmla="*/ 3 h 382"/>
                <a:gd name="T86" fmla="*/ 0 w 12"/>
                <a:gd name="T87" fmla="*/ 3 h 382"/>
                <a:gd name="T88" fmla="*/ 0 w 12"/>
                <a:gd name="T89" fmla="*/ 3 h 382"/>
                <a:gd name="T90" fmla="*/ 0 w 12"/>
                <a:gd name="T91" fmla="*/ 1 h 382"/>
                <a:gd name="T92" fmla="*/ 0 w 12"/>
                <a:gd name="T93" fmla="*/ 1 h 382"/>
                <a:gd name="T94" fmla="*/ 0 w 12"/>
                <a:gd name="T95" fmla="*/ 1 h 382"/>
                <a:gd name="T96" fmla="*/ 0 w 12"/>
                <a:gd name="T97" fmla="*/ 1 h 382"/>
                <a:gd name="T98" fmla="*/ 0 w 12"/>
                <a:gd name="T99" fmla="*/ 1 h 382"/>
                <a:gd name="T100" fmla="*/ 0 w 12"/>
                <a:gd name="T101" fmla="*/ 1 h 382"/>
                <a:gd name="T102" fmla="*/ 0 w 12"/>
                <a:gd name="T103" fmla="*/ 1 h 382"/>
                <a:gd name="T104" fmla="*/ 0 w 12"/>
                <a:gd name="T105" fmla="*/ 1 h 382"/>
                <a:gd name="T106" fmla="*/ 0 w 12"/>
                <a:gd name="T107" fmla="*/ 1 h 382"/>
                <a:gd name="T108" fmla="*/ 0 w 12"/>
                <a:gd name="T109" fmla="*/ 1 h 382"/>
                <a:gd name="T110" fmla="*/ 0 w 12"/>
                <a:gd name="T111" fmla="*/ 0 h 382"/>
                <a:gd name="T112" fmla="*/ 0 w 12"/>
                <a:gd name="T113" fmla="*/ 1 h 382"/>
                <a:gd name="T114" fmla="*/ 0 w 12"/>
                <a:gd name="T115" fmla="*/ 1 h 382"/>
                <a:gd name="T116" fmla="*/ 0 w 12"/>
                <a:gd name="T117" fmla="*/ 1 h 382"/>
                <a:gd name="T118" fmla="*/ 0 w 12"/>
                <a:gd name="T119" fmla="*/ 1 h 382"/>
                <a:gd name="T120" fmla="*/ 0 w 12"/>
                <a:gd name="T121" fmla="*/ 1 h 382"/>
                <a:gd name="T122" fmla="*/ 0 w 12"/>
                <a:gd name="T123" fmla="*/ 1 h 38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
                <a:gd name="T187" fmla="*/ 0 h 382"/>
                <a:gd name="T188" fmla="*/ 12 w 12"/>
                <a:gd name="T189" fmla="*/ 382 h 38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 h="382">
                  <a:moveTo>
                    <a:pt x="2" y="53"/>
                  </a:moveTo>
                  <a:lnTo>
                    <a:pt x="2" y="59"/>
                  </a:lnTo>
                  <a:lnTo>
                    <a:pt x="2" y="66"/>
                  </a:lnTo>
                  <a:lnTo>
                    <a:pt x="2" y="68"/>
                  </a:lnTo>
                  <a:lnTo>
                    <a:pt x="2" y="74"/>
                  </a:lnTo>
                  <a:lnTo>
                    <a:pt x="2" y="78"/>
                  </a:lnTo>
                  <a:lnTo>
                    <a:pt x="2" y="83"/>
                  </a:lnTo>
                  <a:lnTo>
                    <a:pt x="2" y="87"/>
                  </a:lnTo>
                  <a:lnTo>
                    <a:pt x="2" y="93"/>
                  </a:lnTo>
                  <a:lnTo>
                    <a:pt x="2" y="99"/>
                  </a:lnTo>
                  <a:lnTo>
                    <a:pt x="2" y="104"/>
                  </a:lnTo>
                  <a:lnTo>
                    <a:pt x="2" y="112"/>
                  </a:lnTo>
                  <a:lnTo>
                    <a:pt x="2" y="118"/>
                  </a:lnTo>
                  <a:lnTo>
                    <a:pt x="2" y="125"/>
                  </a:lnTo>
                  <a:lnTo>
                    <a:pt x="2" y="131"/>
                  </a:lnTo>
                  <a:lnTo>
                    <a:pt x="0" y="137"/>
                  </a:lnTo>
                  <a:lnTo>
                    <a:pt x="0" y="144"/>
                  </a:lnTo>
                  <a:lnTo>
                    <a:pt x="0" y="152"/>
                  </a:lnTo>
                  <a:lnTo>
                    <a:pt x="0" y="159"/>
                  </a:lnTo>
                  <a:lnTo>
                    <a:pt x="0" y="165"/>
                  </a:lnTo>
                  <a:lnTo>
                    <a:pt x="0" y="173"/>
                  </a:lnTo>
                  <a:lnTo>
                    <a:pt x="0" y="180"/>
                  </a:lnTo>
                  <a:lnTo>
                    <a:pt x="0" y="188"/>
                  </a:lnTo>
                  <a:lnTo>
                    <a:pt x="0" y="195"/>
                  </a:lnTo>
                  <a:lnTo>
                    <a:pt x="0" y="203"/>
                  </a:lnTo>
                  <a:lnTo>
                    <a:pt x="0" y="211"/>
                  </a:lnTo>
                  <a:lnTo>
                    <a:pt x="0" y="218"/>
                  </a:lnTo>
                  <a:lnTo>
                    <a:pt x="0" y="226"/>
                  </a:lnTo>
                  <a:lnTo>
                    <a:pt x="0" y="233"/>
                  </a:lnTo>
                  <a:lnTo>
                    <a:pt x="0" y="241"/>
                  </a:lnTo>
                  <a:lnTo>
                    <a:pt x="0" y="249"/>
                  </a:lnTo>
                  <a:lnTo>
                    <a:pt x="0" y="256"/>
                  </a:lnTo>
                  <a:lnTo>
                    <a:pt x="0" y="264"/>
                  </a:lnTo>
                  <a:lnTo>
                    <a:pt x="0" y="270"/>
                  </a:lnTo>
                  <a:lnTo>
                    <a:pt x="0" y="277"/>
                  </a:lnTo>
                  <a:lnTo>
                    <a:pt x="0" y="285"/>
                  </a:lnTo>
                  <a:lnTo>
                    <a:pt x="0" y="292"/>
                  </a:lnTo>
                  <a:lnTo>
                    <a:pt x="0" y="298"/>
                  </a:lnTo>
                  <a:lnTo>
                    <a:pt x="0" y="306"/>
                  </a:lnTo>
                  <a:lnTo>
                    <a:pt x="0" y="311"/>
                  </a:lnTo>
                  <a:lnTo>
                    <a:pt x="0" y="317"/>
                  </a:lnTo>
                  <a:lnTo>
                    <a:pt x="0" y="323"/>
                  </a:lnTo>
                  <a:lnTo>
                    <a:pt x="0" y="328"/>
                  </a:lnTo>
                  <a:lnTo>
                    <a:pt x="0" y="334"/>
                  </a:lnTo>
                  <a:lnTo>
                    <a:pt x="0" y="340"/>
                  </a:lnTo>
                  <a:lnTo>
                    <a:pt x="0" y="345"/>
                  </a:lnTo>
                  <a:lnTo>
                    <a:pt x="2" y="351"/>
                  </a:lnTo>
                  <a:lnTo>
                    <a:pt x="2" y="355"/>
                  </a:lnTo>
                  <a:lnTo>
                    <a:pt x="2" y="359"/>
                  </a:lnTo>
                  <a:lnTo>
                    <a:pt x="2" y="363"/>
                  </a:lnTo>
                  <a:lnTo>
                    <a:pt x="2" y="366"/>
                  </a:lnTo>
                  <a:lnTo>
                    <a:pt x="2" y="372"/>
                  </a:lnTo>
                  <a:lnTo>
                    <a:pt x="2" y="378"/>
                  </a:lnTo>
                  <a:lnTo>
                    <a:pt x="4" y="382"/>
                  </a:lnTo>
                  <a:lnTo>
                    <a:pt x="6" y="380"/>
                  </a:lnTo>
                  <a:lnTo>
                    <a:pt x="6" y="376"/>
                  </a:lnTo>
                  <a:lnTo>
                    <a:pt x="6" y="368"/>
                  </a:lnTo>
                  <a:lnTo>
                    <a:pt x="6" y="364"/>
                  </a:lnTo>
                  <a:lnTo>
                    <a:pt x="8" y="361"/>
                  </a:lnTo>
                  <a:lnTo>
                    <a:pt x="8" y="357"/>
                  </a:lnTo>
                  <a:lnTo>
                    <a:pt x="8" y="353"/>
                  </a:lnTo>
                  <a:lnTo>
                    <a:pt x="8" y="347"/>
                  </a:lnTo>
                  <a:lnTo>
                    <a:pt x="8" y="342"/>
                  </a:lnTo>
                  <a:lnTo>
                    <a:pt x="8" y="336"/>
                  </a:lnTo>
                  <a:lnTo>
                    <a:pt x="8" y="330"/>
                  </a:lnTo>
                  <a:lnTo>
                    <a:pt x="8" y="323"/>
                  </a:lnTo>
                  <a:lnTo>
                    <a:pt x="8" y="317"/>
                  </a:lnTo>
                  <a:lnTo>
                    <a:pt x="8" y="309"/>
                  </a:lnTo>
                  <a:lnTo>
                    <a:pt x="10" y="304"/>
                  </a:lnTo>
                  <a:lnTo>
                    <a:pt x="10" y="296"/>
                  </a:lnTo>
                  <a:lnTo>
                    <a:pt x="10" y="288"/>
                  </a:lnTo>
                  <a:lnTo>
                    <a:pt x="10" y="281"/>
                  </a:lnTo>
                  <a:lnTo>
                    <a:pt x="10" y="273"/>
                  </a:lnTo>
                  <a:lnTo>
                    <a:pt x="10" y="266"/>
                  </a:lnTo>
                  <a:lnTo>
                    <a:pt x="12" y="256"/>
                  </a:lnTo>
                  <a:lnTo>
                    <a:pt x="12" y="249"/>
                  </a:lnTo>
                  <a:lnTo>
                    <a:pt x="12" y="241"/>
                  </a:lnTo>
                  <a:lnTo>
                    <a:pt x="12" y="232"/>
                  </a:lnTo>
                  <a:lnTo>
                    <a:pt x="12" y="224"/>
                  </a:lnTo>
                  <a:lnTo>
                    <a:pt x="12" y="214"/>
                  </a:lnTo>
                  <a:lnTo>
                    <a:pt x="12" y="207"/>
                  </a:lnTo>
                  <a:lnTo>
                    <a:pt x="12" y="197"/>
                  </a:lnTo>
                  <a:lnTo>
                    <a:pt x="12" y="188"/>
                  </a:lnTo>
                  <a:lnTo>
                    <a:pt x="12" y="180"/>
                  </a:lnTo>
                  <a:lnTo>
                    <a:pt x="12" y="173"/>
                  </a:lnTo>
                  <a:lnTo>
                    <a:pt x="12" y="163"/>
                  </a:lnTo>
                  <a:lnTo>
                    <a:pt x="12" y="154"/>
                  </a:lnTo>
                  <a:lnTo>
                    <a:pt x="12" y="146"/>
                  </a:lnTo>
                  <a:lnTo>
                    <a:pt x="12" y="137"/>
                  </a:lnTo>
                  <a:lnTo>
                    <a:pt x="12" y="129"/>
                  </a:lnTo>
                  <a:lnTo>
                    <a:pt x="12" y="121"/>
                  </a:lnTo>
                  <a:lnTo>
                    <a:pt x="12" y="112"/>
                  </a:lnTo>
                  <a:lnTo>
                    <a:pt x="12" y="104"/>
                  </a:lnTo>
                  <a:lnTo>
                    <a:pt x="12" y="97"/>
                  </a:lnTo>
                  <a:lnTo>
                    <a:pt x="12" y="89"/>
                  </a:lnTo>
                  <a:lnTo>
                    <a:pt x="12" y="81"/>
                  </a:lnTo>
                  <a:lnTo>
                    <a:pt x="12" y="74"/>
                  </a:lnTo>
                  <a:lnTo>
                    <a:pt x="12" y="68"/>
                  </a:lnTo>
                  <a:lnTo>
                    <a:pt x="12" y="61"/>
                  </a:lnTo>
                  <a:lnTo>
                    <a:pt x="12" y="55"/>
                  </a:lnTo>
                  <a:lnTo>
                    <a:pt x="12" y="49"/>
                  </a:lnTo>
                  <a:lnTo>
                    <a:pt x="12" y="42"/>
                  </a:lnTo>
                  <a:lnTo>
                    <a:pt x="12" y="38"/>
                  </a:lnTo>
                  <a:lnTo>
                    <a:pt x="12" y="30"/>
                  </a:lnTo>
                  <a:lnTo>
                    <a:pt x="12" y="26"/>
                  </a:lnTo>
                  <a:lnTo>
                    <a:pt x="12" y="23"/>
                  </a:lnTo>
                  <a:lnTo>
                    <a:pt x="12" y="17"/>
                  </a:lnTo>
                  <a:lnTo>
                    <a:pt x="12" y="13"/>
                  </a:lnTo>
                  <a:lnTo>
                    <a:pt x="12" y="11"/>
                  </a:lnTo>
                  <a:lnTo>
                    <a:pt x="12" y="6"/>
                  </a:lnTo>
                  <a:lnTo>
                    <a:pt x="12" y="2"/>
                  </a:lnTo>
                  <a:lnTo>
                    <a:pt x="12" y="0"/>
                  </a:lnTo>
                  <a:lnTo>
                    <a:pt x="12" y="2"/>
                  </a:lnTo>
                  <a:lnTo>
                    <a:pt x="8" y="6"/>
                  </a:lnTo>
                  <a:lnTo>
                    <a:pt x="8" y="15"/>
                  </a:lnTo>
                  <a:lnTo>
                    <a:pt x="6" y="19"/>
                  </a:lnTo>
                  <a:lnTo>
                    <a:pt x="6" y="23"/>
                  </a:lnTo>
                  <a:lnTo>
                    <a:pt x="4" y="26"/>
                  </a:lnTo>
                  <a:lnTo>
                    <a:pt x="4" y="32"/>
                  </a:lnTo>
                  <a:lnTo>
                    <a:pt x="4" y="40"/>
                  </a:lnTo>
                  <a:lnTo>
                    <a:pt x="2" y="45"/>
                  </a:lnTo>
                  <a:lnTo>
                    <a:pt x="2" y="51"/>
                  </a:lnTo>
                  <a:lnTo>
                    <a:pt x="2" y="53"/>
                  </a:lnTo>
                  <a:close/>
                </a:path>
              </a:pathLst>
            </a:custGeom>
            <a:solidFill>
              <a:srgbClr val="CC0000"/>
            </a:solidFill>
            <a:ln w="9525">
              <a:solidFill>
                <a:srgbClr val="990033"/>
              </a:solidFill>
              <a:round/>
              <a:headEnd/>
              <a:tailEnd/>
            </a:ln>
          </p:spPr>
          <p:txBody>
            <a:bodyPr/>
            <a:lstStyle/>
            <a:p>
              <a:endParaRPr lang="en-US">
                <a:latin typeface="Calibri"/>
                <a:cs typeface="Calibri"/>
              </a:endParaRPr>
            </a:p>
          </p:txBody>
        </p:sp>
        <p:sp>
          <p:nvSpPr>
            <p:cNvPr id="21557" name="Freeform 50"/>
            <p:cNvSpPr>
              <a:spLocks/>
            </p:cNvSpPr>
            <p:nvPr/>
          </p:nvSpPr>
          <p:spPr bwMode="auto">
            <a:xfrm>
              <a:off x="2384" y="931"/>
              <a:ext cx="58" cy="34"/>
            </a:xfrm>
            <a:custGeom>
              <a:avLst/>
              <a:gdLst>
                <a:gd name="T0" fmla="*/ 0 w 116"/>
                <a:gd name="T1" fmla="*/ 1 h 68"/>
                <a:gd name="T2" fmla="*/ 1 w 116"/>
                <a:gd name="T3" fmla="*/ 1 h 68"/>
                <a:gd name="T4" fmla="*/ 1 w 116"/>
                <a:gd name="T5" fmla="*/ 1 h 68"/>
                <a:gd name="T6" fmla="*/ 1 w 116"/>
                <a:gd name="T7" fmla="*/ 1 h 68"/>
                <a:gd name="T8" fmla="*/ 1 w 116"/>
                <a:gd name="T9" fmla="*/ 1 h 68"/>
                <a:gd name="T10" fmla="*/ 1 w 116"/>
                <a:gd name="T11" fmla="*/ 1 h 68"/>
                <a:gd name="T12" fmla="*/ 1 w 116"/>
                <a:gd name="T13" fmla="*/ 1 h 68"/>
                <a:gd name="T14" fmla="*/ 1 w 116"/>
                <a:gd name="T15" fmla="*/ 1 h 68"/>
                <a:gd name="T16" fmla="*/ 1 w 116"/>
                <a:gd name="T17" fmla="*/ 1 h 68"/>
                <a:gd name="T18" fmla="*/ 1 w 116"/>
                <a:gd name="T19" fmla="*/ 1 h 68"/>
                <a:gd name="T20" fmla="*/ 1 w 116"/>
                <a:gd name="T21" fmla="*/ 1 h 68"/>
                <a:gd name="T22" fmla="*/ 2 w 116"/>
                <a:gd name="T23" fmla="*/ 1 h 68"/>
                <a:gd name="T24" fmla="*/ 2 w 116"/>
                <a:gd name="T25" fmla="*/ 1 h 68"/>
                <a:gd name="T26" fmla="*/ 2 w 116"/>
                <a:gd name="T27" fmla="*/ 1 h 68"/>
                <a:gd name="T28" fmla="*/ 2 w 116"/>
                <a:gd name="T29" fmla="*/ 1 h 68"/>
                <a:gd name="T30" fmla="*/ 2 w 116"/>
                <a:gd name="T31" fmla="*/ 1 h 68"/>
                <a:gd name="T32" fmla="*/ 2 w 116"/>
                <a:gd name="T33" fmla="*/ 1 h 68"/>
                <a:gd name="T34" fmla="*/ 2 w 116"/>
                <a:gd name="T35" fmla="*/ 1 h 68"/>
                <a:gd name="T36" fmla="*/ 2 w 116"/>
                <a:gd name="T37" fmla="*/ 1 h 68"/>
                <a:gd name="T38" fmla="*/ 2 w 116"/>
                <a:gd name="T39" fmla="*/ 1 h 68"/>
                <a:gd name="T40" fmla="*/ 2 w 116"/>
                <a:gd name="T41" fmla="*/ 1 h 68"/>
                <a:gd name="T42" fmla="*/ 2 w 116"/>
                <a:gd name="T43" fmla="*/ 1 h 68"/>
                <a:gd name="T44" fmla="*/ 2 w 116"/>
                <a:gd name="T45" fmla="*/ 1 h 68"/>
                <a:gd name="T46" fmla="*/ 2 w 116"/>
                <a:gd name="T47" fmla="*/ 1 h 68"/>
                <a:gd name="T48" fmla="*/ 2 w 116"/>
                <a:gd name="T49" fmla="*/ 1 h 68"/>
                <a:gd name="T50" fmla="*/ 2 w 116"/>
                <a:gd name="T51" fmla="*/ 0 h 68"/>
                <a:gd name="T52" fmla="*/ 2 w 116"/>
                <a:gd name="T53" fmla="*/ 0 h 68"/>
                <a:gd name="T54" fmla="*/ 2 w 116"/>
                <a:gd name="T55" fmla="*/ 0 h 68"/>
                <a:gd name="T56" fmla="*/ 2 w 116"/>
                <a:gd name="T57" fmla="*/ 1 h 68"/>
                <a:gd name="T58" fmla="*/ 2 w 116"/>
                <a:gd name="T59" fmla="*/ 1 h 68"/>
                <a:gd name="T60" fmla="*/ 2 w 116"/>
                <a:gd name="T61" fmla="*/ 1 h 68"/>
                <a:gd name="T62" fmla="*/ 2 w 116"/>
                <a:gd name="T63" fmla="*/ 1 h 68"/>
                <a:gd name="T64" fmla="*/ 2 w 116"/>
                <a:gd name="T65" fmla="*/ 1 h 68"/>
                <a:gd name="T66" fmla="*/ 2 w 116"/>
                <a:gd name="T67" fmla="*/ 1 h 68"/>
                <a:gd name="T68" fmla="*/ 2 w 116"/>
                <a:gd name="T69" fmla="*/ 1 h 68"/>
                <a:gd name="T70" fmla="*/ 2 w 116"/>
                <a:gd name="T71" fmla="*/ 1 h 68"/>
                <a:gd name="T72" fmla="*/ 2 w 116"/>
                <a:gd name="T73" fmla="*/ 1 h 68"/>
                <a:gd name="T74" fmla="*/ 1 w 116"/>
                <a:gd name="T75" fmla="*/ 1 h 68"/>
                <a:gd name="T76" fmla="*/ 1 w 116"/>
                <a:gd name="T77" fmla="*/ 1 h 68"/>
                <a:gd name="T78" fmla="*/ 1 w 116"/>
                <a:gd name="T79" fmla="*/ 1 h 68"/>
                <a:gd name="T80" fmla="*/ 1 w 116"/>
                <a:gd name="T81" fmla="*/ 1 h 68"/>
                <a:gd name="T82" fmla="*/ 1 w 116"/>
                <a:gd name="T83" fmla="*/ 1 h 68"/>
                <a:gd name="T84" fmla="*/ 1 w 116"/>
                <a:gd name="T85" fmla="*/ 1 h 68"/>
                <a:gd name="T86" fmla="*/ 1 w 116"/>
                <a:gd name="T87" fmla="*/ 1 h 68"/>
                <a:gd name="T88" fmla="*/ 1 w 116"/>
                <a:gd name="T89" fmla="*/ 1 h 68"/>
                <a:gd name="T90" fmla="*/ 1 w 116"/>
                <a:gd name="T91" fmla="*/ 1 h 68"/>
                <a:gd name="T92" fmla="*/ 1 w 116"/>
                <a:gd name="T93" fmla="*/ 1 h 68"/>
                <a:gd name="T94" fmla="*/ 1 w 116"/>
                <a:gd name="T95" fmla="*/ 1 h 68"/>
                <a:gd name="T96" fmla="*/ 1 w 116"/>
                <a:gd name="T97" fmla="*/ 1 h 68"/>
                <a:gd name="T98" fmla="*/ 1 w 116"/>
                <a:gd name="T99" fmla="*/ 1 h 68"/>
                <a:gd name="T100" fmla="*/ 0 w 116"/>
                <a:gd name="T101" fmla="*/ 1 h 68"/>
                <a:gd name="T102" fmla="*/ 0 w 116"/>
                <a:gd name="T103" fmla="*/ 1 h 6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6"/>
                <a:gd name="T157" fmla="*/ 0 h 68"/>
                <a:gd name="T158" fmla="*/ 116 w 116"/>
                <a:gd name="T159" fmla="*/ 68 h 6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6" h="68">
                  <a:moveTo>
                    <a:pt x="0" y="65"/>
                  </a:moveTo>
                  <a:lnTo>
                    <a:pt x="6" y="66"/>
                  </a:lnTo>
                  <a:lnTo>
                    <a:pt x="11" y="66"/>
                  </a:lnTo>
                  <a:lnTo>
                    <a:pt x="15" y="68"/>
                  </a:lnTo>
                  <a:lnTo>
                    <a:pt x="23" y="68"/>
                  </a:lnTo>
                  <a:lnTo>
                    <a:pt x="29" y="68"/>
                  </a:lnTo>
                  <a:lnTo>
                    <a:pt x="34" y="68"/>
                  </a:lnTo>
                  <a:lnTo>
                    <a:pt x="42" y="66"/>
                  </a:lnTo>
                  <a:lnTo>
                    <a:pt x="48" y="66"/>
                  </a:lnTo>
                  <a:lnTo>
                    <a:pt x="53" y="65"/>
                  </a:lnTo>
                  <a:lnTo>
                    <a:pt x="59" y="63"/>
                  </a:lnTo>
                  <a:lnTo>
                    <a:pt x="65" y="61"/>
                  </a:lnTo>
                  <a:lnTo>
                    <a:pt x="72" y="59"/>
                  </a:lnTo>
                  <a:lnTo>
                    <a:pt x="76" y="55"/>
                  </a:lnTo>
                  <a:lnTo>
                    <a:pt x="82" y="51"/>
                  </a:lnTo>
                  <a:lnTo>
                    <a:pt x="86" y="47"/>
                  </a:lnTo>
                  <a:lnTo>
                    <a:pt x="91" y="46"/>
                  </a:lnTo>
                  <a:lnTo>
                    <a:pt x="93" y="40"/>
                  </a:lnTo>
                  <a:lnTo>
                    <a:pt x="97" y="36"/>
                  </a:lnTo>
                  <a:lnTo>
                    <a:pt x="101" y="32"/>
                  </a:lnTo>
                  <a:lnTo>
                    <a:pt x="105" y="28"/>
                  </a:lnTo>
                  <a:lnTo>
                    <a:pt x="108" y="21"/>
                  </a:lnTo>
                  <a:lnTo>
                    <a:pt x="112" y="13"/>
                  </a:lnTo>
                  <a:lnTo>
                    <a:pt x="112" y="8"/>
                  </a:lnTo>
                  <a:lnTo>
                    <a:pt x="116" y="4"/>
                  </a:lnTo>
                  <a:lnTo>
                    <a:pt x="116" y="0"/>
                  </a:lnTo>
                  <a:lnTo>
                    <a:pt x="112" y="4"/>
                  </a:lnTo>
                  <a:lnTo>
                    <a:pt x="108" y="9"/>
                  </a:lnTo>
                  <a:lnTo>
                    <a:pt x="103" y="19"/>
                  </a:lnTo>
                  <a:lnTo>
                    <a:pt x="95" y="27"/>
                  </a:lnTo>
                  <a:lnTo>
                    <a:pt x="87" y="34"/>
                  </a:lnTo>
                  <a:lnTo>
                    <a:pt x="82" y="38"/>
                  </a:lnTo>
                  <a:lnTo>
                    <a:pt x="78" y="40"/>
                  </a:lnTo>
                  <a:lnTo>
                    <a:pt x="72" y="44"/>
                  </a:lnTo>
                  <a:lnTo>
                    <a:pt x="68" y="47"/>
                  </a:lnTo>
                  <a:lnTo>
                    <a:pt x="63" y="47"/>
                  </a:lnTo>
                  <a:lnTo>
                    <a:pt x="57" y="51"/>
                  </a:lnTo>
                  <a:lnTo>
                    <a:pt x="49" y="51"/>
                  </a:lnTo>
                  <a:lnTo>
                    <a:pt x="46" y="55"/>
                  </a:lnTo>
                  <a:lnTo>
                    <a:pt x="38" y="55"/>
                  </a:lnTo>
                  <a:lnTo>
                    <a:pt x="34" y="57"/>
                  </a:lnTo>
                  <a:lnTo>
                    <a:pt x="27" y="59"/>
                  </a:lnTo>
                  <a:lnTo>
                    <a:pt x="23" y="61"/>
                  </a:lnTo>
                  <a:lnTo>
                    <a:pt x="17" y="61"/>
                  </a:lnTo>
                  <a:lnTo>
                    <a:pt x="13" y="63"/>
                  </a:lnTo>
                  <a:lnTo>
                    <a:pt x="10" y="63"/>
                  </a:lnTo>
                  <a:lnTo>
                    <a:pt x="6" y="63"/>
                  </a:lnTo>
                  <a:lnTo>
                    <a:pt x="2" y="65"/>
                  </a:lnTo>
                  <a:lnTo>
                    <a:pt x="0" y="65"/>
                  </a:lnTo>
                  <a:close/>
                </a:path>
              </a:pathLst>
            </a:custGeom>
            <a:solidFill>
              <a:srgbClr val="CC0000"/>
            </a:solidFill>
            <a:ln w="9525">
              <a:solidFill>
                <a:srgbClr val="990033"/>
              </a:solidFill>
              <a:round/>
              <a:headEnd/>
              <a:tailEnd/>
            </a:ln>
          </p:spPr>
          <p:txBody>
            <a:bodyPr/>
            <a:lstStyle/>
            <a:p>
              <a:endParaRPr lang="en-US">
                <a:latin typeface="Calibri"/>
                <a:cs typeface="Calibri"/>
              </a:endParaRPr>
            </a:p>
          </p:txBody>
        </p:sp>
        <p:sp>
          <p:nvSpPr>
            <p:cNvPr id="21558" name="Freeform 51"/>
            <p:cNvSpPr>
              <a:spLocks/>
            </p:cNvSpPr>
            <p:nvPr/>
          </p:nvSpPr>
          <p:spPr bwMode="auto">
            <a:xfrm>
              <a:off x="2458" y="601"/>
              <a:ext cx="155" cy="107"/>
            </a:xfrm>
            <a:custGeom>
              <a:avLst/>
              <a:gdLst>
                <a:gd name="T0" fmla="*/ 1 w 310"/>
                <a:gd name="T1" fmla="*/ 0 h 213"/>
                <a:gd name="T2" fmla="*/ 1 w 310"/>
                <a:gd name="T3" fmla="*/ 0 h 213"/>
                <a:gd name="T4" fmla="*/ 1 w 310"/>
                <a:gd name="T5" fmla="*/ 1 h 213"/>
                <a:gd name="T6" fmla="*/ 1 w 310"/>
                <a:gd name="T7" fmla="*/ 1 h 213"/>
                <a:gd name="T8" fmla="*/ 1 w 310"/>
                <a:gd name="T9" fmla="*/ 1 h 213"/>
                <a:gd name="T10" fmla="*/ 1 w 310"/>
                <a:gd name="T11" fmla="*/ 1 h 213"/>
                <a:gd name="T12" fmla="*/ 1 w 310"/>
                <a:gd name="T13" fmla="*/ 1 h 213"/>
                <a:gd name="T14" fmla="*/ 1 w 310"/>
                <a:gd name="T15" fmla="*/ 1 h 213"/>
                <a:gd name="T16" fmla="*/ 1 w 310"/>
                <a:gd name="T17" fmla="*/ 2 h 213"/>
                <a:gd name="T18" fmla="*/ 1 w 310"/>
                <a:gd name="T19" fmla="*/ 2 h 213"/>
                <a:gd name="T20" fmla="*/ 2 w 310"/>
                <a:gd name="T21" fmla="*/ 2 h 213"/>
                <a:gd name="T22" fmla="*/ 2 w 310"/>
                <a:gd name="T23" fmla="*/ 2 h 213"/>
                <a:gd name="T24" fmla="*/ 2 w 310"/>
                <a:gd name="T25" fmla="*/ 3 h 213"/>
                <a:gd name="T26" fmla="*/ 2 w 310"/>
                <a:gd name="T27" fmla="*/ 3 h 213"/>
                <a:gd name="T28" fmla="*/ 3 w 310"/>
                <a:gd name="T29" fmla="*/ 3 h 213"/>
                <a:gd name="T30" fmla="*/ 3 w 310"/>
                <a:gd name="T31" fmla="*/ 3 h 213"/>
                <a:gd name="T32" fmla="*/ 3 w 310"/>
                <a:gd name="T33" fmla="*/ 3 h 213"/>
                <a:gd name="T34" fmla="*/ 3 w 310"/>
                <a:gd name="T35" fmla="*/ 3 h 213"/>
                <a:gd name="T36" fmla="*/ 5 w 310"/>
                <a:gd name="T37" fmla="*/ 3 h 213"/>
                <a:gd name="T38" fmla="*/ 5 w 310"/>
                <a:gd name="T39" fmla="*/ 3 h 213"/>
                <a:gd name="T40" fmla="*/ 5 w 310"/>
                <a:gd name="T41" fmla="*/ 3 h 213"/>
                <a:gd name="T42" fmla="*/ 5 w 310"/>
                <a:gd name="T43" fmla="*/ 3 h 213"/>
                <a:gd name="T44" fmla="*/ 5 w 310"/>
                <a:gd name="T45" fmla="*/ 3 h 213"/>
                <a:gd name="T46" fmla="*/ 5 w 310"/>
                <a:gd name="T47" fmla="*/ 3 h 213"/>
                <a:gd name="T48" fmla="*/ 5 w 310"/>
                <a:gd name="T49" fmla="*/ 3 h 213"/>
                <a:gd name="T50" fmla="*/ 3 w 310"/>
                <a:gd name="T51" fmla="*/ 4 h 213"/>
                <a:gd name="T52" fmla="*/ 3 w 310"/>
                <a:gd name="T53" fmla="*/ 4 h 213"/>
                <a:gd name="T54" fmla="*/ 3 w 310"/>
                <a:gd name="T55" fmla="*/ 4 h 213"/>
                <a:gd name="T56" fmla="*/ 3 w 310"/>
                <a:gd name="T57" fmla="*/ 4 h 213"/>
                <a:gd name="T58" fmla="*/ 3 w 310"/>
                <a:gd name="T59" fmla="*/ 4 h 213"/>
                <a:gd name="T60" fmla="*/ 2 w 310"/>
                <a:gd name="T61" fmla="*/ 4 h 213"/>
                <a:gd name="T62" fmla="*/ 2 w 310"/>
                <a:gd name="T63" fmla="*/ 4 h 213"/>
                <a:gd name="T64" fmla="*/ 2 w 310"/>
                <a:gd name="T65" fmla="*/ 4 h 213"/>
                <a:gd name="T66" fmla="*/ 2 w 310"/>
                <a:gd name="T67" fmla="*/ 4 h 213"/>
                <a:gd name="T68" fmla="*/ 2 w 310"/>
                <a:gd name="T69" fmla="*/ 4 h 213"/>
                <a:gd name="T70" fmla="*/ 1 w 310"/>
                <a:gd name="T71" fmla="*/ 4 h 213"/>
                <a:gd name="T72" fmla="*/ 1 w 310"/>
                <a:gd name="T73" fmla="*/ 3 h 213"/>
                <a:gd name="T74" fmla="*/ 1 w 310"/>
                <a:gd name="T75" fmla="*/ 3 h 213"/>
                <a:gd name="T76" fmla="*/ 1 w 310"/>
                <a:gd name="T77" fmla="*/ 3 h 213"/>
                <a:gd name="T78" fmla="*/ 1 w 310"/>
                <a:gd name="T79" fmla="*/ 3 h 213"/>
                <a:gd name="T80" fmla="*/ 1 w 310"/>
                <a:gd name="T81" fmla="*/ 2 h 213"/>
                <a:gd name="T82" fmla="*/ 1 w 310"/>
                <a:gd name="T83" fmla="*/ 2 h 213"/>
                <a:gd name="T84" fmla="*/ 1 w 310"/>
                <a:gd name="T85" fmla="*/ 2 h 213"/>
                <a:gd name="T86" fmla="*/ 0 w 310"/>
                <a:gd name="T87" fmla="*/ 0 h 21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10"/>
                <a:gd name="T133" fmla="*/ 0 h 213"/>
                <a:gd name="T134" fmla="*/ 310 w 310"/>
                <a:gd name="T135" fmla="*/ 213 h 21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10" h="213">
                  <a:moveTo>
                    <a:pt x="0" y="0"/>
                  </a:moveTo>
                  <a:lnTo>
                    <a:pt x="4" y="0"/>
                  </a:lnTo>
                  <a:lnTo>
                    <a:pt x="10" y="0"/>
                  </a:lnTo>
                  <a:lnTo>
                    <a:pt x="15" y="0"/>
                  </a:lnTo>
                  <a:lnTo>
                    <a:pt x="21" y="0"/>
                  </a:lnTo>
                  <a:lnTo>
                    <a:pt x="25" y="0"/>
                  </a:lnTo>
                  <a:lnTo>
                    <a:pt x="31" y="2"/>
                  </a:lnTo>
                  <a:lnTo>
                    <a:pt x="34" y="2"/>
                  </a:lnTo>
                  <a:lnTo>
                    <a:pt x="40" y="4"/>
                  </a:lnTo>
                  <a:lnTo>
                    <a:pt x="44" y="4"/>
                  </a:lnTo>
                  <a:lnTo>
                    <a:pt x="48" y="6"/>
                  </a:lnTo>
                  <a:lnTo>
                    <a:pt x="52" y="7"/>
                  </a:lnTo>
                  <a:lnTo>
                    <a:pt x="55" y="7"/>
                  </a:lnTo>
                  <a:lnTo>
                    <a:pt x="63" y="11"/>
                  </a:lnTo>
                  <a:lnTo>
                    <a:pt x="69" y="15"/>
                  </a:lnTo>
                  <a:lnTo>
                    <a:pt x="74" y="19"/>
                  </a:lnTo>
                  <a:lnTo>
                    <a:pt x="80" y="23"/>
                  </a:lnTo>
                  <a:lnTo>
                    <a:pt x="84" y="26"/>
                  </a:lnTo>
                  <a:lnTo>
                    <a:pt x="90" y="30"/>
                  </a:lnTo>
                  <a:lnTo>
                    <a:pt x="91" y="36"/>
                  </a:lnTo>
                  <a:lnTo>
                    <a:pt x="95" y="40"/>
                  </a:lnTo>
                  <a:lnTo>
                    <a:pt x="99" y="45"/>
                  </a:lnTo>
                  <a:lnTo>
                    <a:pt x="103" y="51"/>
                  </a:lnTo>
                  <a:lnTo>
                    <a:pt x="105" y="55"/>
                  </a:lnTo>
                  <a:lnTo>
                    <a:pt x="107" y="61"/>
                  </a:lnTo>
                  <a:lnTo>
                    <a:pt x="110" y="66"/>
                  </a:lnTo>
                  <a:lnTo>
                    <a:pt x="112" y="72"/>
                  </a:lnTo>
                  <a:lnTo>
                    <a:pt x="114" y="78"/>
                  </a:lnTo>
                  <a:lnTo>
                    <a:pt x="118" y="83"/>
                  </a:lnTo>
                  <a:lnTo>
                    <a:pt x="120" y="89"/>
                  </a:lnTo>
                  <a:lnTo>
                    <a:pt x="124" y="95"/>
                  </a:lnTo>
                  <a:lnTo>
                    <a:pt x="126" y="99"/>
                  </a:lnTo>
                  <a:lnTo>
                    <a:pt x="129" y="104"/>
                  </a:lnTo>
                  <a:lnTo>
                    <a:pt x="133" y="110"/>
                  </a:lnTo>
                  <a:lnTo>
                    <a:pt x="137" y="116"/>
                  </a:lnTo>
                  <a:lnTo>
                    <a:pt x="143" y="120"/>
                  </a:lnTo>
                  <a:lnTo>
                    <a:pt x="147" y="125"/>
                  </a:lnTo>
                  <a:lnTo>
                    <a:pt x="152" y="129"/>
                  </a:lnTo>
                  <a:lnTo>
                    <a:pt x="160" y="135"/>
                  </a:lnTo>
                  <a:lnTo>
                    <a:pt x="166" y="137"/>
                  </a:lnTo>
                  <a:lnTo>
                    <a:pt x="171" y="140"/>
                  </a:lnTo>
                  <a:lnTo>
                    <a:pt x="177" y="144"/>
                  </a:lnTo>
                  <a:lnTo>
                    <a:pt x="185" y="148"/>
                  </a:lnTo>
                  <a:lnTo>
                    <a:pt x="190" y="150"/>
                  </a:lnTo>
                  <a:lnTo>
                    <a:pt x="198" y="154"/>
                  </a:lnTo>
                  <a:lnTo>
                    <a:pt x="204" y="156"/>
                  </a:lnTo>
                  <a:lnTo>
                    <a:pt x="211" y="159"/>
                  </a:lnTo>
                  <a:lnTo>
                    <a:pt x="217" y="161"/>
                  </a:lnTo>
                  <a:lnTo>
                    <a:pt x="223" y="163"/>
                  </a:lnTo>
                  <a:lnTo>
                    <a:pt x="228" y="165"/>
                  </a:lnTo>
                  <a:lnTo>
                    <a:pt x="236" y="167"/>
                  </a:lnTo>
                  <a:lnTo>
                    <a:pt x="242" y="167"/>
                  </a:lnTo>
                  <a:lnTo>
                    <a:pt x="247" y="169"/>
                  </a:lnTo>
                  <a:lnTo>
                    <a:pt x="253" y="171"/>
                  </a:lnTo>
                  <a:lnTo>
                    <a:pt x="259" y="173"/>
                  </a:lnTo>
                  <a:lnTo>
                    <a:pt x="264" y="173"/>
                  </a:lnTo>
                  <a:lnTo>
                    <a:pt x="270" y="173"/>
                  </a:lnTo>
                  <a:lnTo>
                    <a:pt x="274" y="173"/>
                  </a:lnTo>
                  <a:lnTo>
                    <a:pt x="280" y="175"/>
                  </a:lnTo>
                  <a:lnTo>
                    <a:pt x="283" y="175"/>
                  </a:lnTo>
                  <a:lnTo>
                    <a:pt x="287" y="175"/>
                  </a:lnTo>
                  <a:lnTo>
                    <a:pt x="291" y="175"/>
                  </a:lnTo>
                  <a:lnTo>
                    <a:pt x="295" y="177"/>
                  </a:lnTo>
                  <a:lnTo>
                    <a:pt x="301" y="177"/>
                  </a:lnTo>
                  <a:lnTo>
                    <a:pt x="306" y="177"/>
                  </a:lnTo>
                  <a:lnTo>
                    <a:pt x="308" y="177"/>
                  </a:lnTo>
                  <a:lnTo>
                    <a:pt x="310" y="177"/>
                  </a:lnTo>
                  <a:lnTo>
                    <a:pt x="306" y="177"/>
                  </a:lnTo>
                  <a:lnTo>
                    <a:pt x="302" y="180"/>
                  </a:lnTo>
                  <a:lnTo>
                    <a:pt x="297" y="180"/>
                  </a:lnTo>
                  <a:lnTo>
                    <a:pt x="293" y="182"/>
                  </a:lnTo>
                  <a:lnTo>
                    <a:pt x="287" y="184"/>
                  </a:lnTo>
                  <a:lnTo>
                    <a:pt x="282" y="188"/>
                  </a:lnTo>
                  <a:lnTo>
                    <a:pt x="274" y="190"/>
                  </a:lnTo>
                  <a:lnTo>
                    <a:pt x="268" y="192"/>
                  </a:lnTo>
                  <a:lnTo>
                    <a:pt x="259" y="194"/>
                  </a:lnTo>
                  <a:lnTo>
                    <a:pt x="251" y="197"/>
                  </a:lnTo>
                  <a:lnTo>
                    <a:pt x="247" y="197"/>
                  </a:lnTo>
                  <a:lnTo>
                    <a:pt x="243" y="199"/>
                  </a:lnTo>
                  <a:lnTo>
                    <a:pt x="240" y="199"/>
                  </a:lnTo>
                  <a:lnTo>
                    <a:pt x="236" y="201"/>
                  </a:lnTo>
                  <a:lnTo>
                    <a:pt x="230" y="203"/>
                  </a:lnTo>
                  <a:lnTo>
                    <a:pt x="226" y="203"/>
                  </a:lnTo>
                  <a:lnTo>
                    <a:pt x="223" y="205"/>
                  </a:lnTo>
                  <a:lnTo>
                    <a:pt x="219" y="207"/>
                  </a:lnTo>
                  <a:lnTo>
                    <a:pt x="213" y="207"/>
                  </a:lnTo>
                  <a:lnTo>
                    <a:pt x="207" y="209"/>
                  </a:lnTo>
                  <a:lnTo>
                    <a:pt x="204" y="209"/>
                  </a:lnTo>
                  <a:lnTo>
                    <a:pt x="200" y="211"/>
                  </a:lnTo>
                  <a:lnTo>
                    <a:pt x="194" y="211"/>
                  </a:lnTo>
                  <a:lnTo>
                    <a:pt x="190" y="211"/>
                  </a:lnTo>
                  <a:lnTo>
                    <a:pt x="185" y="211"/>
                  </a:lnTo>
                  <a:lnTo>
                    <a:pt x="181" y="213"/>
                  </a:lnTo>
                  <a:lnTo>
                    <a:pt x="175" y="213"/>
                  </a:lnTo>
                  <a:lnTo>
                    <a:pt x="171" y="213"/>
                  </a:lnTo>
                  <a:lnTo>
                    <a:pt x="167" y="213"/>
                  </a:lnTo>
                  <a:lnTo>
                    <a:pt x="162" y="213"/>
                  </a:lnTo>
                  <a:lnTo>
                    <a:pt x="158" y="211"/>
                  </a:lnTo>
                  <a:lnTo>
                    <a:pt x="152" y="211"/>
                  </a:lnTo>
                  <a:lnTo>
                    <a:pt x="148" y="211"/>
                  </a:lnTo>
                  <a:lnTo>
                    <a:pt x="145" y="211"/>
                  </a:lnTo>
                  <a:lnTo>
                    <a:pt x="141" y="211"/>
                  </a:lnTo>
                  <a:lnTo>
                    <a:pt x="135" y="209"/>
                  </a:lnTo>
                  <a:lnTo>
                    <a:pt x="131" y="209"/>
                  </a:lnTo>
                  <a:lnTo>
                    <a:pt x="128" y="207"/>
                  </a:lnTo>
                  <a:lnTo>
                    <a:pt x="120" y="205"/>
                  </a:lnTo>
                  <a:lnTo>
                    <a:pt x="112" y="201"/>
                  </a:lnTo>
                  <a:lnTo>
                    <a:pt x="107" y="197"/>
                  </a:lnTo>
                  <a:lnTo>
                    <a:pt x="101" y="192"/>
                  </a:lnTo>
                  <a:lnTo>
                    <a:pt x="95" y="188"/>
                  </a:lnTo>
                  <a:lnTo>
                    <a:pt x="90" y="180"/>
                  </a:lnTo>
                  <a:lnTo>
                    <a:pt x="86" y="173"/>
                  </a:lnTo>
                  <a:lnTo>
                    <a:pt x="80" y="167"/>
                  </a:lnTo>
                  <a:lnTo>
                    <a:pt x="76" y="161"/>
                  </a:lnTo>
                  <a:lnTo>
                    <a:pt x="71" y="154"/>
                  </a:lnTo>
                  <a:lnTo>
                    <a:pt x="67" y="148"/>
                  </a:lnTo>
                  <a:lnTo>
                    <a:pt x="63" y="144"/>
                  </a:lnTo>
                  <a:lnTo>
                    <a:pt x="59" y="139"/>
                  </a:lnTo>
                  <a:lnTo>
                    <a:pt x="55" y="135"/>
                  </a:lnTo>
                  <a:lnTo>
                    <a:pt x="52" y="129"/>
                  </a:lnTo>
                  <a:lnTo>
                    <a:pt x="48" y="125"/>
                  </a:lnTo>
                  <a:lnTo>
                    <a:pt x="44" y="121"/>
                  </a:lnTo>
                  <a:lnTo>
                    <a:pt x="40" y="118"/>
                  </a:lnTo>
                  <a:lnTo>
                    <a:pt x="33" y="110"/>
                  </a:lnTo>
                  <a:lnTo>
                    <a:pt x="27" y="106"/>
                  </a:lnTo>
                  <a:lnTo>
                    <a:pt x="21" y="101"/>
                  </a:lnTo>
                  <a:lnTo>
                    <a:pt x="17" y="97"/>
                  </a:lnTo>
                  <a:lnTo>
                    <a:pt x="12" y="95"/>
                  </a:lnTo>
                  <a:lnTo>
                    <a:pt x="10" y="91"/>
                  </a:lnTo>
                  <a:lnTo>
                    <a:pt x="4" y="89"/>
                  </a:lnTo>
                  <a:lnTo>
                    <a:pt x="0" y="0"/>
                  </a:lnTo>
                  <a:close/>
                </a:path>
              </a:pathLst>
            </a:custGeom>
            <a:solidFill>
              <a:srgbClr val="CC0000"/>
            </a:solidFill>
            <a:ln w="9525">
              <a:solidFill>
                <a:srgbClr val="990033"/>
              </a:solidFill>
              <a:round/>
              <a:headEnd/>
              <a:tailEnd/>
            </a:ln>
          </p:spPr>
          <p:txBody>
            <a:bodyPr/>
            <a:lstStyle/>
            <a:p>
              <a:endParaRPr lang="en-US">
                <a:latin typeface="Calibri"/>
                <a:cs typeface="Calibri"/>
              </a:endParaRPr>
            </a:p>
          </p:txBody>
        </p:sp>
        <p:sp>
          <p:nvSpPr>
            <p:cNvPr id="21559" name="Freeform 52"/>
            <p:cNvSpPr>
              <a:spLocks/>
            </p:cNvSpPr>
            <p:nvPr/>
          </p:nvSpPr>
          <p:spPr bwMode="auto">
            <a:xfrm>
              <a:off x="2470" y="621"/>
              <a:ext cx="92" cy="71"/>
            </a:xfrm>
            <a:custGeom>
              <a:avLst/>
              <a:gdLst>
                <a:gd name="T0" fmla="*/ 1 w 184"/>
                <a:gd name="T1" fmla="*/ 1 h 140"/>
                <a:gd name="T2" fmla="*/ 1 w 184"/>
                <a:gd name="T3" fmla="*/ 1 h 140"/>
                <a:gd name="T4" fmla="*/ 1 w 184"/>
                <a:gd name="T5" fmla="*/ 1 h 140"/>
                <a:gd name="T6" fmla="*/ 1 w 184"/>
                <a:gd name="T7" fmla="*/ 1 h 140"/>
                <a:gd name="T8" fmla="*/ 1 w 184"/>
                <a:gd name="T9" fmla="*/ 1 h 140"/>
                <a:gd name="T10" fmla="*/ 1 w 184"/>
                <a:gd name="T11" fmla="*/ 1 h 140"/>
                <a:gd name="T12" fmla="*/ 1 w 184"/>
                <a:gd name="T13" fmla="*/ 2 h 140"/>
                <a:gd name="T14" fmla="*/ 1 w 184"/>
                <a:gd name="T15" fmla="*/ 2 h 140"/>
                <a:gd name="T16" fmla="*/ 1 w 184"/>
                <a:gd name="T17" fmla="*/ 2 h 140"/>
                <a:gd name="T18" fmla="*/ 1 w 184"/>
                <a:gd name="T19" fmla="*/ 2 h 140"/>
                <a:gd name="T20" fmla="*/ 1 w 184"/>
                <a:gd name="T21" fmla="*/ 2 h 140"/>
                <a:gd name="T22" fmla="*/ 1 w 184"/>
                <a:gd name="T23" fmla="*/ 2 h 140"/>
                <a:gd name="T24" fmla="*/ 3 w 184"/>
                <a:gd name="T25" fmla="*/ 3 h 140"/>
                <a:gd name="T26" fmla="*/ 3 w 184"/>
                <a:gd name="T27" fmla="*/ 3 h 140"/>
                <a:gd name="T28" fmla="*/ 3 w 184"/>
                <a:gd name="T29" fmla="*/ 3 h 140"/>
                <a:gd name="T30" fmla="*/ 3 w 184"/>
                <a:gd name="T31" fmla="*/ 3 h 140"/>
                <a:gd name="T32" fmla="*/ 3 w 184"/>
                <a:gd name="T33" fmla="*/ 3 h 140"/>
                <a:gd name="T34" fmla="*/ 3 w 184"/>
                <a:gd name="T35" fmla="*/ 3 h 140"/>
                <a:gd name="T36" fmla="*/ 3 w 184"/>
                <a:gd name="T37" fmla="*/ 3 h 140"/>
                <a:gd name="T38" fmla="*/ 3 w 184"/>
                <a:gd name="T39" fmla="*/ 3 h 140"/>
                <a:gd name="T40" fmla="*/ 3 w 184"/>
                <a:gd name="T41" fmla="*/ 3 h 140"/>
                <a:gd name="T42" fmla="*/ 1 w 184"/>
                <a:gd name="T43" fmla="*/ 3 h 140"/>
                <a:gd name="T44" fmla="*/ 1 w 184"/>
                <a:gd name="T45" fmla="*/ 3 h 140"/>
                <a:gd name="T46" fmla="*/ 1 w 184"/>
                <a:gd name="T47" fmla="*/ 2 h 140"/>
                <a:gd name="T48" fmla="*/ 1 w 184"/>
                <a:gd name="T49" fmla="*/ 2 h 140"/>
                <a:gd name="T50" fmla="*/ 1 w 184"/>
                <a:gd name="T51" fmla="*/ 2 h 140"/>
                <a:gd name="T52" fmla="*/ 1 w 184"/>
                <a:gd name="T53" fmla="*/ 2 h 140"/>
                <a:gd name="T54" fmla="*/ 1 w 184"/>
                <a:gd name="T55" fmla="*/ 2 h 140"/>
                <a:gd name="T56" fmla="*/ 1 w 184"/>
                <a:gd name="T57" fmla="*/ 2 h 140"/>
                <a:gd name="T58" fmla="*/ 1 w 184"/>
                <a:gd name="T59" fmla="*/ 1 h 140"/>
                <a:gd name="T60" fmla="*/ 1 w 184"/>
                <a:gd name="T61" fmla="*/ 1 h 140"/>
                <a:gd name="T62" fmla="*/ 1 w 184"/>
                <a:gd name="T63" fmla="*/ 1 h 140"/>
                <a:gd name="T64" fmla="*/ 1 w 184"/>
                <a:gd name="T65" fmla="*/ 1 h 140"/>
                <a:gd name="T66" fmla="*/ 1 w 184"/>
                <a:gd name="T67" fmla="*/ 1 h 140"/>
                <a:gd name="T68" fmla="*/ 1 w 184"/>
                <a:gd name="T69" fmla="*/ 1 h 140"/>
                <a:gd name="T70" fmla="*/ 1 w 184"/>
                <a:gd name="T71" fmla="*/ 1 h 140"/>
                <a:gd name="T72" fmla="*/ 1 w 184"/>
                <a:gd name="T73" fmla="*/ 1 h 140"/>
                <a:gd name="T74" fmla="*/ 0 w 184"/>
                <a:gd name="T75" fmla="*/ 1 h 140"/>
                <a:gd name="T76" fmla="*/ 1 w 184"/>
                <a:gd name="T77" fmla="*/ 0 h 140"/>
                <a:gd name="T78" fmla="*/ 1 w 184"/>
                <a:gd name="T79" fmla="*/ 1 h 140"/>
                <a:gd name="T80" fmla="*/ 1 w 184"/>
                <a:gd name="T81" fmla="*/ 1 h 14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84"/>
                <a:gd name="T124" fmla="*/ 0 h 140"/>
                <a:gd name="T125" fmla="*/ 184 w 184"/>
                <a:gd name="T126" fmla="*/ 140 h 14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84" h="140">
                  <a:moveTo>
                    <a:pt x="17" y="5"/>
                  </a:moveTo>
                  <a:lnTo>
                    <a:pt x="21" y="5"/>
                  </a:lnTo>
                  <a:lnTo>
                    <a:pt x="25" y="7"/>
                  </a:lnTo>
                  <a:lnTo>
                    <a:pt x="29" y="9"/>
                  </a:lnTo>
                  <a:lnTo>
                    <a:pt x="34" y="15"/>
                  </a:lnTo>
                  <a:lnTo>
                    <a:pt x="38" y="19"/>
                  </a:lnTo>
                  <a:lnTo>
                    <a:pt x="42" y="23"/>
                  </a:lnTo>
                  <a:lnTo>
                    <a:pt x="46" y="28"/>
                  </a:lnTo>
                  <a:lnTo>
                    <a:pt x="49" y="36"/>
                  </a:lnTo>
                  <a:lnTo>
                    <a:pt x="53" y="42"/>
                  </a:lnTo>
                  <a:lnTo>
                    <a:pt x="59" y="49"/>
                  </a:lnTo>
                  <a:lnTo>
                    <a:pt x="63" y="55"/>
                  </a:lnTo>
                  <a:lnTo>
                    <a:pt x="68" y="64"/>
                  </a:lnTo>
                  <a:lnTo>
                    <a:pt x="72" y="72"/>
                  </a:lnTo>
                  <a:lnTo>
                    <a:pt x="78" y="80"/>
                  </a:lnTo>
                  <a:lnTo>
                    <a:pt x="80" y="83"/>
                  </a:lnTo>
                  <a:lnTo>
                    <a:pt x="84" y="89"/>
                  </a:lnTo>
                  <a:lnTo>
                    <a:pt x="87" y="93"/>
                  </a:lnTo>
                  <a:lnTo>
                    <a:pt x="91" y="97"/>
                  </a:lnTo>
                  <a:lnTo>
                    <a:pt x="97" y="104"/>
                  </a:lnTo>
                  <a:lnTo>
                    <a:pt x="105" y="110"/>
                  </a:lnTo>
                  <a:lnTo>
                    <a:pt x="112" y="116"/>
                  </a:lnTo>
                  <a:lnTo>
                    <a:pt x="120" y="121"/>
                  </a:lnTo>
                  <a:lnTo>
                    <a:pt x="127" y="125"/>
                  </a:lnTo>
                  <a:lnTo>
                    <a:pt x="137" y="129"/>
                  </a:lnTo>
                  <a:lnTo>
                    <a:pt x="144" y="131"/>
                  </a:lnTo>
                  <a:lnTo>
                    <a:pt x="152" y="135"/>
                  </a:lnTo>
                  <a:lnTo>
                    <a:pt x="158" y="135"/>
                  </a:lnTo>
                  <a:lnTo>
                    <a:pt x="165" y="137"/>
                  </a:lnTo>
                  <a:lnTo>
                    <a:pt x="169" y="137"/>
                  </a:lnTo>
                  <a:lnTo>
                    <a:pt x="175" y="138"/>
                  </a:lnTo>
                  <a:lnTo>
                    <a:pt x="181" y="140"/>
                  </a:lnTo>
                  <a:lnTo>
                    <a:pt x="184" y="140"/>
                  </a:lnTo>
                  <a:lnTo>
                    <a:pt x="181" y="140"/>
                  </a:lnTo>
                  <a:lnTo>
                    <a:pt x="179" y="140"/>
                  </a:lnTo>
                  <a:lnTo>
                    <a:pt x="173" y="140"/>
                  </a:lnTo>
                  <a:lnTo>
                    <a:pt x="169" y="140"/>
                  </a:lnTo>
                  <a:lnTo>
                    <a:pt x="163" y="140"/>
                  </a:lnTo>
                  <a:lnTo>
                    <a:pt x="158" y="140"/>
                  </a:lnTo>
                  <a:lnTo>
                    <a:pt x="150" y="138"/>
                  </a:lnTo>
                  <a:lnTo>
                    <a:pt x="144" y="138"/>
                  </a:lnTo>
                  <a:lnTo>
                    <a:pt x="135" y="137"/>
                  </a:lnTo>
                  <a:lnTo>
                    <a:pt x="129" y="135"/>
                  </a:lnTo>
                  <a:lnTo>
                    <a:pt x="122" y="133"/>
                  </a:lnTo>
                  <a:lnTo>
                    <a:pt x="114" y="133"/>
                  </a:lnTo>
                  <a:lnTo>
                    <a:pt x="106" y="129"/>
                  </a:lnTo>
                  <a:lnTo>
                    <a:pt x="101" y="127"/>
                  </a:lnTo>
                  <a:lnTo>
                    <a:pt x="97" y="123"/>
                  </a:lnTo>
                  <a:lnTo>
                    <a:pt x="93" y="121"/>
                  </a:lnTo>
                  <a:lnTo>
                    <a:pt x="86" y="112"/>
                  </a:lnTo>
                  <a:lnTo>
                    <a:pt x="80" y="104"/>
                  </a:lnTo>
                  <a:lnTo>
                    <a:pt x="78" y="100"/>
                  </a:lnTo>
                  <a:lnTo>
                    <a:pt x="76" y="97"/>
                  </a:lnTo>
                  <a:lnTo>
                    <a:pt x="74" y="91"/>
                  </a:lnTo>
                  <a:lnTo>
                    <a:pt x="70" y="87"/>
                  </a:lnTo>
                  <a:lnTo>
                    <a:pt x="68" y="81"/>
                  </a:lnTo>
                  <a:lnTo>
                    <a:pt x="67" y="78"/>
                  </a:lnTo>
                  <a:lnTo>
                    <a:pt x="63" y="72"/>
                  </a:lnTo>
                  <a:lnTo>
                    <a:pt x="61" y="68"/>
                  </a:lnTo>
                  <a:lnTo>
                    <a:pt x="59" y="62"/>
                  </a:lnTo>
                  <a:lnTo>
                    <a:pt x="55" y="59"/>
                  </a:lnTo>
                  <a:lnTo>
                    <a:pt x="53" y="55"/>
                  </a:lnTo>
                  <a:lnTo>
                    <a:pt x="49" y="49"/>
                  </a:lnTo>
                  <a:lnTo>
                    <a:pt x="46" y="45"/>
                  </a:lnTo>
                  <a:lnTo>
                    <a:pt x="42" y="40"/>
                  </a:lnTo>
                  <a:lnTo>
                    <a:pt x="36" y="36"/>
                  </a:lnTo>
                  <a:lnTo>
                    <a:pt x="32" y="30"/>
                  </a:lnTo>
                  <a:lnTo>
                    <a:pt x="29" y="26"/>
                  </a:lnTo>
                  <a:lnTo>
                    <a:pt x="25" y="23"/>
                  </a:lnTo>
                  <a:lnTo>
                    <a:pt x="21" y="19"/>
                  </a:lnTo>
                  <a:lnTo>
                    <a:pt x="17" y="15"/>
                  </a:lnTo>
                  <a:lnTo>
                    <a:pt x="11" y="11"/>
                  </a:lnTo>
                  <a:lnTo>
                    <a:pt x="8" y="9"/>
                  </a:lnTo>
                  <a:lnTo>
                    <a:pt x="6" y="7"/>
                  </a:lnTo>
                  <a:lnTo>
                    <a:pt x="4" y="4"/>
                  </a:lnTo>
                  <a:lnTo>
                    <a:pt x="0" y="2"/>
                  </a:lnTo>
                  <a:lnTo>
                    <a:pt x="0" y="0"/>
                  </a:lnTo>
                  <a:lnTo>
                    <a:pt x="4" y="0"/>
                  </a:lnTo>
                  <a:lnTo>
                    <a:pt x="10" y="4"/>
                  </a:lnTo>
                  <a:lnTo>
                    <a:pt x="15" y="4"/>
                  </a:lnTo>
                  <a:lnTo>
                    <a:pt x="17" y="5"/>
                  </a:lnTo>
                  <a:close/>
                </a:path>
              </a:pathLst>
            </a:custGeom>
            <a:solidFill>
              <a:srgbClr val="CC0000"/>
            </a:solidFill>
            <a:ln w="9525">
              <a:solidFill>
                <a:srgbClr val="990033"/>
              </a:solidFill>
              <a:round/>
              <a:headEnd/>
              <a:tailEnd/>
            </a:ln>
          </p:spPr>
          <p:txBody>
            <a:bodyPr/>
            <a:lstStyle/>
            <a:p>
              <a:endParaRPr lang="en-US">
                <a:latin typeface="Calibri"/>
                <a:cs typeface="Calibri"/>
              </a:endParaRPr>
            </a:p>
          </p:txBody>
        </p:sp>
      </p:grpSp>
      <p:sp>
        <p:nvSpPr>
          <p:cNvPr id="1186869" name="Text Box 53"/>
          <p:cNvSpPr txBox="1">
            <a:spLocks noChangeArrowheads="1"/>
          </p:cNvSpPr>
          <p:nvPr/>
        </p:nvSpPr>
        <p:spPr bwMode="auto">
          <a:xfrm>
            <a:off x="6659563" y="2420938"/>
            <a:ext cx="1174979" cy="400110"/>
          </a:xfrm>
          <a:prstGeom prst="rect">
            <a:avLst/>
          </a:prstGeom>
          <a:noFill/>
          <a:ln w="28575">
            <a:noFill/>
            <a:miter lim="800000"/>
            <a:headEnd/>
            <a:tailEnd/>
          </a:ln>
          <a:effectLst/>
        </p:spPr>
        <p:txBody>
          <a:bodyPr wrap="none">
            <a:spAutoFit/>
          </a:bodyPr>
          <a:lstStyle/>
          <a:p>
            <a:pPr eaLnBrk="0" hangingPunct="0">
              <a:defRPr/>
            </a:pPr>
            <a:r>
              <a:rPr lang="en-US" baseline="0">
                <a:solidFill>
                  <a:srgbClr val="CC0000"/>
                </a:solidFill>
                <a:effectLst>
                  <a:outerShdw blurRad="38100" dist="38100" dir="2700000" algn="tl">
                    <a:srgbClr val="C0C0C0"/>
                  </a:outerShdw>
                </a:effectLst>
                <a:latin typeface="Calibri"/>
                <a:cs typeface="Calibri"/>
              </a:rPr>
              <a:t>G</a:t>
            </a:r>
            <a:r>
              <a:rPr lang="en-US" baseline="-25000">
                <a:solidFill>
                  <a:srgbClr val="CC0000"/>
                </a:solidFill>
                <a:effectLst>
                  <a:outerShdw blurRad="38100" dist="38100" dir="2700000" algn="tl">
                    <a:srgbClr val="C0C0C0"/>
                  </a:outerShdw>
                </a:effectLst>
                <a:latin typeface="Calibri"/>
                <a:cs typeface="Calibri"/>
              </a:rPr>
              <a:t>z</a:t>
            </a:r>
            <a:r>
              <a:rPr lang="en-US" baseline="0">
                <a:solidFill>
                  <a:srgbClr val="CC0000"/>
                </a:solidFill>
                <a:effectLst>
                  <a:outerShdw blurRad="38100" dist="38100" dir="2700000" algn="tl">
                    <a:srgbClr val="C0C0C0"/>
                  </a:outerShdw>
                </a:effectLst>
                <a:latin typeface="Calibri"/>
                <a:cs typeface="Calibri"/>
              </a:rPr>
              <a:t>=dB/dz</a:t>
            </a:r>
          </a:p>
        </p:txBody>
      </p:sp>
      <p:sp>
        <p:nvSpPr>
          <p:cNvPr id="21531" name="Rectangle 54"/>
          <p:cNvSpPr>
            <a:spLocks noGrp="1" noChangeArrowheads="1"/>
          </p:cNvSpPr>
          <p:nvPr>
            <p:ph type="title"/>
          </p:nvPr>
        </p:nvSpPr>
        <p:spPr/>
        <p:txBody>
          <a:bodyPr/>
          <a:lstStyle/>
          <a:p>
            <a:pPr eaLnBrk="1" hangingPunct="1"/>
            <a:r>
              <a:rPr lang="en-US">
                <a:latin typeface="Calibri"/>
                <a:cs typeface="Calibri"/>
              </a:rPr>
              <a:t>Position </a:t>
            </a:r>
            <a:r>
              <a:rPr lang="en-US">
                <a:latin typeface="Calibri"/>
                <a:cs typeface="Calibri"/>
                <a:sym typeface="Wingdings" pitchFamily="2" charset="2"/>
              </a:rPr>
              <a:t> Frequency</a:t>
            </a:r>
          </a:p>
        </p:txBody>
      </p:sp>
      <p:grpSp>
        <p:nvGrpSpPr>
          <p:cNvPr id="6" name="Group 55"/>
          <p:cNvGrpSpPr>
            <a:grpSpLocks/>
          </p:cNvGrpSpPr>
          <p:nvPr/>
        </p:nvGrpSpPr>
        <p:grpSpPr bwMode="auto">
          <a:xfrm rot="1669063">
            <a:off x="6227763" y="1412875"/>
            <a:ext cx="433387" cy="401638"/>
            <a:chOff x="2714" y="1993"/>
            <a:chExt cx="350" cy="325"/>
          </a:xfrm>
        </p:grpSpPr>
        <p:sp>
          <p:nvSpPr>
            <p:cNvPr id="21538" name="Freeform 56"/>
            <p:cNvSpPr>
              <a:spLocks/>
            </p:cNvSpPr>
            <p:nvPr/>
          </p:nvSpPr>
          <p:spPr bwMode="auto">
            <a:xfrm>
              <a:off x="2731" y="2200"/>
              <a:ext cx="314" cy="118"/>
            </a:xfrm>
            <a:custGeom>
              <a:avLst/>
              <a:gdLst>
                <a:gd name="T0" fmla="*/ 9 w 629"/>
                <a:gd name="T1" fmla="*/ 0 h 235"/>
                <a:gd name="T2" fmla="*/ 0 w 629"/>
                <a:gd name="T3" fmla="*/ 0 h 235"/>
                <a:gd name="T4" fmla="*/ 0 w 629"/>
                <a:gd name="T5" fmla="*/ 4 h 235"/>
                <a:gd name="T6" fmla="*/ 9 w 629"/>
                <a:gd name="T7" fmla="*/ 4 h 235"/>
                <a:gd name="T8" fmla="*/ 9 w 629"/>
                <a:gd name="T9" fmla="*/ 0 h 235"/>
                <a:gd name="T10" fmla="*/ 9 w 629"/>
                <a:gd name="T11" fmla="*/ 0 h 235"/>
                <a:gd name="T12" fmla="*/ 0 60000 65536"/>
                <a:gd name="T13" fmla="*/ 0 60000 65536"/>
                <a:gd name="T14" fmla="*/ 0 60000 65536"/>
                <a:gd name="T15" fmla="*/ 0 60000 65536"/>
                <a:gd name="T16" fmla="*/ 0 60000 65536"/>
                <a:gd name="T17" fmla="*/ 0 60000 65536"/>
                <a:gd name="T18" fmla="*/ 0 w 629"/>
                <a:gd name="T19" fmla="*/ 0 h 235"/>
                <a:gd name="T20" fmla="*/ 629 w 629"/>
                <a:gd name="T21" fmla="*/ 235 h 235"/>
              </a:gdLst>
              <a:ahLst/>
              <a:cxnLst>
                <a:cxn ang="T12">
                  <a:pos x="T0" y="T1"/>
                </a:cxn>
                <a:cxn ang="T13">
                  <a:pos x="T2" y="T3"/>
                </a:cxn>
                <a:cxn ang="T14">
                  <a:pos x="T4" y="T5"/>
                </a:cxn>
                <a:cxn ang="T15">
                  <a:pos x="T6" y="T7"/>
                </a:cxn>
                <a:cxn ang="T16">
                  <a:pos x="T8" y="T9"/>
                </a:cxn>
                <a:cxn ang="T17">
                  <a:pos x="T10" y="T11"/>
                </a:cxn>
              </a:cxnLst>
              <a:rect l="T18" t="T19" r="T20" b="T21"/>
              <a:pathLst>
                <a:path w="629" h="235">
                  <a:moveTo>
                    <a:pt x="613" y="0"/>
                  </a:moveTo>
                  <a:lnTo>
                    <a:pt x="0" y="0"/>
                  </a:lnTo>
                  <a:lnTo>
                    <a:pt x="0" y="235"/>
                  </a:lnTo>
                  <a:lnTo>
                    <a:pt x="629" y="235"/>
                  </a:lnTo>
                  <a:lnTo>
                    <a:pt x="629" y="0"/>
                  </a:lnTo>
                  <a:lnTo>
                    <a:pt x="613" y="0"/>
                  </a:lnTo>
                  <a:close/>
                </a:path>
              </a:pathLst>
            </a:custGeom>
            <a:solidFill>
              <a:srgbClr val="000000"/>
            </a:solidFill>
            <a:ln w="9525">
              <a:solidFill>
                <a:schemeClr val="tx1"/>
              </a:solidFill>
              <a:round/>
              <a:headEnd/>
              <a:tailEnd/>
            </a:ln>
          </p:spPr>
          <p:txBody>
            <a:bodyPr/>
            <a:lstStyle/>
            <a:p>
              <a:endParaRPr lang="en-US">
                <a:latin typeface="Calibri"/>
                <a:cs typeface="Calibri"/>
              </a:endParaRPr>
            </a:p>
          </p:txBody>
        </p:sp>
        <p:sp>
          <p:nvSpPr>
            <p:cNvPr id="21539" name="Freeform 57"/>
            <p:cNvSpPr>
              <a:spLocks/>
            </p:cNvSpPr>
            <p:nvPr/>
          </p:nvSpPr>
          <p:spPr bwMode="auto">
            <a:xfrm>
              <a:off x="2747" y="2216"/>
              <a:ext cx="282" cy="85"/>
            </a:xfrm>
            <a:custGeom>
              <a:avLst/>
              <a:gdLst>
                <a:gd name="T0" fmla="*/ 8 w 565"/>
                <a:gd name="T1" fmla="*/ 0 h 172"/>
                <a:gd name="T2" fmla="*/ 8 w 565"/>
                <a:gd name="T3" fmla="*/ 0 h 172"/>
                <a:gd name="T4" fmla="*/ 8 w 565"/>
                <a:gd name="T5" fmla="*/ 1 h 172"/>
                <a:gd name="T6" fmla="*/ 8 w 565"/>
                <a:gd name="T7" fmla="*/ 2 h 172"/>
                <a:gd name="T8" fmla="*/ 8 w 565"/>
                <a:gd name="T9" fmla="*/ 2 h 172"/>
                <a:gd name="T10" fmla="*/ 8 w 565"/>
                <a:gd name="T11" fmla="*/ 2 h 172"/>
                <a:gd name="T12" fmla="*/ 8 w 565"/>
                <a:gd name="T13" fmla="*/ 2 h 172"/>
                <a:gd name="T14" fmla="*/ 7 w 565"/>
                <a:gd name="T15" fmla="*/ 2 h 172"/>
                <a:gd name="T16" fmla="*/ 7 w 565"/>
                <a:gd name="T17" fmla="*/ 2 h 172"/>
                <a:gd name="T18" fmla="*/ 6 w 565"/>
                <a:gd name="T19" fmla="*/ 2 h 172"/>
                <a:gd name="T20" fmla="*/ 5 w 565"/>
                <a:gd name="T21" fmla="*/ 2 h 172"/>
                <a:gd name="T22" fmla="*/ 5 w 565"/>
                <a:gd name="T23" fmla="*/ 2 h 172"/>
                <a:gd name="T24" fmla="*/ 4 w 565"/>
                <a:gd name="T25" fmla="*/ 2 h 172"/>
                <a:gd name="T26" fmla="*/ 3 w 565"/>
                <a:gd name="T27" fmla="*/ 2 h 172"/>
                <a:gd name="T28" fmla="*/ 2 w 565"/>
                <a:gd name="T29" fmla="*/ 2 h 172"/>
                <a:gd name="T30" fmla="*/ 2 w 565"/>
                <a:gd name="T31" fmla="*/ 2 h 172"/>
                <a:gd name="T32" fmla="*/ 1 w 565"/>
                <a:gd name="T33" fmla="*/ 2 h 172"/>
                <a:gd name="T34" fmla="*/ 0 w 565"/>
                <a:gd name="T35" fmla="*/ 2 h 172"/>
                <a:gd name="T36" fmla="*/ 0 w 565"/>
                <a:gd name="T37" fmla="*/ 2 h 172"/>
                <a:gd name="T38" fmla="*/ 0 w 565"/>
                <a:gd name="T39" fmla="*/ 2 h 172"/>
                <a:gd name="T40" fmla="*/ 0 w 565"/>
                <a:gd name="T41" fmla="*/ 2 h 172"/>
                <a:gd name="T42" fmla="*/ 0 w 565"/>
                <a:gd name="T43" fmla="*/ 2 h 172"/>
                <a:gd name="T44" fmla="*/ 0 w 565"/>
                <a:gd name="T45" fmla="*/ 1 h 172"/>
                <a:gd name="T46" fmla="*/ 0 w 565"/>
                <a:gd name="T47" fmla="*/ 0 h 172"/>
                <a:gd name="T48" fmla="*/ 0 w 565"/>
                <a:gd name="T49" fmla="*/ 0 h 172"/>
                <a:gd name="T50" fmla="*/ 0 w 565"/>
                <a:gd name="T51" fmla="*/ 0 h 172"/>
                <a:gd name="T52" fmla="*/ 0 w 565"/>
                <a:gd name="T53" fmla="*/ 0 h 172"/>
                <a:gd name="T54" fmla="*/ 0 w 565"/>
                <a:gd name="T55" fmla="*/ 0 h 172"/>
                <a:gd name="T56" fmla="*/ 1 w 565"/>
                <a:gd name="T57" fmla="*/ 0 h 172"/>
                <a:gd name="T58" fmla="*/ 2 w 565"/>
                <a:gd name="T59" fmla="*/ 0 h 172"/>
                <a:gd name="T60" fmla="*/ 2 w 565"/>
                <a:gd name="T61" fmla="*/ 0 h 172"/>
                <a:gd name="T62" fmla="*/ 3 w 565"/>
                <a:gd name="T63" fmla="*/ 0 h 172"/>
                <a:gd name="T64" fmla="*/ 4 w 565"/>
                <a:gd name="T65" fmla="*/ 0 h 172"/>
                <a:gd name="T66" fmla="*/ 5 w 565"/>
                <a:gd name="T67" fmla="*/ 0 h 172"/>
                <a:gd name="T68" fmla="*/ 5 w 565"/>
                <a:gd name="T69" fmla="*/ 0 h 172"/>
                <a:gd name="T70" fmla="*/ 6 w 565"/>
                <a:gd name="T71" fmla="*/ 0 h 172"/>
                <a:gd name="T72" fmla="*/ 7 w 565"/>
                <a:gd name="T73" fmla="*/ 0 h 172"/>
                <a:gd name="T74" fmla="*/ 7 w 565"/>
                <a:gd name="T75" fmla="*/ 0 h 172"/>
                <a:gd name="T76" fmla="*/ 8 w 565"/>
                <a:gd name="T77" fmla="*/ 0 h 172"/>
                <a:gd name="T78" fmla="*/ 8 w 565"/>
                <a:gd name="T79" fmla="*/ 0 h 172"/>
                <a:gd name="T80" fmla="*/ 8 w 565"/>
                <a:gd name="T81" fmla="*/ 0 h 17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65"/>
                <a:gd name="T124" fmla="*/ 0 h 172"/>
                <a:gd name="T125" fmla="*/ 565 w 565"/>
                <a:gd name="T126" fmla="*/ 172 h 17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65" h="172">
                  <a:moveTo>
                    <a:pt x="565" y="0"/>
                  </a:moveTo>
                  <a:lnTo>
                    <a:pt x="565" y="34"/>
                  </a:lnTo>
                  <a:lnTo>
                    <a:pt x="565" y="85"/>
                  </a:lnTo>
                  <a:lnTo>
                    <a:pt x="565" y="138"/>
                  </a:lnTo>
                  <a:lnTo>
                    <a:pt x="565" y="172"/>
                  </a:lnTo>
                  <a:lnTo>
                    <a:pt x="554" y="172"/>
                  </a:lnTo>
                  <a:lnTo>
                    <a:pt x="534" y="172"/>
                  </a:lnTo>
                  <a:lnTo>
                    <a:pt x="505" y="172"/>
                  </a:lnTo>
                  <a:lnTo>
                    <a:pt x="468" y="172"/>
                  </a:lnTo>
                  <a:lnTo>
                    <a:pt x="426" y="172"/>
                  </a:lnTo>
                  <a:lnTo>
                    <a:pt x="382" y="172"/>
                  </a:lnTo>
                  <a:lnTo>
                    <a:pt x="332" y="172"/>
                  </a:lnTo>
                  <a:lnTo>
                    <a:pt x="283" y="172"/>
                  </a:lnTo>
                  <a:lnTo>
                    <a:pt x="233" y="172"/>
                  </a:lnTo>
                  <a:lnTo>
                    <a:pt x="184" y="172"/>
                  </a:lnTo>
                  <a:lnTo>
                    <a:pt x="139" y="172"/>
                  </a:lnTo>
                  <a:lnTo>
                    <a:pt x="97" y="172"/>
                  </a:lnTo>
                  <a:lnTo>
                    <a:pt x="60" y="172"/>
                  </a:lnTo>
                  <a:lnTo>
                    <a:pt x="32" y="172"/>
                  </a:lnTo>
                  <a:lnTo>
                    <a:pt x="11" y="172"/>
                  </a:lnTo>
                  <a:lnTo>
                    <a:pt x="0" y="172"/>
                  </a:lnTo>
                  <a:lnTo>
                    <a:pt x="0" y="138"/>
                  </a:lnTo>
                  <a:lnTo>
                    <a:pt x="0" y="85"/>
                  </a:lnTo>
                  <a:lnTo>
                    <a:pt x="0" y="34"/>
                  </a:lnTo>
                  <a:lnTo>
                    <a:pt x="0" y="0"/>
                  </a:lnTo>
                  <a:lnTo>
                    <a:pt x="11" y="0"/>
                  </a:lnTo>
                  <a:lnTo>
                    <a:pt x="32" y="0"/>
                  </a:lnTo>
                  <a:lnTo>
                    <a:pt x="60" y="0"/>
                  </a:lnTo>
                  <a:lnTo>
                    <a:pt x="97" y="0"/>
                  </a:lnTo>
                  <a:lnTo>
                    <a:pt x="139" y="0"/>
                  </a:lnTo>
                  <a:lnTo>
                    <a:pt x="184" y="0"/>
                  </a:lnTo>
                  <a:lnTo>
                    <a:pt x="233" y="0"/>
                  </a:lnTo>
                  <a:lnTo>
                    <a:pt x="283" y="0"/>
                  </a:lnTo>
                  <a:lnTo>
                    <a:pt x="332" y="0"/>
                  </a:lnTo>
                  <a:lnTo>
                    <a:pt x="382" y="0"/>
                  </a:lnTo>
                  <a:lnTo>
                    <a:pt x="426" y="0"/>
                  </a:lnTo>
                  <a:lnTo>
                    <a:pt x="468" y="0"/>
                  </a:lnTo>
                  <a:lnTo>
                    <a:pt x="505" y="0"/>
                  </a:lnTo>
                  <a:lnTo>
                    <a:pt x="534" y="0"/>
                  </a:lnTo>
                  <a:lnTo>
                    <a:pt x="554" y="0"/>
                  </a:lnTo>
                  <a:lnTo>
                    <a:pt x="565" y="0"/>
                  </a:lnTo>
                  <a:close/>
                </a:path>
              </a:pathLst>
            </a:custGeom>
            <a:solidFill>
              <a:srgbClr val="FFFFFF"/>
            </a:solidFill>
            <a:ln w="9525">
              <a:solidFill>
                <a:schemeClr val="tx1"/>
              </a:solidFill>
              <a:round/>
              <a:headEnd/>
              <a:tailEnd/>
            </a:ln>
          </p:spPr>
          <p:txBody>
            <a:bodyPr/>
            <a:lstStyle/>
            <a:p>
              <a:endParaRPr lang="en-US">
                <a:latin typeface="Calibri"/>
                <a:cs typeface="Calibri"/>
              </a:endParaRPr>
            </a:p>
          </p:txBody>
        </p:sp>
        <p:sp>
          <p:nvSpPr>
            <p:cNvPr id="21540" name="Rectangle 58"/>
            <p:cNvSpPr>
              <a:spLocks noChangeArrowheads="1"/>
            </p:cNvSpPr>
            <p:nvPr/>
          </p:nvSpPr>
          <p:spPr bwMode="auto">
            <a:xfrm>
              <a:off x="2763" y="2209"/>
              <a:ext cx="26" cy="58"/>
            </a:xfrm>
            <a:prstGeom prst="rect">
              <a:avLst/>
            </a:prstGeom>
            <a:solidFill>
              <a:srgbClr val="000000"/>
            </a:solidFill>
            <a:ln w="9525">
              <a:solidFill>
                <a:schemeClr val="tx1"/>
              </a:solidFill>
              <a:miter lim="800000"/>
              <a:headEnd/>
              <a:tailEnd/>
            </a:ln>
          </p:spPr>
          <p:txBody>
            <a:bodyPr/>
            <a:lstStyle/>
            <a:p>
              <a:endParaRPr lang="en-US">
                <a:latin typeface="Calibri"/>
                <a:cs typeface="Calibri"/>
              </a:endParaRPr>
            </a:p>
          </p:txBody>
        </p:sp>
        <p:sp>
          <p:nvSpPr>
            <p:cNvPr id="21541" name="Rectangle 59"/>
            <p:cNvSpPr>
              <a:spLocks noChangeArrowheads="1"/>
            </p:cNvSpPr>
            <p:nvPr/>
          </p:nvSpPr>
          <p:spPr bwMode="auto">
            <a:xfrm>
              <a:off x="2771" y="2260"/>
              <a:ext cx="9" cy="45"/>
            </a:xfrm>
            <a:prstGeom prst="rect">
              <a:avLst/>
            </a:prstGeom>
            <a:solidFill>
              <a:srgbClr val="000000"/>
            </a:solidFill>
            <a:ln w="9525">
              <a:solidFill>
                <a:schemeClr val="tx1"/>
              </a:solidFill>
              <a:miter lim="800000"/>
              <a:headEnd/>
              <a:tailEnd/>
            </a:ln>
          </p:spPr>
          <p:txBody>
            <a:bodyPr/>
            <a:lstStyle/>
            <a:p>
              <a:endParaRPr lang="en-US">
                <a:latin typeface="Calibri"/>
                <a:cs typeface="Calibri"/>
              </a:endParaRPr>
            </a:p>
          </p:txBody>
        </p:sp>
        <p:sp>
          <p:nvSpPr>
            <p:cNvPr id="21542" name="Rectangle 60"/>
            <p:cNvSpPr>
              <a:spLocks noChangeArrowheads="1"/>
            </p:cNvSpPr>
            <p:nvPr/>
          </p:nvSpPr>
          <p:spPr bwMode="auto">
            <a:xfrm>
              <a:off x="2808" y="2209"/>
              <a:ext cx="26" cy="58"/>
            </a:xfrm>
            <a:prstGeom prst="rect">
              <a:avLst/>
            </a:prstGeom>
            <a:solidFill>
              <a:srgbClr val="000000"/>
            </a:solidFill>
            <a:ln w="9525">
              <a:solidFill>
                <a:schemeClr val="tx1"/>
              </a:solidFill>
              <a:miter lim="800000"/>
              <a:headEnd/>
              <a:tailEnd/>
            </a:ln>
          </p:spPr>
          <p:txBody>
            <a:bodyPr/>
            <a:lstStyle/>
            <a:p>
              <a:endParaRPr lang="en-US">
                <a:latin typeface="Calibri"/>
                <a:cs typeface="Calibri"/>
              </a:endParaRPr>
            </a:p>
          </p:txBody>
        </p:sp>
        <p:sp>
          <p:nvSpPr>
            <p:cNvPr id="21543" name="Rectangle 61"/>
            <p:cNvSpPr>
              <a:spLocks noChangeArrowheads="1"/>
            </p:cNvSpPr>
            <p:nvPr/>
          </p:nvSpPr>
          <p:spPr bwMode="auto">
            <a:xfrm>
              <a:off x="2816" y="2260"/>
              <a:ext cx="8" cy="45"/>
            </a:xfrm>
            <a:prstGeom prst="rect">
              <a:avLst/>
            </a:prstGeom>
            <a:solidFill>
              <a:srgbClr val="000000"/>
            </a:solidFill>
            <a:ln w="9525">
              <a:solidFill>
                <a:schemeClr val="tx1"/>
              </a:solidFill>
              <a:miter lim="800000"/>
              <a:headEnd/>
              <a:tailEnd/>
            </a:ln>
          </p:spPr>
          <p:txBody>
            <a:bodyPr/>
            <a:lstStyle/>
            <a:p>
              <a:endParaRPr lang="en-US">
                <a:latin typeface="Calibri"/>
                <a:cs typeface="Calibri"/>
              </a:endParaRPr>
            </a:p>
          </p:txBody>
        </p:sp>
        <p:sp>
          <p:nvSpPr>
            <p:cNvPr id="21544" name="Rectangle 62"/>
            <p:cNvSpPr>
              <a:spLocks noChangeArrowheads="1"/>
            </p:cNvSpPr>
            <p:nvPr/>
          </p:nvSpPr>
          <p:spPr bwMode="auto">
            <a:xfrm>
              <a:off x="2853" y="2209"/>
              <a:ext cx="26" cy="58"/>
            </a:xfrm>
            <a:prstGeom prst="rect">
              <a:avLst/>
            </a:prstGeom>
            <a:solidFill>
              <a:srgbClr val="000000"/>
            </a:solidFill>
            <a:ln w="9525">
              <a:solidFill>
                <a:schemeClr val="tx1"/>
              </a:solidFill>
              <a:miter lim="800000"/>
              <a:headEnd/>
              <a:tailEnd/>
            </a:ln>
          </p:spPr>
          <p:txBody>
            <a:bodyPr/>
            <a:lstStyle/>
            <a:p>
              <a:endParaRPr lang="en-US">
                <a:latin typeface="Calibri"/>
                <a:cs typeface="Calibri"/>
              </a:endParaRPr>
            </a:p>
          </p:txBody>
        </p:sp>
        <p:sp>
          <p:nvSpPr>
            <p:cNvPr id="21545" name="Rectangle 63"/>
            <p:cNvSpPr>
              <a:spLocks noChangeArrowheads="1"/>
            </p:cNvSpPr>
            <p:nvPr/>
          </p:nvSpPr>
          <p:spPr bwMode="auto">
            <a:xfrm>
              <a:off x="2862" y="2260"/>
              <a:ext cx="8" cy="45"/>
            </a:xfrm>
            <a:prstGeom prst="rect">
              <a:avLst/>
            </a:prstGeom>
            <a:solidFill>
              <a:srgbClr val="000000"/>
            </a:solidFill>
            <a:ln w="9525">
              <a:solidFill>
                <a:schemeClr val="tx1"/>
              </a:solidFill>
              <a:miter lim="800000"/>
              <a:headEnd/>
              <a:tailEnd/>
            </a:ln>
          </p:spPr>
          <p:txBody>
            <a:bodyPr/>
            <a:lstStyle/>
            <a:p>
              <a:endParaRPr lang="en-US">
                <a:latin typeface="Calibri"/>
                <a:cs typeface="Calibri"/>
              </a:endParaRPr>
            </a:p>
          </p:txBody>
        </p:sp>
        <p:sp>
          <p:nvSpPr>
            <p:cNvPr id="21546" name="Rectangle 64"/>
            <p:cNvSpPr>
              <a:spLocks noChangeArrowheads="1"/>
            </p:cNvSpPr>
            <p:nvPr/>
          </p:nvSpPr>
          <p:spPr bwMode="auto">
            <a:xfrm>
              <a:off x="2898" y="2209"/>
              <a:ext cx="26" cy="58"/>
            </a:xfrm>
            <a:prstGeom prst="rect">
              <a:avLst/>
            </a:prstGeom>
            <a:solidFill>
              <a:srgbClr val="000000"/>
            </a:solidFill>
            <a:ln w="9525">
              <a:solidFill>
                <a:schemeClr val="tx1"/>
              </a:solidFill>
              <a:miter lim="800000"/>
              <a:headEnd/>
              <a:tailEnd/>
            </a:ln>
          </p:spPr>
          <p:txBody>
            <a:bodyPr/>
            <a:lstStyle/>
            <a:p>
              <a:endParaRPr lang="en-US">
                <a:latin typeface="Calibri"/>
                <a:cs typeface="Calibri"/>
              </a:endParaRPr>
            </a:p>
          </p:txBody>
        </p:sp>
        <p:sp>
          <p:nvSpPr>
            <p:cNvPr id="21547" name="Rectangle 65"/>
            <p:cNvSpPr>
              <a:spLocks noChangeArrowheads="1"/>
            </p:cNvSpPr>
            <p:nvPr/>
          </p:nvSpPr>
          <p:spPr bwMode="auto">
            <a:xfrm>
              <a:off x="2906" y="2260"/>
              <a:ext cx="8" cy="45"/>
            </a:xfrm>
            <a:prstGeom prst="rect">
              <a:avLst/>
            </a:prstGeom>
            <a:solidFill>
              <a:srgbClr val="000000"/>
            </a:solidFill>
            <a:ln w="9525">
              <a:solidFill>
                <a:schemeClr val="tx1"/>
              </a:solidFill>
              <a:miter lim="800000"/>
              <a:headEnd/>
              <a:tailEnd/>
            </a:ln>
          </p:spPr>
          <p:txBody>
            <a:bodyPr/>
            <a:lstStyle/>
            <a:p>
              <a:endParaRPr lang="en-US">
                <a:latin typeface="Calibri"/>
                <a:cs typeface="Calibri"/>
              </a:endParaRPr>
            </a:p>
          </p:txBody>
        </p:sp>
        <p:sp>
          <p:nvSpPr>
            <p:cNvPr id="21548" name="Rectangle 66"/>
            <p:cNvSpPr>
              <a:spLocks noChangeArrowheads="1"/>
            </p:cNvSpPr>
            <p:nvPr/>
          </p:nvSpPr>
          <p:spPr bwMode="auto">
            <a:xfrm>
              <a:off x="2943" y="2209"/>
              <a:ext cx="26" cy="58"/>
            </a:xfrm>
            <a:prstGeom prst="rect">
              <a:avLst/>
            </a:prstGeom>
            <a:solidFill>
              <a:srgbClr val="000000"/>
            </a:solidFill>
            <a:ln w="9525">
              <a:solidFill>
                <a:schemeClr val="tx1"/>
              </a:solidFill>
              <a:miter lim="800000"/>
              <a:headEnd/>
              <a:tailEnd/>
            </a:ln>
          </p:spPr>
          <p:txBody>
            <a:bodyPr/>
            <a:lstStyle/>
            <a:p>
              <a:endParaRPr lang="en-US">
                <a:latin typeface="Calibri"/>
                <a:cs typeface="Calibri"/>
              </a:endParaRPr>
            </a:p>
          </p:txBody>
        </p:sp>
        <p:sp>
          <p:nvSpPr>
            <p:cNvPr id="21549" name="Rectangle 67"/>
            <p:cNvSpPr>
              <a:spLocks noChangeArrowheads="1"/>
            </p:cNvSpPr>
            <p:nvPr/>
          </p:nvSpPr>
          <p:spPr bwMode="auto">
            <a:xfrm>
              <a:off x="2952" y="2260"/>
              <a:ext cx="7" cy="45"/>
            </a:xfrm>
            <a:prstGeom prst="rect">
              <a:avLst/>
            </a:prstGeom>
            <a:solidFill>
              <a:srgbClr val="000000"/>
            </a:solidFill>
            <a:ln w="9525">
              <a:solidFill>
                <a:schemeClr val="tx1"/>
              </a:solidFill>
              <a:miter lim="800000"/>
              <a:headEnd/>
              <a:tailEnd/>
            </a:ln>
          </p:spPr>
          <p:txBody>
            <a:bodyPr/>
            <a:lstStyle/>
            <a:p>
              <a:endParaRPr lang="en-US">
                <a:latin typeface="Calibri"/>
                <a:cs typeface="Calibri"/>
              </a:endParaRPr>
            </a:p>
          </p:txBody>
        </p:sp>
        <p:sp>
          <p:nvSpPr>
            <p:cNvPr id="21550" name="Rectangle 68"/>
            <p:cNvSpPr>
              <a:spLocks noChangeArrowheads="1"/>
            </p:cNvSpPr>
            <p:nvPr/>
          </p:nvSpPr>
          <p:spPr bwMode="auto">
            <a:xfrm>
              <a:off x="2989" y="2209"/>
              <a:ext cx="25" cy="58"/>
            </a:xfrm>
            <a:prstGeom prst="rect">
              <a:avLst/>
            </a:prstGeom>
            <a:solidFill>
              <a:srgbClr val="000000"/>
            </a:solidFill>
            <a:ln w="9525">
              <a:solidFill>
                <a:schemeClr val="tx1"/>
              </a:solidFill>
              <a:miter lim="800000"/>
              <a:headEnd/>
              <a:tailEnd/>
            </a:ln>
          </p:spPr>
          <p:txBody>
            <a:bodyPr/>
            <a:lstStyle/>
            <a:p>
              <a:endParaRPr lang="en-US">
                <a:latin typeface="Calibri"/>
                <a:cs typeface="Calibri"/>
              </a:endParaRPr>
            </a:p>
          </p:txBody>
        </p:sp>
        <p:sp>
          <p:nvSpPr>
            <p:cNvPr id="21551" name="Rectangle 69"/>
            <p:cNvSpPr>
              <a:spLocks noChangeArrowheads="1"/>
            </p:cNvSpPr>
            <p:nvPr/>
          </p:nvSpPr>
          <p:spPr bwMode="auto">
            <a:xfrm>
              <a:off x="2997" y="2260"/>
              <a:ext cx="8" cy="45"/>
            </a:xfrm>
            <a:prstGeom prst="rect">
              <a:avLst/>
            </a:prstGeom>
            <a:solidFill>
              <a:srgbClr val="000000"/>
            </a:solidFill>
            <a:ln w="9525">
              <a:solidFill>
                <a:schemeClr val="tx1"/>
              </a:solidFill>
              <a:miter lim="800000"/>
              <a:headEnd/>
              <a:tailEnd/>
            </a:ln>
          </p:spPr>
          <p:txBody>
            <a:bodyPr/>
            <a:lstStyle/>
            <a:p>
              <a:endParaRPr lang="en-US">
                <a:latin typeface="Calibri"/>
                <a:cs typeface="Calibri"/>
              </a:endParaRPr>
            </a:p>
          </p:txBody>
        </p:sp>
        <p:sp>
          <p:nvSpPr>
            <p:cNvPr id="21552" name="Freeform 70"/>
            <p:cNvSpPr>
              <a:spLocks/>
            </p:cNvSpPr>
            <p:nvPr/>
          </p:nvSpPr>
          <p:spPr bwMode="auto">
            <a:xfrm>
              <a:off x="2714" y="1993"/>
              <a:ext cx="350" cy="222"/>
            </a:xfrm>
            <a:custGeom>
              <a:avLst/>
              <a:gdLst>
                <a:gd name="T0" fmla="*/ 9 w 700"/>
                <a:gd name="T1" fmla="*/ 5 h 444"/>
                <a:gd name="T2" fmla="*/ 7 w 700"/>
                <a:gd name="T3" fmla="*/ 3 h 444"/>
                <a:gd name="T4" fmla="*/ 7 w 700"/>
                <a:gd name="T5" fmla="*/ 3 h 444"/>
                <a:gd name="T6" fmla="*/ 7 w 700"/>
                <a:gd name="T7" fmla="*/ 3 h 444"/>
                <a:gd name="T8" fmla="*/ 6 w 700"/>
                <a:gd name="T9" fmla="*/ 3 h 444"/>
                <a:gd name="T10" fmla="*/ 6 w 700"/>
                <a:gd name="T11" fmla="*/ 3 h 444"/>
                <a:gd name="T12" fmla="*/ 6 w 700"/>
                <a:gd name="T13" fmla="*/ 3 h 444"/>
                <a:gd name="T14" fmla="*/ 6 w 700"/>
                <a:gd name="T15" fmla="*/ 3 h 444"/>
                <a:gd name="T16" fmla="*/ 6 w 700"/>
                <a:gd name="T17" fmla="*/ 3 h 444"/>
                <a:gd name="T18" fmla="*/ 6 w 700"/>
                <a:gd name="T19" fmla="*/ 3 h 444"/>
                <a:gd name="T20" fmla="*/ 6 w 700"/>
                <a:gd name="T21" fmla="*/ 2 h 444"/>
                <a:gd name="T22" fmla="*/ 6 w 700"/>
                <a:gd name="T23" fmla="*/ 2 h 444"/>
                <a:gd name="T24" fmla="*/ 6 w 700"/>
                <a:gd name="T25" fmla="*/ 2 h 444"/>
                <a:gd name="T26" fmla="*/ 6 w 700"/>
                <a:gd name="T27" fmla="*/ 2 h 444"/>
                <a:gd name="T28" fmla="*/ 6 w 700"/>
                <a:gd name="T29" fmla="*/ 2 h 444"/>
                <a:gd name="T30" fmla="*/ 6 w 700"/>
                <a:gd name="T31" fmla="*/ 1 h 444"/>
                <a:gd name="T32" fmla="*/ 5 w 700"/>
                <a:gd name="T33" fmla="*/ 1 h 444"/>
                <a:gd name="T34" fmla="*/ 5 w 700"/>
                <a:gd name="T35" fmla="*/ 1 h 444"/>
                <a:gd name="T36" fmla="*/ 5 w 700"/>
                <a:gd name="T37" fmla="*/ 1 h 444"/>
                <a:gd name="T38" fmla="*/ 5 w 700"/>
                <a:gd name="T39" fmla="*/ 1 h 444"/>
                <a:gd name="T40" fmla="*/ 5 w 700"/>
                <a:gd name="T41" fmla="*/ 1 h 444"/>
                <a:gd name="T42" fmla="*/ 5 w 700"/>
                <a:gd name="T43" fmla="*/ 1 h 444"/>
                <a:gd name="T44" fmla="*/ 5 w 700"/>
                <a:gd name="T45" fmla="*/ 1 h 444"/>
                <a:gd name="T46" fmla="*/ 3 w 700"/>
                <a:gd name="T47" fmla="*/ 1 h 444"/>
                <a:gd name="T48" fmla="*/ 3 w 700"/>
                <a:gd name="T49" fmla="*/ 0 h 444"/>
                <a:gd name="T50" fmla="*/ 3 w 700"/>
                <a:gd name="T51" fmla="*/ 1 h 444"/>
                <a:gd name="T52" fmla="*/ 3 w 700"/>
                <a:gd name="T53" fmla="*/ 1 h 444"/>
                <a:gd name="T54" fmla="*/ 3 w 700"/>
                <a:gd name="T55" fmla="*/ 1 h 444"/>
                <a:gd name="T56" fmla="*/ 3 w 700"/>
                <a:gd name="T57" fmla="*/ 1 h 444"/>
                <a:gd name="T58" fmla="*/ 1 w 700"/>
                <a:gd name="T59" fmla="*/ 1 h 444"/>
                <a:gd name="T60" fmla="*/ 1 w 700"/>
                <a:gd name="T61" fmla="*/ 1 h 444"/>
                <a:gd name="T62" fmla="*/ 1 w 700"/>
                <a:gd name="T63" fmla="*/ 1 h 444"/>
                <a:gd name="T64" fmla="*/ 1 w 700"/>
                <a:gd name="T65" fmla="*/ 1 h 444"/>
                <a:gd name="T66" fmla="*/ 1 w 700"/>
                <a:gd name="T67" fmla="*/ 1 h 444"/>
                <a:gd name="T68" fmla="*/ 1 w 700"/>
                <a:gd name="T69" fmla="*/ 1 h 444"/>
                <a:gd name="T70" fmla="*/ 1 w 700"/>
                <a:gd name="T71" fmla="*/ 2 h 444"/>
                <a:gd name="T72" fmla="*/ 1 w 700"/>
                <a:gd name="T73" fmla="*/ 2 h 444"/>
                <a:gd name="T74" fmla="*/ 1 w 700"/>
                <a:gd name="T75" fmla="*/ 2 h 444"/>
                <a:gd name="T76" fmla="*/ 1 w 700"/>
                <a:gd name="T77" fmla="*/ 2 h 444"/>
                <a:gd name="T78" fmla="*/ 1 w 700"/>
                <a:gd name="T79" fmla="*/ 2 h 444"/>
                <a:gd name="T80" fmla="*/ 0 w 700"/>
                <a:gd name="T81" fmla="*/ 2 h 444"/>
                <a:gd name="T82" fmla="*/ 0 w 700"/>
                <a:gd name="T83" fmla="*/ 7 h 444"/>
                <a:gd name="T84" fmla="*/ 11 w 700"/>
                <a:gd name="T85" fmla="*/ 7 h 444"/>
                <a:gd name="T86" fmla="*/ 11 w 700"/>
                <a:gd name="T87" fmla="*/ 7 h 444"/>
                <a:gd name="T88" fmla="*/ 11 w 700"/>
                <a:gd name="T89" fmla="*/ 7 h 444"/>
                <a:gd name="T90" fmla="*/ 11 w 700"/>
                <a:gd name="T91" fmla="*/ 6 h 444"/>
                <a:gd name="T92" fmla="*/ 11 w 700"/>
                <a:gd name="T93" fmla="*/ 6 h 444"/>
                <a:gd name="T94" fmla="*/ 11 w 700"/>
                <a:gd name="T95" fmla="*/ 6 h 444"/>
                <a:gd name="T96" fmla="*/ 11 w 700"/>
                <a:gd name="T97" fmla="*/ 6 h 444"/>
                <a:gd name="T98" fmla="*/ 10 w 700"/>
                <a:gd name="T99" fmla="*/ 5 h 444"/>
                <a:gd name="T100" fmla="*/ 10 w 700"/>
                <a:gd name="T101" fmla="*/ 5 h 444"/>
                <a:gd name="T102" fmla="*/ 10 w 700"/>
                <a:gd name="T103" fmla="*/ 5 h 444"/>
                <a:gd name="T104" fmla="*/ 10 w 700"/>
                <a:gd name="T105" fmla="*/ 5 h 444"/>
                <a:gd name="T106" fmla="*/ 9 w 700"/>
                <a:gd name="T107" fmla="*/ 5 h 444"/>
                <a:gd name="T108" fmla="*/ 9 w 700"/>
                <a:gd name="T109" fmla="*/ 5 h 444"/>
                <a:gd name="T110" fmla="*/ 9 w 700"/>
                <a:gd name="T111" fmla="*/ 5 h 444"/>
                <a:gd name="T112" fmla="*/ 9 w 700"/>
                <a:gd name="T113" fmla="*/ 5 h 444"/>
                <a:gd name="T114" fmla="*/ 9 w 700"/>
                <a:gd name="T115" fmla="*/ 5 h 444"/>
                <a:gd name="T116" fmla="*/ 9 w 700"/>
                <a:gd name="T117" fmla="*/ 5 h 44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00"/>
                <a:gd name="T178" fmla="*/ 0 h 444"/>
                <a:gd name="T179" fmla="*/ 700 w 700"/>
                <a:gd name="T180" fmla="*/ 444 h 44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00" h="444">
                  <a:moveTo>
                    <a:pt x="529" y="261"/>
                  </a:moveTo>
                  <a:lnTo>
                    <a:pt x="497" y="247"/>
                  </a:lnTo>
                  <a:lnTo>
                    <a:pt x="473" y="230"/>
                  </a:lnTo>
                  <a:lnTo>
                    <a:pt x="457" y="211"/>
                  </a:lnTo>
                  <a:lnTo>
                    <a:pt x="447" y="193"/>
                  </a:lnTo>
                  <a:lnTo>
                    <a:pt x="440" y="177"/>
                  </a:lnTo>
                  <a:lnTo>
                    <a:pt x="437" y="162"/>
                  </a:lnTo>
                  <a:lnTo>
                    <a:pt x="436" y="152"/>
                  </a:lnTo>
                  <a:lnTo>
                    <a:pt x="436" y="149"/>
                  </a:lnTo>
                  <a:lnTo>
                    <a:pt x="435" y="134"/>
                  </a:lnTo>
                  <a:lnTo>
                    <a:pt x="432" y="119"/>
                  </a:lnTo>
                  <a:lnTo>
                    <a:pt x="426" y="105"/>
                  </a:lnTo>
                  <a:lnTo>
                    <a:pt x="419" y="91"/>
                  </a:lnTo>
                  <a:lnTo>
                    <a:pt x="410" y="79"/>
                  </a:lnTo>
                  <a:lnTo>
                    <a:pt x="398" y="66"/>
                  </a:lnTo>
                  <a:lnTo>
                    <a:pt x="386" y="55"/>
                  </a:lnTo>
                  <a:lnTo>
                    <a:pt x="372" y="44"/>
                  </a:lnTo>
                  <a:lnTo>
                    <a:pt x="356" y="35"/>
                  </a:lnTo>
                  <a:lnTo>
                    <a:pt x="339" y="26"/>
                  </a:lnTo>
                  <a:lnTo>
                    <a:pt x="321" y="19"/>
                  </a:lnTo>
                  <a:lnTo>
                    <a:pt x="303" y="12"/>
                  </a:lnTo>
                  <a:lnTo>
                    <a:pt x="282" y="7"/>
                  </a:lnTo>
                  <a:lnTo>
                    <a:pt x="261" y="4"/>
                  </a:lnTo>
                  <a:lnTo>
                    <a:pt x="239" y="2"/>
                  </a:lnTo>
                  <a:lnTo>
                    <a:pt x="217" y="0"/>
                  </a:lnTo>
                  <a:lnTo>
                    <a:pt x="197" y="2"/>
                  </a:lnTo>
                  <a:lnTo>
                    <a:pt x="177" y="3"/>
                  </a:lnTo>
                  <a:lnTo>
                    <a:pt x="158" y="6"/>
                  </a:lnTo>
                  <a:lnTo>
                    <a:pt x="139" y="10"/>
                  </a:lnTo>
                  <a:lnTo>
                    <a:pt x="121" y="15"/>
                  </a:lnTo>
                  <a:lnTo>
                    <a:pt x="105" y="21"/>
                  </a:lnTo>
                  <a:lnTo>
                    <a:pt x="88" y="28"/>
                  </a:lnTo>
                  <a:lnTo>
                    <a:pt x="73" y="36"/>
                  </a:lnTo>
                  <a:lnTo>
                    <a:pt x="60" y="45"/>
                  </a:lnTo>
                  <a:lnTo>
                    <a:pt x="47" y="56"/>
                  </a:lnTo>
                  <a:lnTo>
                    <a:pt x="35" y="66"/>
                  </a:lnTo>
                  <a:lnTo>
                    <a:pt x="25" y="76"/>
                  </a:lnTo>
                  <a:lnTo>
                    <a:pt x="16" y="88"/>
                  </a:lnTo>
                  <a:lnTo>
                    <a:pt x="9" y="101"/>
                  </a:lnTo>
                  <a:lnTo>
                    <a:pt x="3" y="113"/>
                  </a:lnTo>
                  <a:lnTo>
                    <a:pt x="0" y="127"/>
                  </a:lnTo>
                  <a:lnTo>
                    <a:pt x="0" y="444"/>
                  </a:lnTo>
                  <a:lnTo>
                    <a:pt x="699" y="442"/>
                  </a:lnTo>
                  <a:lnTo>
                    <a:pt x="700" y="418"/>
                  </a:lnTo>
                  <a:lnTo>
                    <a:pt x="696" y="396"/>
                  </a:lnTo>
                  <a:lnTo>
                    <a:pt x="690" y="376"/>
                  </a:lnTo>
                  <a:lnTo>
                    <a:pt x="679" y="358"/>
                  </a:lnTo>
                  <a:lnTo>
                    <a:pt x="667" y="341"/>
                  </a:lnTo>
                  <a:lnTo>
                    <a:pt x="653" y="327"/>
                  </a:lnTo>
                  <a:lnTo>
                    <a:pt x="637" y="313"/>
                  </a:lnTo>
                  <a:lnTo>
                    <a:pt x="620" y="301"/>
                  </a:lnTo>
                  <a:lnTo>
                    <a:pt x="603" y="292"/>
                  </a:lnTo>
                  <a:lnTo>
                    <a:pt x="587" y="283"/>
                  </a:lnTo>
                  <a:lnTo>
                    <a:pt x="572" y="276"/>
                  </a:lnTo>
                  <a:lnTo>
                    <a:pt x="558" y="270"/>
                  </a:lnTo>
                  <a:lnTo>
                    <a:pt x="547" y="267"/>
                  </a:lnTo>
                  <a:lnTo>
                    <a:pt x="538" y="263"/>
                  </a:lnTo>
                  <a:lnTo>
                    <a:pt x="532" y="261"/>
                  </a:lnTo>
                  <a:lnTo>
                    <a:pt x="529" y="261"/>
                  </a:lnTo>
                  <a:close/>
                </a:path>
              </a:pathLst>
            </a:custGeom>
            <a:solidFill>
              <a:schemeClr val="tx1"/>
            </a:solidFill>
            <a:ln w="9525">
              <a:solidFill>
                <a:schemeClr val="bg2"/>
              </a:solidFill>
              <a:round/>
              <a:headEnd/>
              <a:tailEnd/>
            </a:ln>
          </p:spPr>
          <p:txBody>
            <a:bodyPr/>
            <a:lstStyle/>
            <a:p>
              <a:endParaRPr lang="en-US">
                <a:latin typeface="Calibri"/>
                <a:cs typeface="Calibri"/>
              </a:endParaRPr>
            </a:p>
          </p:txBody>
        </p:sp>
      </p:grpSp>
      <p:sp>
        <p:nvSpPr>
          <p:cNvPr id="1186887" name="Line 71"/>
          <p:cNvSpPr>
            <a:spLocks noChangeShapeType="1"/>
          </p:cNvSpPr>
          <p:nvPr/>
        </p:nvSpPr>
        <p:spPr bwMode="auto">
          <a:xfrm>
            <a:off x="3924300" y="1920875"/>
            <a:ext cx="366713" cy="0"/>
          </a:xfrm>
          <a:prstGeom prst="line">
            <a:avLst/>
          </a:prstGeom>
          <a:noFill/>
          <a:ln w="9525">
            <a:solidFill>
              <a:srgbClr val="CC0000"/>
            </a:solidFill>
            <a:round/>
            <a:headEnd/>
            <a:tailEnd/>
          </a:ln>
        </p:spPr>
        <p:txBody>
          <a:bodyPr lIns="36000" tIns="36000" rIns="36000" bIns="36000">
            <a:spAutoFit/>
          </a:bodyPr>
          <a:lstStyle/>
          <a:p>
            <a:endParaRPr lang="en-US">
              <a:latin typeface="Calibri"/>
              <a:cs typeface="Calibri"/>
            </a:endParaRPr>
          </a:p>
        </p:txBody>
      </p:sp>
      <p:sp>
        <p:nvSpPr>
          <p:cNvPr id="1186888" name="Line 72"/>
          <p:cNvSpPr>
            <a:spLocks noChangeShapeType="1"/>
          </p:cNvSpPr>
          <p:nvPr/>
        </p:nvSpPr>
        <p:spPr bwMode="auto">
          <a:xfrm>
            <a:off x="4140200" y="2060575"/>
            <a:ext cx="0" cy="1655763"/>
          </a:xfrm>
          <a:prstGeom prst="line">
            <a:avLst/>
          </a:prstGeom>
          <a:noFill/>
          <a:ln w="28575" cap="rnd">
            <a:solidFill>
              <a:srgbClr val="CC0000"/>
            </a:solidFill>
            <a:prstDash val="sysDot"/>
            <a:round/>
            <a:headEnd/>
            <a:tailEnd/>
          </a:ln>
        </p:spPr>
        <p:txBody>
          <a:bodyPr lIns="36000" tIns="36000" rIns="36000" bIns="36000">
            <a:spAutoFit/>
          </a:bodyPr>
          <a:lstStyle/>
          <a:p>
            <a:endParaRPr lang="en-US">
              <a:latin typeface="Calibri"/>
              <a:cs typeface="Calibri"/>
            </a:endParaRPr>
          </a:p>
        </p:txBody>
      </p:sp>
      <p:sp>
        <p:nvSpPr>
          <p:cNvPr id="1186889" name="Line 73"/>
          <p:cNvSpPr>
            <a:spLocks noChangeShapeType="1"/>
          </p:cNvSpPr>
          <p:nvPr/>
        </p:nvSpPr>
        <p:spPr bwMode="auto">
          <a:xfrm>
            <a:off x="4859338" y="1773238"/>
            <a:ext cx="0" cy="1655762"/>
          </a:xfrm>
          <a:prstGeom prst="line">
            <a:avLst/>
          </a:prstGeom>
          <a:noFill/>
          <a:ln w="28575" cap="rnd">
            <a:solidFill>
              <a:srgbClr val="CC0000"/>
            </a:solidFill>
            <a:prstDash val="sysDot"/>
            <a:round/>
            <a:headEnd/>
            <a:tailEnd/>
          </a:ln>
        </p:spPr>
        <p:txBody>
          <a:bodyPr lIns="36000" tIns="36000" rIns="36000" bIns="36000">
            <a:spAutoFit/>
          </a:bodyPr>
          <a:lstStyle/>
          <a:p>
            <a:endParaRPr lang="en-US">
              <a:latin typeface="Calibri"/>
              <a:cs typeface="Calibri"/>
            </a:endParaRPr>
          </a:p>
        </p:txBody>
      </p:sp>
      <p:sp>
        <p:nvSpPr>
          <p:cNvPr id="1186890" name="Line 74"/>
          <p:cNvSpPr>
            <a:spLocks noChangeShapeType="1"/>
          </p:cNvSpPr>
          <p:nvPr/>
        </p:nvSpPr>
        <p:spPr bwMode="auto">
          <a:xfrm>
            <a:off x="3419475" y="3141663"/>
            <a:ext cx="719138" cy="0"/>
          </a:xfrm>
          <a:prstGeom prst="line">
            <a:avLst/>
          </a:prstGeom>
          <a:noFill/>
          <a:ln w="28575">
            <a:solidFill>
              <a:srgbClr val="CC0000"/>
            </a:solidFill>
            <a:round/>
            <a:headEnd/>
            <a:tailEnd type="triangle" w="med" len="med"/>
          </a:ln>
        </p:spPr>
        <p:txBody>
          <a:bodyPr lIns="36000" tIns="36000" rIns="36000" bIns="36000">
            <a:spAutoFit/>
          </a:bodyPr>
          <a:lstStyle/>
          <a:p>
            <a:endParaRPr lang="en-US">
              <a:latin typeface="Calibri"/>
              <a:cs typeface="Calibri"/>
            </a:endParaRPr>
          </a:p>
        </p:txBody>
      </p:sp>
      <p:sp>
        <p:nvSpPr>
          <p:cNvPr id="1186891" name="Line 75"/>
          <p:cNvSpPr>
            <a:spLocks noChangeShapeType="1"/>
          </p:cNvSpPr>
          <p:nvPr/>
        </p:nvSpPr>
        <p:spPr bwMode="auto">
          <a:xfrm>
            <a:off x="3419475" y="3284538"/>
            <a:ext cx="1439863" cy="0"/>
          </a:xfrm>
          <a:prstGeom prst="line">
            <a:avLst/>
          </a:prstGeom>
          <a:noFill/>
          <a:ln w="28575">
            <a:solidFill>
              <a:srgbClr val="CC0000"/>
            </a:solidFill>
            <a:round/>
            <a:headEnd/>
            <a:tailEnd type="triangle" w="med" len="med"/>
          </a:ln>
        </p:spPr>
        <p:txBody>
          <a:bodyPr lIns="36000" tIns="36000" rIns="36000" bIns="36000">
            <a:spAutoFit/>
          </a:bodyPr>
          <a:lstStyle/>
          <a:p>
            <a:endParaRPr lang="en-US">
              <a:latin typeface="Calibri"/>
              <a:cs typeface="Calibri"/>
            </a:endParaRPr>
          </a:p>
        </p:txBody>
      </p:sp>
      <p:sp>
        <p:nvSpPr>
          <p:cNvPr id="8" name="Slide Number Placeholder 7">
            <a:extLst>
              <a:ext uri="{FF2B5EF4-FFF2-40B4-BE49-F238E27FC236}">
                <a16:creationId xmlns:a16="http://schemas.microsoft.com/office/drawing/2014/main" id="{FC66A9F4-8E4B-D547-9B2D-EE124FF9F7D9}"/>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67</a:t>
            </a:fld>
            <a:endParaRPr lang="en-US"/>
          </a:p>
        </p:txBody>
      </p:sp>
    </p:spTree>
    <p:custDataLst>
      <p:tags r:id="rId1"/>
    </p:custDataLst>
    <p:extLst>
      <p:ext uri="{BB962C8B-B14F-4D97-AF65-F5344CB8AC3E}">
        <p14:creationId xmlns:p14="http://schemas.microsoft.com/office/powerpoint/2010/main" val="3708547440"/>
      </p:ext>
    </p:extLst>
  </p:cSld>
  <p:clrMapOvr>
    <a:masterClrMapping/>
  </p:clrMapOvr>
  <p:transition advTm="3096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86833"/>
                                        </p:tgtEl>
                                        <p:attrNameLst>
                                          <p:attrName>style.visibility</p:attrName>
                                        </p:attrNameLst>
                                      </p:cBhvr>
                                      <p:to>
                                        <p:strVal val="visible"/>
                                      </p:to>
                                    </p:set>
                                    <p:animEffect transition="in" filter="wipe(down)">
                                      <p:cBhvr>
                                        <p:cTn id="7" dur="500"/>
                                        <p:tgtEl>
                                          <p:spTgt spid="118683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86869"/>
                                        </p:tgtEl>
                                        <p:attrNameLst>
                                          <p:attrName>style.visibility</p:attrName>
                                        </p:attrNameLst>
                                      </p:cBhvr>
                                      <p:to>
                                        <p:strVal val="visible"/>
                                      </p:to>
                                    </p:set>
                                    <p:animEffect transition="in" filter="fade">
                                      <p:cBhvr>
                                        <p:cTn id="11" dur="2000"/>
                                        <p:tgtEl>
                                          <p:spTgt spid="118686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186890"/>
                                        </p:tgtEl>
                                        <p:attrNameLst>
                                          <p:attrName>style.visibility</p:attrName>
                                        </p:attrNameLst>
                                      </p:cBhvr>
                                      <p:to>
                                        <p:strVal val="visible"/>
                                      </p:to>
                                    </p:set>
                                    <p:animEffect transition="in" filter="wipe(left)">
                                      <p:cBhvr>
                                        <p:cTn id="16" dur="500"/>
                                        <p:tgtEl>
                                          <p:spTgt spid="1186890"/>
                                        </p:tgtEl>
                                      </p:cBhvr>
                                    </p:animEffect>
                                  </p:childTnLst>
                                </p:cTn>
                              </p:par>
                            </p:childTnLst>
                          </p:cTn>
                        </p:par>
                        <p:par>
                          <p:cTn id="17" fill="hold">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1186888"/>
                                        </p:tgtEl>
                                        <p:attrNameLst>
                                          <p:attrName>style.visibility</p:attrName>
                                        </p:attrNameLst>
                                      </p:cBhvr>
                                      <p:to>
                                        <p:strVal val="visible"/>
                                      </p:to>
                                    </p:set>
                                    <p:animEffect transition="in" filter="wipe(down)">
                                      <p:cBhvr>
                                        <p:cTn id="20" dur="500"/>
                                        <p:tgtEl>
                                          <p:spTgt spid="1186888"/>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86887"/>
                                        </p:tgtEl>
                                        <p:attrNameLst>
                                          <p:attrName>style.visibility</p:attrName>
                                        </p:attrNameLst>
                                      </p:cBhvr>
                                      <p:to>
                                        <p:strVal val="visible"/>
                                      </p:to>
                                    </p:set>
                                    <p:animEffect transition="in" filter="fade">
                                      <p:cBhvr>
                                        <p:cTn id="27" dur="500"/>
                                        <p:tgtEl>
                                          <p:spTgt spid="118688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86891"/>
                                        </p:tgtEl>
                                        <p:attrNameLst>
                                          <p:attrName>style.visibility</p:attrName>
                                        </p:attrNameLst>
                                      </p:cBhvr>
                                      <p:to>
                                        <p:strVal val="visible"/>
                                      </p:to>
                                    </p:set>
                                    <p:animEffect transition="in" filter="wipe(left)">
                                      <p:cBhvr>
                                        <p:cTn id="32" dur="500"/>
                                        <p:tgtEl>
                                          <p:spTgt spid="1186891"/>
                                        </p:tgtEl>
                                      </p:cBhvr>
                                    </p:animEffect>
                                  </p:childTnLst>
                                </p:cTn>
                              </p:par>
                            </p:childTnLst>
                          </p:cTn>
                        </p:par>
                        <p:par>
                          <p:cTn id="33" fill="hold">
                            <p:stCondLst>
                              <p:cond delay="500"/>
                            </p:stCondLst>
                            <p:childTnLst>
                              <p:par>
                                <p:cTn id="34" presetID="22" presetClass="entr" presetSubtype="4" fill="hold" grpId="0" nodeType="afterEffect">
                                  <p:stCondLst>
                                    <p:cond delay="0"/>
                                  </p:stCondLst>
                                  <p:childTnLst>
                                    <p:set>
                                      <p:cBhvr>
                                        <p:cTn id="35" dur="1" fill="hold">
                                          <p:stCondLst>
                                            <p:cond delay="0"/>
                                          </p:stCondLst>
                                        </p:cTn>
                                        <p:tgtEl>
                                          <p:spTgt spid="1186889"/>
                                        </p:tgtEl>
                                        <p:attrNameLst>
                                          <p:attrName>style.visibility</p:attrName>
                                        </p:attrNameLst>
                                      </p:cBhvr>
                                      <p:to>
                                        <p:strVal val="visible"/>
                                      </p:to>
                                    </p:set>
                                    <p:animEffect transition="in" filter="wipe(down)">
                                      <p:cBhvr>
                                        <p:cTn id="36" dur="500"/>
                                        <p:tgtEl>
                                          <p:spTgt spid="1186889"/>
                                        </p:tgtEl>
                                      </p:cBhvr>
                                    </p:animEffect>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186836"/>
                                        </p:tgtEl>
                                        <p:attrNameLst>
                                          <p:attrName>style.visibility</p:attrName>
                                        </p:attrNameLst>
                                      </p:cBhvr>
                                      <p:to>
                                        <p:strVal val="visible"/>
                                      </p:to>
                                    </p:set>
                                    <p:animEffect transition="in" filter="fade">
                                      <p:cBhvr>
                                        <p:cTn id="45" dur="500"/>
                                        <p:tgtEl>
                                          <p:spTgt spid="1186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6833" grpId="0" animBg="1"/>
      <p:bldP spid="1186836" grpId="0"/>
      <p:bldP spid="1186869" grpId="0"/>
      <p:bldP spid="1186887" grpId="0" animBg="1"/>
      <p:bldP spid="1186888" grpId="0" animBg="1"/>
      <p:bldP spid="1186889" grpId="0" animBg="1"/>
      <p:bldP spid="1186890" grpId="0" animBg="1"/>
      <p:bldP spid="1186891"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866" name="AutoShape 2"/>
          <p:cNvSpPr>
            <a:spLocks noChangeArrowheads="1"/>
          </p:cNvSpPr>
          <p:nvPr/>
        </p:nvSpPr>
        <p:spPr bwMode="auto">
          <a:xfrm>
            <a:off x="4248150" y="2325688"/>
            <a:ext cx="647700" cy="719137"/>
          </a:xfrm>
          <a:prstGeom prst="rightArrow">
            <a:avLst>
              <a:gd name="adj1" fmla="val 72602"/>
              <a:gd name="adj2" fmla="val 25000"/>
            </a:avLst>
          </a:prstGeom>
          <a:gradFill rotWithShape="0">
            <a:gsLst>
              <a:gs pos="0">
                <a:srgbClr val="777777">
                  <a:alpha val="0"/>
                </a:srgbClr>
              </a:gs>
              <a:gs pos="100000">
                <a:srgbClr val="777777">
                  <a:gamma/>
                  <a:shade val="95294"/>
                  <a:invGamma/>
                </a:srgbClr>
              </a:gs>
            </a:gsLst>
            <a:lin ang="0" scaled="1"/>
          </a:gradFill>
          <a:ln w="3175">
            <a:solidFill>
              <a:srgbClr val="C0C0C0"/>
            </a:solidFill>
            <a:miter lim="800000"/>
            <a:headEnd/>
            <a:tailEnd/>
          </a:ln>
          <a:effectLst/>
        </p:spPr>
        <p:txBody>
          <a:bodyPr wrap="none" lIns="198000" tIns="46800" rIns="90000" bIns="46800" anchor="ctr"/>
          <a:lstStyle/>
          <a:p>
            <a:pPr algn="ctr" eaLnBrk="0" hangingPunct="0">
              <a:defRPr/>
            </a:pPr>
            <a:r>
              <a:rPr lang="en-US" i="1" baseline="0" dirty="0">
                <a:solidFill>
                  <a:schemeClr val="bg1"/>
                </a:solidFill>
                <a:effectLst>
                  <a:outerShdw blurRad="38100" dist="38100" dir="2700000" algn="tl">
                    <a:srgbClr val="000000"/>
                  </a:outerShdw>
                </a:effectLst>
                <a:latin typeface="Calibri"/>
                <a:cs typeface="Calibri"/>
              </a:rPr>
              <a:t>FT  </a:t>
            </a:r>
          </a:p>
        </p:txBody>
      </p:sp>
      <p:grpSp>
        <p:nvGrpSpPr>
          <p:cNvPr id="2" name="Group 3"/>
          <p:cNvGrpSpPr>
            <a:grpSpLocks/>
          </p:cNvGrpSpPr>
          <p:nvPr/>
        </p:nvGrpSpPr>
        <p:grpSpPr bwMode="auto">
          <a:xfrm>
            <a:off x="5076825" y="1533525"/>
            <a:ext cx="2447925" cy="2232025"/>
            <a:chOff x="477" y="839"/>
            <a:chExt cx="2403" cy="2827"/>
          </a:xfrm>
        </p:grpSpPr>
        <p:pic>
          <p:nvPicPr>
            <p:cNvPr id="22761" name="Picture 4"/>
            <p:cNvPicPr>
              <a:picLocks noChangeAspect="1" noChangeArrowheads="1"/>
            </p:cNvPicPr>
            <p:nvPr/>
          </p:nvPicPr>
          <p:blipFill>
            <a:blip r:embed="rId3"/>
            <a:srcRect/>
            <a:stretch>
              <a:fillRect/>
            </a:stretch>
          </p:blipFill>
          <p:spPr bwMode="auto">
            <a:xfrm>
              <a:off x="477" y="839"/>
              <a:ext cx="2403" cy="2827"/>
            </a:xfrm>
            <a:prstGeom prst="rect">
              <a:avLst/>
            </a:prstGeom>
            <a:noFill/>
            <a:ln w="9525">
              <a:noFill/>
              <a:miter lim="800000"/>
              <a:headEnd/>
              <a:tailEnd/>
            </a:ln>
          </p:spPr>
        </p:pic>
        <p:sp>
          <p:nvSpPr>
            <p:cNvPr id="22762" name="Rectangle 5"/>
            <p:cNvSpPr>
              <a:spLocks noChangeArrowheads="1"/>
            </p:cNvSpPr>
            <p:nvPr/>
          </p:nvSpPr>
          <p:spPr bwMode="auto">
            <a:xfrm>
              <a:off x="554" y="2005"/>
              <a:ext cx="2129" cy="377"/>
            </a:xfrm>
            <a:prstGeom prst="rect">
              <a:avLst/>
            </a:prstGeom>
            <a:solidFill>
              <a:srgbClr val="000000"/>
            </a:solidFill>
            <a:ln w="9525">
              <a:noFill/>
              <a:miter lim="800000"/>
              <a:headEnd/>
              <a:tailEnd/>
            </a:ln>
          </p:spPr>
          <p:txBody>
            <a:bodyPr anchor="ctr">
              <a:spAutoFit/>
            </a:bodyPr>
            <a:lstStyle/>
            <a:p>
              <a:endParaRPr lang="en-US">
                <a:latin typeface="Calibri"/>
                <a:cs typeface="Calibri"/>
              </a:endParaRPr>
            </a:p>
          </p:txBody>
        </p:sp>
      </p:grpSp>
      <p:grpSp>
        <p:nvGrpSpPr>
          <p:cNvPr id="3" name="Group 6"/>
          <p:cNvGrpSpPr>
            <a:grpSpLocks/>
          </p:cNvGrpSpPr>
          <p:nvPr/>
        </p:nvGrpSpPr>
        <p:grpSpPr bwMode="auto">
          <a:xfrm>
            <a:off x="1763713" y="1533525"/>
            <a:ext cx="2447925" cy="2232025"/>
            <a:chOff x="477" y="839"/>
            <a:chExt cx="2403" cy="2827"/>
          </a:xfrm>
        </p:grpSpPr>
        <p:pic>
          <p:nvPicPr>
            <p:cNvPr id="22759" name="Picture 7"/>
            <p:cNvPicPr>
              <a:picLocks noChangeAspect="1" noChangeArrowheads="1"/>
            </p:cNvPicPr>
            <p:nvPr/>
          </p:nvPicPr>
          <p:blipFill>
            <a:blip r:embed="rId3"/>
            <a:srcRect/>
            <a:stretch>
              <a:fillRect/>
            </a:stretch>
          </p:blipFill>
          <p:spPr bwMode="auto">
            <a:xfrm>
              <a:off x="477" y="839"/>
              <a:ext cx="2403" cy="2827"/>
            </a:xfrm>
            <a:prstGeom prst="rect">
              <a:avLst/>
            </a:prstGeom>
            <a:noFill/>
            <a:ln w="9525">
              <a:noFill/>
              <a:miter lim="800000"/>
              <a:headEnd/>
              <a:tailEnd/>
            </a:ln>
          </p:spPr>
        </p:pic>
        <p:sp>
          <p:nvSpPr>
            <p:cNvPr id="22760" name="Rectangle 8"/>
            <p:cNvSpPr>
              <a:spLocks noChangeArrowheads="1"/>
            </p:cNvSpPr>
            <p:nvPr/>
          </p:nvSpPr>
          <p:spPr bwMode="auto">
            <a:xfrm>
              <a:off x="554" y="2005"/>
              <a:ext cx="2129" cy="377"/>
            </a:xfrm>
            <a:prstGeom prst="rect">
              <a:avLst/>
            </a:prstGeom>
            <a:solidFill>
              <a:srgbClr val="000000"/>
            </a:solidFill>
            <a:ln w="9525">
              <a:noFill/>
              <a:miter lim="800000"/>
              <a:headEnd/>
              <a:tailEnd/>
            </a:ln>
          </p:spPr>
          <p:txBody>
            <a:bodyPr anchor="ctr">
              <a:spAutoFit/>
            </a:bodyPr>
            <a:lstStyle/>
            <a:p>
              <a:endParaRPr lang="en-US">
                <a:latin typeface="Calibri"/>
                <a:cs typeface="Calibri"/>
              </a:endParaRPr>
            </a:p>
          </p:txBody>
        </p:sp>
      </p:grpSp>
      <p:sp>
        <p:nvSpPr>
          <p:cNvPr id="22533" name="Rectangle 9"/>
          <p:cNvSpPr>
            <a:spLocks noGrp="1" noChangeArrowheads="1"/>
          </p:cNvSpPr>
          <p:nvPr>
            <p:ph type="title"/>
          </p:nvPr>
        </p:nvSpPr>
        <p:spPr/>
        <p:txBody>
          <a:bodyPr/>
          <a:lstStyle/>
          <a:p>
            <a:pPr eaLnBrk="1" hangingPunct="1"/>
            <a:r>
              <a:rPr lang="en-US">
                <a:latin typeface="Calibri"/>
                <a:cs typeface="Calibri"/>
              </a:rPr>
              <a:t>Fourier imaging</a:t>
            </a:r>
          </a:p>
        </p:txBody>
      </p:sp>
      <p:grpSp>
        <p:nvGrpSpPr>
          <p:cNvPr id="4" name="Group 10"/>
          <p:cNvGrpSpPr>
            <a:grpSpLocks/>
          </p:cNvGrpSpPr>
          <p:nvPr/>
        </p:nvGrpSpPr>
        <p:grpSpPr bwMode="auto">
          <a:xfrm rot="1909227">
            <a:off x="4413250" y="1771650"/>
            <a:ext cx="457200" cy="425450"/>
            <a:chOff x="2714" y="1993"/>
            <a:chExt cx="350" cy="325"/>
          </a:xfrm>
        </p:grpSpPr>
        <p:sp>
          <p:nvSpPr>
            <p:cNvPr id="22744" name="Freeform 11"/>
            <p:cNvSpPr>
              <a:spLocks/>
            </p:cNvSpPr>
            <p:nvPr/>
          </p:nvSpPr>
          <p:spPr bwMode="auto">
            <a:xfrm>
              <a:off x="2731" y="2200"/>
              <a:ext cx="314" cy="118"/>
            </a:xfrm>
            <a:custGeom>
              <a:avLst/>
              <a:gdLst>
                <a:gd name="T0" fmla="*/ 9 w 629"/>
                <a:gd name="T1" fmla="*/ 0 h 235"/>
                <a:gd name="T2" fmla="*/ 0 w 629"/>
                <a:gd name="T3" fmla="*/ 0 h 235"/>
                <a:gd name="T4" fmla="*/ 0 w 629"/>
                <a:gd name="T5" fmla="*/ 4 h 235"/>
                <a:gd name="T6" fmla="*/ 9 w 629"/>
                <a:gd name="T7" fmla="*/ 4 h 235"/>
                <a:gd name="T8" fmla="*/ 9 w 629"/>
                <a:gd name="T9" fmla="*/ 0 h 235"/>
                <a:gd name="T10" fmla="*/ 9 w 629"/>
                <a:gd name="T11" fmla="*/ 0 h 235"/>
                <a:gd name="T12" fmla="*/ 0 60000 65536"/>
                <a:gd name="T13" fmla="*/ 0 60000 65536"/>
                <a:gd name="T14" fmla="*/ 0 60000 65536"/>
                <a:gd name="T15" fmla="*/ 0 60000 65536"/>
                <a:gd name="T16" fmla="*/ 0 60000 65536"/>
                <a:gd name="T17" fmla="*/ 0 60000 65536"/>
                <a:gd name="T18" fmla="*/ 0 w 629"/>
                <a:gd name="T19" fmla="*/ 0 h 235"/>
                <a:gd name="T20" fmla="*/ 629 w 629"/>
                <a:gd name="T21" fmla="*/ 235 h 235"/>
              </a:gdLst>
              <a:ahLst/>
              <a:cxnLst>
                <a:cxn ang="T12">
                  <a:pos x="T0" y="T1"/>
                </a:cxn>
                <a:cxn ang="T13">
                  <a:pos x="T2" y="T3"/>
                </a:cxn>
                <a:cxn ang="T14">
                  <a:pos x="T4" y="T5"/>
                </a:cxn>
                <a:cxn ang="T15">
                  <a:pos x="T6" y="T7"/>
                </a:cxn>
                <a:cxn ang="T16">
                  <a:pos x="T8" y="T9"/>
                </a:cxn>
                <a:cxn ang="T17">
                  <a:pos x="T10" y="T11"/>
                </a:cxn>
              </a:cxnLst>
              <a:rect l="T18" t="T19" r="T20" b="T21"/>
              <a:pathLst>
                <a:path w="629" h="235">
                  <a:moveTo>
                    <a:pt x="613" y="0"/>
                  </a:moveTo>
                  <a:lnTo>
                    <a:pt x="0" y="0"/>
                  </a:lnTo>
                  <a:lnTo>
                    <a:pt x="0" y="235"/>
                  </a:lnTo>
                  <a:lnTo>
                    <a:pt x="629" y="235"/>
                  </a:lnTo>
                  <a:lnTo>
                    <a:pt x="629" y="0"/>
                  </a:lnTo>
                  <a:lnTo>
                    <a:pt x="613" y="0"/>
                  </a:lnTo>
                  <a:close/>
                </a:path>
              </a:pathLst>
            </a:custGeom>
            <a:solidFill>
              <a:srgbClr val="000000"/>
            </a:solidFill>
            <a:ln w="9525">
              <a:solidFill>
                <a:schemeClr val="tx1"/>
              </a:solidFill>
              <a:round/>
              <a:headEnd/>
              <a:tailEnd/>
            </a:ln>
          </p:spPr>
          <p:txBody>
            <a:bodyPr/>
            <a:lstStyle/>
            <a:p>
              <a:endParaRPr lang="en-US">
                <a:latin typeface="Calibri"/>
                <a:cs typeface="Calibri"/>
              </a:endParaRPr>
            </a:p>
          </p:txBody>
        </p:sp>
        <p:sp>
          <p:nvSpPr>
            <p:cNvPr id="22745" name="Freeform 12"/>
            <p:cNvSpPr>
              <a:spLocks/>
            </p:cNvSpPr>
            <p:nvPr/>
          </p:nvSpPr>
          <p:spPr bwMode="auto">
            <a:xfrm>
              <a:off x="2747" y="2216"/>
              <a:ext cx="282" cy="85"/>
            </a:xfrm>
            <a:custGeom>
              <a:avLst/>
              <a:gdLst>
                <a:gd name="T0" fmla="*/ 8 w 565"/>
                <a:gd name="T1" fmla="*/ 0 h 172"/>
                <a:gd name="T2" fmla="*/ 8 w 565"/>
                <a:gd name="T3" fmla="*/ 0 h 172"/>
                <a:gd name="T4" fmla="*/ 8 w 565"/>
                <a:gd name="T5" fmla="*/ 1 h 172"/>
                <a:gd name="T6" fmla="*/ 8 w 565"/>
                <a:gd name="T7" fmla="*/ 2 h 172"/>
                <a:gd name="T8" fmla="*/ 8 w 565"/>
                <a:gd name="T9" fmla="*/ 2 h 172"/>
                <a:gd name="T10" fmla="*/ 8 w 565"/>
                <a:gd name="T11" fmla="*/ 2 h 172"/>
                <a:gd name="T12" fmla="*/ 8 w 565"/>
                <a:gd name="T13" fmla="*/ 2 h 172"/>
                <a:gd name="T14" fmla="*/ 7 w 565"/>
                <a:gd name="T15" fmla="*/ 2 h 172"/>
                <a:gd name="T16" fmla="*/ 7 w 565"/>
                <a:gd name="T17" fmla="*/ 2 h 172"/>
                <a:gd name="T18" fmla="*/ 6 w 565"/>
                <a:gd name="T19" fmla="*/ 2 h 172"/>
                <a:gd name="T20" fmla="*/ 5 w 565"/>
                <a:gd name="T21" fmla="*/ 2 h 172"/>
                <a:gd name="T22" fmla="*/ 5 w 565"/>
                <a:gd name="T23" fmla="*/ 2 h 172"/>
                <a:gd name="T24" fmla="*/ 4 w 565"/>
                <a:gd name="T25" fmla="*/ 2 h 172"/>
                <a:gd name="T26" fmla="*/ 3 w 565"/>
                <a:gd name="T27" fmla="*/ 2 h 172"/>
                <a:gd name="T28" fmla="*/ 2 w 565"/>
                <a:gd name="T29" fmla="*/ 2 h 172"/>
                <a:gd name="T30" fmla="*/ 2 w 565"/>
                <a:gd name="T31" fmla="*/ 2 h 172"/>
                <a:gd name="T32" fmla="*/ 1 w 565"/>
                <a:gd name="T33" fmla="*/ 2 h 172"/>
                <a:gd name="T34" fmla="*/ 0 w 565"/>
                <a:gd name="T35" fmla="*/ 2 h 172"/>
                <a:gd name="T36" fmla="*/ 0 w 565"/>
                <a:gd name="T37" fmla="*/ 2 h 172"/>
                <a:gd name="T38" fmla="*/ 0 w 565"/>
                <a:gd name="T39" fmla="*/ 2 h 172"/>
                <a:gd name="T40" fmla="*/ 0 w 565"/>
                <a:gd name="T41" fmla="*/ 2 h 172"/>
                <a:gd name="T42" fmla="*/ 0 w 565"/>
                <a:gd name="T43" fmla="*/ 2 h 172"/>
                <a:gd name="T44" fmla="*/ 0 w 565"/>
                <a:gd name="T45" fmla="*/ 1 h 172"/>
                <a:gd name="T46" fmla="*/ 0 w 565"/>
                <a:gd name="T47" fmla="*/ 0 h 172"/>
                <a:gd name="T48" fmla="*/ 0 w 565"/>
                <a:gd name="T49" fmla="*/ 0 h 172"/>
                <a:gd name="T50" fmla="*/ 0 w 565"/>
                <a:gd name="T51" fmla="*/ 0 h 172"/>
                <a:gd name="T52" fmla="*/ 0 w 565"/>
                <a:gd name="T53" fmla="*/ 0 h 172"/>
                <a:gd name="T54" fmla="*/ 0 w 565"/>
                <a:gd name="T55" fmla="*/ 0 h 172"/>
                <a:gd name="T56" fmla="*/ 1 w 565"/>
                <a:gd name="T57" fmla="*/ 0 h 172"/>
                <a:gd name="T58" fmla="*/ 2 w 565"/>
                <a:gd name="T59" fmla="*/ 0 h 172"/>
                <a:gd name="T60" fmla="*/ 2 w 565"/>
                <a:gd name="T61" fmla="*/ 0 h 172"/>
                <a:gd name="T62" fmla="*/ 3 w 565"/>
                <a:gd name="T63" fmla="*/ 0 h 172"/>
                <a:gd name="T64" fmla="*/ 4 w 565"/>
                <a:gd name="T65" fmla="*/ 0 h 172"/>
                <a:gd name="T66" fmla="*/ 5 w 565"/>
                <a:gd name="T67" fmla="*/ 0 h 172"/>
                <a:gd name="T68" fmla="*/ 5 w 565"/>
                <a:gd name="T69" fmla="*/ 0 h 172"/>
                <a:gd name="T70" fmla="*/ 6 w 565"/>
                <a:gd name="T71" fmla="*/ 0 h 172"/>
                <a:gd name="T72" fmla="*/ 7 w 565"/>
                <a:gd name="T73" fmla="*/ 0 h 172"/>
                <a:gd name="T74" fmla="*/ 7 w 565"/>
                <a:gd name="T75" fmla="*/ 0 h 172"/>
                <a:gd name="T76" fmla="*/ 8 w 565"/>
                <a:gd name="T77" fmla="*/ 0 h 172"/>
                <a:gd name="T78" fmla="*/ 8 w 565"/>
                <a:gd name="T79" fmla="*/ 0 h 172"/>
                <a:gd name="T80" fmla="*/ 8 w 565"/>
                <a:gd name="T81" fmla="*/ 0 h 17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65"/>
                <a:gd name="T124" fmla="*/ 0 h 172"/>
                <a:gd name="T125" fmla="*/ 565 w 565"/>
                <a:gd name="T126" fmla="*/ 172 h 17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65" h="172">
                  <a:moveTo>
                    <a:pt x="565" y="0"/>
                  </a:moveTo>
                  <a:lnTo>
                    <a:pt x="565" y="34"/>
                  </a:lnTo>
                  <a:lnTo>
                    <a:pt x="565" y="85"/>
                  </a:lnTo>
                  <a:lnTo>
                    <a:pt x="565" y="138"/>
                  </a:lnTo>
                  <a:lnTo>
                    <a:pt x="565" y="172"/>
                  </a:lnTo>
                  <a:lnTo>
                    <a:pt x="554" y="172"/>
                  </a:lnTo>
                  <a:lnTo>
                    <a:pt x="534" y="172"/>
                  </a:lnTo>
                  <a:lnTo>
                    <a:pt x="505" y="172"/>
                  </a:lnTo>
                  <a:lnTo>
                    <a:pt x="468" y="172"/>
                  </a:lnTo>
                  <a:lnTo>
                    <a:pt x="426" y="172"/>
                  </a:lnTo>
                  <a:lnTo>
                    <a:pt x="382" y="172"/>
                  </a:lnTo>
                  <a:lnTo>
                    <a:pt x="332" y="172"/>
                  </a:lnTo>
                  <a:lnTo>
                    <a:pt x="283" y="172"/>
                  </a:lnTo>
                  <a:lnTo>
                    <a:pt x="233" y="172"/>
                  </a:lnTo>
                  <a:lnTo>
                    <a:pt x="184" y="172"/>
                  </a:lnTo>
                  <a:lnTo>
                    <a:pt x="139" y="172"/>
                  </a:lnTo>
                  <a:lnTo>
                    <a:pt x="97" y="172"/>
                  </a:lnTo>
                  <a:lnTo>
                    <a:pt x="60" y="172"/>
                  </a:lnTo>
                  <a:lnTo>
                    <a:pt x="32" y="172"/>
                  </a:lnTo>
                  <a:lnTo>
                    <a:pt x="11" y="172"/>
                  </a:lnTo>
                  <a:lnTo>
                    <a:pt x="0" y="172"/>
                  </a:lnTo>
                  <a:lnTo>
                    <a:pt x="0" y="138"/>
                  </a:lnTo>
                  <a:lnTo>
                    <a:pt x="0" y="85"/>
                  </a:lnTo>
                  <a:lnTo>
                    <a:pt x="0" y="34"/>
                  </a:lnTo>
                  <a:lnTo>
                    <a:pt x="0" y="0"/>
                  </a:lnTo>
                  <a:lnTo>
                    <a:pt x="11" y="0"/>
                  </a:lnTo>
                  <a:lnTo>
                    <a:pt x="32" y="0"/>
                  </a:lnTo>
                  <a:lnTo>
                    <a:pt x="60" y="0"/>
                  </a:lnTo>
                  <a:lnTo>
                    <a:pt x="97" y="0"/>
                  </a:lnTo>
                  <a:lnTo>
                    <a:pt x="139" y="0"/>
                  </a:lnTo>
                  <a:lnTo>
                    <a:pt x="184" y="0"/>
                  </a:lnTo>
                  <a:lnTo>
                    <a:pt x="233" y="0"/>
                  </a:lnTo>
                  <a:lnTo>
                    <a:pt x="283" y="0"/>
                  </a:lnTo>
                  <a:lnTo>
                    <a:pt x="332" y="0"/>
                  </a:lnTo>
                  <a:lnTo>
                    <a:pt x="382" y="0"/>
                  </a:lnTo>
                  <a:lnTo>
                    <a:pt x="426" y="0"/>
                  </a:lnTo>
                  <a:lnTo>
                    <a:pt x="468" y="0"/>
                  </a:lnTo>
                  <a:lnTo>
                    <a:pt x="505" y="0"/>
                  </a:lnTo>
                  <a:lnTo>
                    <a:pt x="534" y="0"/>
                  </a:lnTo>
                  <a:lnTo>
                    <a:pt x="554" y="0"/>
                  </a:lnTo>
                  <a:lnTo>
                    <a:pt x="565" y="0"/>
                  </a:lnTo>
                  <a:close/>
                </a:path>
              </a:pathLst>
            </a:custGeom>
            <a:solidFill>
              <a:srgbClr val="FFFFFF"/>
            </a:solidFill>
            <a:ln w="9525">
              <a:solidFill>
                <a:schemeClr val="tx1"/>
              </a:solidFill>
              <a:round/>
              <a:headEnd/>
              <a:tailEnd/>
            </a:ln>
          </p:spPr>
          <p:txBody>
            <a:bodyPr/>
            <a:lstStyle/>
            <a:p>
              <a:endParaRPr lang="en-US">
                <a:latin typeface="Calibri"/>
                <a:cs typeface="Calibri"/>
              </a:endParaRPr>
            </a:p>
          </p:txBody>
        </p:sp>
        <p:sp>
          <p:nvSpPr>
            <p:cNvPr id="22746" name="Rectangle 13"/>
            <p:cNvSpPr>
              <a:spLocks noChangeArrowheads="1"/>
            </p:cNvSpPr>
            <p:nvPr/>
          </p:nvSpPr>
          <p:spPr bwMode="auto">
            <a:xfrm>
              <a:off x="2763" y="2209"/>
              <a:ext cx="26" cy="58"/>
            </a:xfrm>
            <a:prstGeom prst="rect">
              <a:avLst/>
            </a:prstGeom>
            <a:solidFill>
              <a:srgbClr val="000000"/>
            </a:solidFill>
            <a:ln w="9525">
              <a:solidFill>
                <a:schemeClr val="tx1"/>
              </a:solidFill>
              <a:miter lim="800000"/>
              <a:headEnd/>
              <a:tailEnd/>
            </a:ln>
          </p:spPr>
          <p:txBody>
            <a:bodyPr/>
            <a:lstStyle/>
            <a:p>
              <a:endParaRPr lang="en-US">
                <a:latin typeface="Calibri"/>
                <a:cs typeface="Calibri"/>
              </a:endParaRPr>
            </a:p>
          </p:txBody>
        </p:sp>
        <p:sp>
          <p:nvSpPr>
            <p:cNvPr id="22747" name="Rectangle 14"/>
            <p:cNvSpPr>
              <a:spLocks noChangeArrowheads="1"/>
            </p:cNvSpPr>
            <p:nvPr/>
          </p:nvSpPr>
          <p:spPr bwMode="auto">
            <a:xfrm>
              <a:off x="2771" y="2260"/>
              <a:ext cx="9" cy="45"/>
            </a:xfrm>
            <a:prstGeom prst="rect">
              <a:avLst/>
            </a:prstGeom>
            <a:solidFill>
              <a:srgbClr val="000000"/>
            </a:solidFill>
            <a:ln w="9525">
              <a:solidFill>
                <a:schemeClr val="tx1"/>
              </a:solidFill>
              <a:miter lim="800000"/>
              <a:headEnd/>
              <a:tailEnd/>
            </a:ln>
          </p:spPr>
          <p:txBody>
            <a:bodyPr/>
            <a:lstStyle/>
            <a:p>
              <a:endParaRPr lang="en-US">
                <a:latin typeface="Calibri"/>
                <a:cs typeface="Calibri"/>
              </a:endParaRPr>
            </a:p>
          </p:txBody>
        </p:sp>
        <p:sp>
          <p:nvSpPr>
            <p:cNvPr id="22748" name="Rectangle 15"/>
            <p:cNvSpPr>
              <a:spLocks noChangeArrowheads="1"/>
            </p:cNvSpPr>
            <p:nvPr/>
          </p:nvSpPr>
          <p:spPr bwMode="auto">
            <a:xfrm>
              <a:off x="2808" y="2209"/>
              <a:ext cx="26" cy="58"/>
            </a:xfrm>
            <a:prstGeom prst="rect">
              <a:avLst/>
            </a:prstGeom>
            <a:solidFill>
              <a:srgbClr val="000000"/>
            </a:solidFill>
            <a:ln w="9525">
              <a:solidFill>
                <a:schemeClr val="tx1"/>
              </a:solidFill>
              <a:miter lim="800000"/>
              <a:headEnd/>
              <a:tailEnd/>
            </a:ln>
          </p:spPr>
          <p:txBody>
            <a:bodyPr/>
            <a:lstStyle/>
            <a:p>
              <a:endParaRPr lang="en-US">
                <a:latin typeface="Calibri"/>
                <a:cs typeface="Calibri"/>
              </a:endParaRPr>
            </a:p>
          </p:txBody>
        </p:sp>
        <p:sp>
          <p:nvSpPr>
            <p:cNvPr id="22749" name="Rectangle 16"/>
            <p:cNvSpPr>
              <a:spLocks noChangeArrowheads="1"/>
            </p:cNvSpPr>
            <p:nvPr/>
          </p:nvSpPr>
          <p:spPr bwMode="auto">
            <a:xfrm>
              <a:off x="2816" y="2260"/>
              <a:ext cx="8" cy="45"/>
            </a:xfrm>
            <a:prstGeom prst="rect">
              <a:avLst/>
            </a:prstGeom>
            <a:solidFill>
              <a:srgbClr val="000000"/>
            </a:solidFill>
            <a:ln w="9525">
              <a:solidFill>
                <a:schemeClr val="tx1"/>
              </a:solidFill>
              <a:miter lim="800000"/>
              <a:headEnd/>
              <a:tailEnd/>
            </a:ln>
          </p:spPr>
          <p:txBody>
            <a:bodyPr/>
            <a:lstStyle/>
            <a:p>
              <a:endParaRPr lang="en-US">
                <a:latin typeface="Calibri"/>
                <a:cs typeface="Calibri"/>
              </a:endParaRPr>
            </a:p>
          </p:txBody>
        </p:sp>
        <p:sp>
          <p:nvSpPr>
            <p:cNvPr id="22750" name="Rectangle 17"/>
            <p:cNvSpPr>
              <a:spLocks noChangeArrowheads="1"/>
            </p:cNvSpPr>
            <p:nvPr/>
          </p:nvSpPr>
          <p:spPr bwMode="auto">
            <a:xfrm>
              <a:off x="2853" y="2209"/>
              <a:ext cx="26" cy="58"/>
            </a:xfrm>
            <a:prstGeom prst="rect">
              <a:avLst/>
            </a:prstGeom>
            <a:solidFill>
              <a:srgbClr val="000000"/>
            </a:solidFill>
            <a:ln w="9525">
              <a:solidFill>
                <a:schemeClr val="tx1"/>
              </a:solidFill>
              <a:miter lim="800000"/>
              <a:headEnd/>
              <a:tailEnd/>
            </a:ln>
          </p:spPr>
          <p:txBody>
            <a:bodyPr/>
            <a:lstStyle/>
            <a:p>
              <a:endParaRPr lang="en-US">
                <a:latin typeface="Calibri"/>
                <a:cs typeface="Calibri"/>
              </a:endParaRPr>
            </a:p>
          </p:txBody>
        </p:sp>
        <p:sp>
          <p:nvSpPr>
            <p:cNvPr id="22751" name="Rectangle 18"/>
            <p:cNvSpPr>
              <a:spLocks noChangeArrowheads="1"/>
            </p:cNvSpPr>
            <p:nvPr/>
          </p:nvSpPr>
          <p:spPr bwMode="auto">
            <a:xfrm>
              <a:off x="2862" y="2260"/>
              <a:ext cx="8" cy="45"/>
            </a:xfrm>
            <a:prstGeom prst="rect">
              <a:avLst/>
            </a:prstGeom>
            <a:solidFill>
              <a:srgbClr val="000000"/>
            </a:solidFill>
            <a:ln w="9525">
              <a:solidFill>
                <a:schemeClr val="tx1"/>
              </a:solidFill>
              <a:miter lim="800000"/>
              <a:headEnd/>
              <a:tailEnd/>
            </a:ln>
          </p:spPr>
          <p:txBody>
            <a:bodyPr/>
            <a:lstStyle/>
            <a:p>
              <a:endParaRPr lang="en-US">
                <a:latin typeface="Calibri"/>
                <a:cs typeface="Calibri"/>
              </a:endParaRPr>
            </a:p>
          </p:txBody>
        </p:sp>
        <p:sp>
          <p:nvSpPr>
            <p:cNvPr id="22752" name="Rectangle 19"/>
            <p:cNvSpPr>
              <a:spLocks noChangeArrowheads="1"/>
            </p:cNvSpPr>
            <p:nvPr/>
          </p:nvSpPr>
          <p:spPr bwMode="auto">
            <a:xfrm>
              <a:off x="2898" y="2209"/>
              <a:ext cx="26" cy="58"/>
            </a:xfrm>
            <a:prstGeom prst="rect">
              <a:avLst/>
            </a:prstGeom>
            <a:solidFill>
              <a:srgbClr val="000000"/>
            </a:solidFill>
            <a:ln w="9525">
              <a:solidFill>
                <a:schemeClr val="tx1"/>
              </a:solidFill>
              <a:miter lim="800000"/>
              <a:headEnd/>
              <a:tailEnd/>
            </a:ln>
          </p:spPr>
          <p:txBody>
            <a:bodyPr/>
            <a:lstStyle/>
            <a:p>
              <a:endParaRPr lang="en-US">
                <a:latin typeface="Calibri"/>
                <a:cs typeface="Calibri"/>
              </a:endParaRPr>
            </a:p>
          </p:txBody>
        </p:sp>
        <p:sp>
          <p:nvSpPr>
            <p:cNvPr id="22753" name="Rectangle 20"/>
            <p:cNvSpPr>
              <a:spLocks noChangeArrowheads="1"/>
            </p:cNvSpPr>
            <p:nvPr/>
          </p:nvSpPr>
          <p:spPr bwMode="auto">
            <a:xfrm>
              <a:off x="2906" y="2260"/>
              <a:ext cx="8" cy="45"/>
            </a:xfrm>
            <a:prstGeom prst="rect">
              <a:avLst/>
            </a:prstGeom>
            <a:solidFill>
              <a:srgbClr val="000000"/>
            </a:solidFill>
            <a:ln w="9525">
              <a:solidFill>
                <a:schemeClr val="tx1"/>
              </a:solidFill>
              <a:miter lim="800000"/>
              <a:headEnd/>
              <a:tailEnd/>
            </a:ln>
          </p:spPr>
          <p:txBody>
            <a:bodyPr/>
            <a:lstStyle/>
            <a:p>
              <a:endParaRPr lang="en-US">
                <a:latin typeface="Calibri"/>
                <a:cs typeface="Calibri"/>
              </a:endParaRPr>
            </a:p>
          </p:txBody>
        </p:sp>
        <p:sp>
          <p:nvSpPr>
            <p:cNvPr id="22754" name="Rectangle 21"/>
            <p:cNvSpPr>
              <a:spLocks noChangeArrowheads="1"/>
            </p:cNvSpPr>
            <p:nvPr/>
          </p:nvSpPr>
          <p:spPr bwMode="auto">
            <a:xfrm>
              <a:off x="2943" y="2209"/>
              <a:ext cx="26" cy="58"/>
            </a:xfrm>
            <a:prstGeom prst="rect">
              <a:avLst/>
            </a:prstGeom>
            <a:solidFill>
              <a:srgbClr val="000000"/>
            </a:solidFill>
            <a:ln w="9525">
              <a:solidFill>
                <a:schemeClr val="tx1"/>
              </a:solidFill>
              <a:miter lim="800000"/>
              <a:headEnd/>
              <a:tailEnd/>
            </a:ln>
          </p:spPr>
          <p:txBody>
            <a:bodyPr/>
            <a:lstStyle/>
            <a:p>
              <a:endParaRPr lang="en-US">
                <a:latin typeface="Calibri"/>
                <a:cs typeface="Calibri"/>
              </a:endParaRPr>
            </a:p>
          </p:txBody>
        </p:sp>
        <p:sp>
          <p:nvSpPr>
            <p:cNvPr id="22755" name="Rectangle 22"/>
            <p:cNvSpPr>
              <a:spLocks noChangeArrowheads="1"/>
            </p:cNvSpPr>
            <p:nvPr/>
          </p:nvSpPr>
          <p:spPr bwMode="auto">
            <a:xfrm>
              <a:off x="2952" y="2260"/>
              <a:ext cx="7" cy="45"/>
            </a:xfrm>
            <a:prstGeom prst="rect">
              <a:avLst/>
            </a:prstGeom>
            <a:solidFill>
              <a:srgbClr val="000000"/>
            </a:solidFill>
            <a:ln w="9525">
              <a:solidFill>
                <a:schemeClr val="tx1"/>
              </a:solidFill>
              <a:miter lim="800000"/>
              <a:headEnd/>
              <a:tailEnd/>
            </a:ln>
          </p:spPr>
          <p:txBody>
            <a:bodyPr/>
            <a:lstStyle/>
            <a:p>
              <a:endParaRPr lang="en-US">
                <a:latin typeface="Calibri"/>
                <a:cs typeface="Calibri"/>
              </a:endParaRPr>
            </a:p>
          </p:txBody>
        </p:sp>
        <p:sp>
          <p:nvSpPr>
            <p:cNvPr id="22756" name="Rectangle 23"/>
            <p:cNvSpPr>
              <a:spLocks noChangeArrowheads="1"/>
            </p:cNvSpPr>
            <p:nvPr/>
          </p:nvSpPr>
          <p:spPr bwMode="auto">
            <a:xfrm>
              <a:off x="2989" y="2209"/>
              <a:ext cx="25" cy="58"/>
            </a:xfrm>
            <a:prstGeom prst="rect">
              <a:avLst/>
            </a:prstGeom>
            <a:solidFill>
              <a:srgbClr val="000000"/>
            </a:solidFill>
            <a:ln w="9525">
              <a:solidFill>
                <a:schemeClr val="tx1"/>
              </a:solidFill>
              <a:miter lim="800000"/>
              <a:headEnd/>
              <a:tailEnd/>
            </a:ln>
          </p:spPr>
          <p:txBody>
            <a:bodyPr/>
            <a:lstStyle/>
            <a:p>
              <a:endParaRPr lang="en-US">
                <a:latin typeface="Calibri"/>
                <a:cs typeface="Calibri"/>
              </a:endParaRPr>
            </a:p>
          </p:txBody>
        </p:sp>
        <p:sp>
          <p:nvSpPr>
            <p:cNvPr id="22757" name="Rectangle 24"/>
            <p:cNvSpPr>
              <a:spLocks noChangeArrowheads="1"/>
            </p:cNvSpPr>
            <p:nvPr/>
          </p:nvSpPr>
          <p:spPr bwMode="auto">
            <a:xfrm>
              <a:off x="2997" y="2260"/>
              <a:ext cx="8" cy="45"/>
            </a:xfrm>
            <a:prstGeom prst="rect">
              <a:avLst/>
            </a:prstGeom>
            <a:solidFill>
              <a:srgbClr val="000000"/>
            </a:solidFill>
            <a:ln w="9525">
              <a:solidFill>
                <a:schemeClr val="tx1"/>
              </a:solidFill>
              <a:miter lim="800000"/>
              <a:headEnd/>
              <a:tailEnd/>
            </a:ln>
          </p:spPr>
          <p:txBody>
            <a:bodyPr/>
            <a:lstStyle/>
            <a:p>
              <a:endParaRPr lang="en-US">
                <a:latin typeface="Calibri"/>
                <a:cs typeface="Calibri"/>
              </a:endParaRPr>
            </a:p>
          </p:txBody>
        </p:sp>
        <p:sp>
          <p:nvSpPr>
            <p:cNvPr id="22758" name="Freeform 25"/>
            <p:cNvSpPr>
              <a:spLocks/>
            </p:cNvSpPr>
            <p:nvPr/>
          </p:nvSpPr>
          <p:spPr bwMode="auto">
            <a:xfrm>
              <a:off x="2714" y="1993"/>
              <a:ext cx="350" cy="222"/>
            </a:xfrm>
            <a:custGeom>
              <a:avLst/>
              <a:gdLst>
                <a:gd name="T0" fmla="*/ 9 w 700"/>
                <a:gd name="T1" fmla="*/ 5 h 444"/>
                <a:gd name="T2" fmla="*/ 7 w 700"/>
                <a:gd name="T3" fmla="*/ 3 h 444"/>
                <a:gd name="T4" fmla="*/ 7 w 700"/>
                <a:gd name="T5" fmla="*/ 3 h 444"/>
                <a:gd name="T6" fmla="*/ 7 w 700"/>
                <a:gd name="T7" fmla="*/ 3 h 444"/>
                <a:gd name="T8" fmla="*/ 6 w 700"/>
                <a:gd name="T9" fmla="*/ 3 h 444"/>
                <a:gd name="T10" fmla="*/ 6 w 700"/>
                <a:gd name="T11" fmla="*/ 3 h 444"/>
                <a:gd name="T12" fmla="*/ 6 w 700"/>
                <a:gd name="T13" fmla="*/ 3 h 444"/>
                <a:gd name="T14" fmla="*/ 6 w 700"/>
                <a:gd name="T15" fmla="*/ 3 h 444"/>
                <a:gd name="T16" fmla="*/ 6 w 700"/>
                <a:gd name="T17" fmla="*/ 3 h 444"/>
                <a:gd name="T18" fmla="*/ 6 w 700"/>
                <a:gd name="T19" fmla="*/ 3 h 444"/>
                <a:gd name="T20" fmla="*/ 6 w 700"/>
                <a:gd name="T21" fmla="*/ 2 h 444"/>
                <a:gd name="T22" fmla="*/ 6 w 700"/>
                <a:gd name="T23" fmla="*/ 2 h 444"/>
                <a:gd name="T24" fmla="*/ 6 w 700"/>
                <a:gd name="T25" fmla="*/ 2 h 444"/>
                <a:gd name="T26" fmla="*/ 6 w 700"/>
                <a:gd name="T27" fmla="*/ 2 h 444"/>
                <a:gd name="T28" fmla="*/ 6 w 700"/>
                <a:gd name="T29" fmla="*/ 2 h 444"/>
                <a:gd name="T30" fmla="*/ 6 w 700"/>
                <a:gd name="T31" fmla="*/ 1 h 444"/>
                <a:gd name="T32" fmla="*/ 5 w 700"/>
                <a:gd name="T33" fmla="*/ 1 h 444"/>
                <a:gd name="T34" fmla="*/ 5 w 700"/>
                <a:gd name="T35" fmla="*/ 1 h 444"/>
                <a:gd name="T36" fmla="*/ 5 w 700"/>
                <a:gd name="T37" fmla="*/ 1 h 444"/>
                <a:gd name="T38" fmla="*/ 5 w 700"/>
                <a:gd name="T39" fmla="*/ 1 h 444"/>
                <a:gd name="T40" fmla="*/ 5 w 700"/>
                <a:gd name="T41" fmla="*/ 1 h 444"/>
                <a:gd name="T42" fmla="*/ 5 w 700"/>
                <a:gd name="T43" fmla="*/ 1 h 444"/>
                <a:gd name="T44" fmla="*/ 5 w 700"/>
                <a:gd name="T45" fmla="*/ 1 h 444"/>
                <a:gd name="T46" fmla="*/ 3 w 700"/>
                <a:gd name="T47" fmla="*/ 1 h 444"/>
                <a:gd name="T48" fmla="*/ 3 w 700"/>
                <a:gd name="T49" fmla="*/ 0 h 444"/>
                <a:gd name="T50" fmla="*/ 3 w 700"/>
                <a:gd name="T51" fmla="*/ 1 h 444"/>
                <a:gd name="T52" fmla="*/ 3 w 700"/>
                <a:gd name="T53" fmla="*/ 1 h 444"/>
                <a:gd name="T54" fmla="*/ 3 w 700"/>
                <a:gd name="T55" fmla="*/ 1 h 444"/>
                <a:gd name="T56" fmla="*/ 3 w 700"/>
                <a:gd name="T57" fmla="*/ 1 h 444"/>
                <a:gd name="T58" fmla="*/ 1 w 700"/>
                <a:gd name="T59" fmla="*/ 1 h 444"/>
                <a:gd name="T60" fmla="*/ 1 w 700"/>
                <a:gd name="T61" fmla="*/ 1 h 444"/>
                <a:gd name="T62" fmla="*/ 1 w 700"/>
                <a:gd name="T63" fmla="*/ 1 h 444"/>
                <a:gd name="T64" fmla="*/ 1 w 700"/>
                <a:gd name="T65" fmla="*/ 1 h 444"/>
                <a:gd name="T66" fmla="*/ 1 w 700"/>
                <a:gd name="T67" fmla="*/ 1 h 444"/>
                <a:gd name="T68" fmla="*/ 1 w 700"/>
                <a:gd name="T69" fmla="*/ 1 h 444"/>
                <a:gd name="T70" fmla="*/ 1 w 700"/>
                <a:gd name="T71" fmla="*/ 2 h 444"/>
                <a:gd name="T72" fmla="*/ 1 w 700"/>
                <a:gd name="T73" fmla="*/ 2 h 444"/>
                <a:gd name="T74" fmla="*/ 1 w 700"/>
                <a:gd name="T75" fmla="*/ 2 h 444"/>
                <a:gd name="T76" fmla="*/ 1 w 700"/>
                <a:gd name="T77" fmla="*/ 2 h 444"/>
                <a:gd name="T78" fmla="*/ 1 w 700"/>
                <a:gd name="T79" fmla="*/ 2 h 444"/>
                <a:gd name="T80" fmla="*/ 0 w 700"/>
                <a:gd name="T81" fmla="*/ 2 h 444"/>
                <a:gd name="T82" fmla="*/ 0 w 700"/>
                <a:gd name="T83" fmla="*/ 7 h 444"/>
                <a:gd name="T84" fmla="*/ 11 w 700"/>
                <a:gd name="T85" fmla="*/ 7 h 444"/>
                <a:gd name="T86" fmla="*/ 11 w 700"/>
                <a:gd name="T87" fmla="*/ 7 h 444"/>
                <a:gd name="T88" fmla="*/ 11 w 700"/>
                <a:gd name="T89" fmla="*/ 7 h 444"/>
                <a:gd name="T90" fmla="*/ 11 w 700"/>
                <a:gd name="T91" fmla="*/ 6 h 444"/>
                <a:gd name="T92" fmla="*/ 11 w 700"/>
                <a:gd name="T93" fmla="*/ 6 h 444"/>
                <a:gd name="T94" fmla="*/ 11 w 700"/>
                <a:gd name="T95" fmla="*/ 6 h 444"/>
                <a:gd name="T96" fmla="*/ 11 w 700"/>
                <a:gd name="T97" fmla="*/ 6 h 444"/>
                <a:gd name="T98" fmla="*/ 10 w 700"/>
                <a:gd name="T99" fmla="*/ 5 h 444"/>
                <a:gd name="T100" fmla="*/ 10 w 700"/>
                <a:gd name="T101" fmla="*/ 5 h 444"/>
                <a:gd name="T102" fmla="*/ 10 w 700"/>
                <a:gd name="T103" fmla="*/ 5 h 444"/>
                <a:gd name="T104" fmla="*/ 10 w 700"/>
                <a:gd name="T105" fmla="*/ 5 h 444"/>
                <a:gd name="T106" fmla="*/ 9 w 700"/>
                <a:gd name="T107" fmla="*/ 5 h 444"/>
                <a:gd name="T108" fmla="*/ 9 w 700"/>
                <a:gd name="T109" fmla="*/ 5 h 444"/>
                <a:gd name="T110" fmla="*/ 9 w 700"/>
                <a:gd name="T111" fmla="*/ 5 h 444"/>
                <a:gd name="T112" fmla="*/ 9 w 700"/>
                <a:gd name="T113" fmla="*/ 5 h 444"/>
                <a:gd name="T114" fmla="*/ 9 w 700"/>
                <a:gd name="T115" fmla="*/ 5 h 444"/>
                <a:gd name="T116" fmla="*/ 9 w 700"/>
                <a:gd name="T117" fmla="*/ 5 h 44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00"/>
                <a:gd name="T178" fmla="*/ 0 h 444"/>
                <a:gd name="T179" fmla="*/ 700 w 700"/>
                <a:gd name="T180" fmla="*/ 444 h 44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00" h="444">
                  <a:moveTo>
                    <a:pt x="529" y="261"/>
                  </a:moveTo>
                  <a:lnTo>
                    <a:pt x="497" y="247"/>
                  </a:lnTo>
                  <a:lnTo>
                    <a:pt x="473" y="230"/>
                  </a:lnTo>
                  <a:lnTo>
                    <a:pt x="457" y="211"/>
                  </a:lnTo>
                  <a:lnTo>
                    <a:pt x="447" y="193"/>
                  </a:lnTo>
                  <a:lnTo>
                    <a:pt x="440" y="177"/>
                  </a:lnTo>
                  <a:lnTo>
                    <a:pt x="437" y="162"/>
                  </a:lnTo>
                  <a:lnTo>
                    <a:pt x="436" y="152"/>
                  </a:lnTo>
                  <a:lnTo>
                    <a:pt x="436" y="149"/>
                  </a:lnTo>
                  <a:lnTo>
                    <a:pt x="435" y="134"/>
                  </a:lnTo>
                  <a:lnTo>
                    <a:pt x="432" y="119"/>
                  </a:lnTo>
                  <a:lnTo>
                    <a:pt x="426" y="105"/>
                  </a:lnTo>
                  <a:lnTo>
                    <a:pt x="419" y="91"/>
                  </a:lnTo>
                  <a:lnTo>
                    <a:pt x="410" y="79"/>
                  </a:lnTo>
                  <a:lnTo>
                    <a:pt x="398" y="66"/>
                  </a:lnTo>
                  <a:lnTo>
                    <a:pt x="386" y="55"/>
                  </a:lnTo>
                  <a:lnTo>
                    <a:pt x="372" y="44"/>
                  </a:lnTo>
                  <a:lnTo>
                    <a:pt x="356" y="35"/>
                  </a:lnTo>
                  <a:lnTo>
                    <a:pt x="339" y="26"/>
                  </a:lnTo>
                  <a:lnTo>
                    <a:pt x="321" y="19"/>
                  </a:lnTo>
                  <a:lnTo>
                    <a:pt x="303" y="12"/>
                  </a:lnTo>
                  <a:lnTo>
                    <a:pt x="282" y="7"/>
                  </a:lnTo>
                  <a:lnTo>
                    <a:pt x="261" y="4"/>
                  </a:lnTo>
                  <a:lnTo>
                    <a:pt x="239" y="2"/>
                  </a:lnTo>
                  <a:lnTo>
                    <a:pt x="217" y="0"/>
                  </a:lnTo>
                  <a:lnTo>
                    <a:pt x="197" y="2"/>
                  </a:lnTo>
                  <a:lnTo>
                    <a:pt x="177" y="3"/>
                  </a:lnTo>
                  <a:lnTo>
                    <a:pt x="158" y="6"/>
                  </a:lnTo>
                  <a:lnTo>
                    <a:pt x="139" y="10"/>
                  </a:lnTo>
                  <a:lnTo>
                    <a:pt x="121" y="15"/>
                  </a:lnTo>
                  <a:lnTo>
                    <a:pt x="105" y="21"/>
                  </a:lnTo>
                  <a:lnTo>
                    <a:pt x="88" y="28"/>
                  </a:lnTo>
                  <a:lnTo>
                    <a:pt x="73" y="36"/>
                  </a:lnTo>
                  <a:lnTo>
                    <a:pt x="60" y="45"/>
                  </a:lnTo>
                  <a:lnTo>
                    <a:pt x="47" y="56"/>
                  </a:lnTo>
                  <a:lnTo>
                    <a:pt x="35" y="66"/>
                  </a:lnTo>
                  <a:lnTo>
                    <a:pt x="25" y="76"/>
                  </a:lnTo>
                  <a:lnTo>
                    <a:pt x="16" y="88"/>
                  </a:lnTo>
                  <a:lnTo>
                    <a:pt x="9" y="101"/>
                  </a:lnTo>
                  <a:lnTo>
                    <a:pt x="3" y="113"/>
                  </a:lnTo>
                  <a:lnTo>
                    <a:pt x="0" y="127"/>
                  </a:lnTo>
                  <a:lnTo>
                    <a:pt x="0" y="444"/>
                  </a:lnTo>
                  <a:lnTo>
                    <a:pt x="699" y="442"/>
                  </a:lnTo>
                  <a:lnTo>
                    <a:pt x="700" y="418"/>
                  </a:lnTo>
                  <a:lnTo>
                    <a:pt x="696" y="396"/>
                  </a:lnTo>
                  <a:lnTo>
                    <a:pt x="690" y="376"/>
                  </a:lnTo>
                  <a:lnTo>
                    <a:pt x="679" y="358"/>
                  </a:lnTo>
                  <a:lnTo>
                    <a:pt x="667" y="341"/>
                  </a:lnTo>
                  <a:lnTo>
                    <a:pt x="653" y="327"/>
                  </a:lnTo>
                  <a:lnTo>
                    <a:pt x="637" y="313"/>
                  </a:lnTo>
                  <a:lnTo>
                    <a:pt x="620" y="301"/>
                  </a:lnTo>
                  <a:lnTo>
                    <a:pt x="603" y="292"/>
                  </a:lnTo>
                  <a:lnTo>
                    <a:pt x="587" y="283"/>
                  </a:lnTo>
                  <a:lnTo>
                    <a:pt x="572" y="276"/>
                  </a:lnTo>
                  <a:lnTo>
                    <a:pt x="558" y="270"/>
                  </a:lnTo>
                  <a:lnTo>
                    <a:pt x="547" y="267"/>
                  </a:lnTo>
                  <a:lnTo>
                    <a:pt x="538" y="263"/>
                  </a:lnTo>
                  <a:lnTo>
                    <a:pt x="532" y="261"/>
                  </a:lnTo>
                  <a:lnTo>
                    <a:pt x="529" y="261"/>
                  </a:lnTo>
                  <a:close/>
                </a:path>
              </a:pathLst>
            </a:custGeom>
            <a:solidFill>
              <a:schemeClr val="tx1"/>
            </a:solidFill>
            <a:ln w="9525">
              <a:solidFill>
                <a:schemeClr val="bg2"/>
              </a:solidFill>
              <a:round/>
              <a:headEnd/>
              <a:tailEnd/>
            </a:ln>
          </p:spPr>
          <p:txBody>
            <a:bodyPr/>
            <a:lstStyle/>
            <a:p>
              <a:endParaRPr lang="en-US">
                <a:latin typeface="Calibri"/>
                <a:cs typeface="Calibri"/>
              </a:endParaRPr>
            </a:p>
          </p:txBody>
        </p:sp>
      </p:grpSp>
      <p:grpSp>
        <p:nvGrpSpPr>
          <p:cNvPr id="5" name="Group 26"/>
          <p:cNvGrpSpPr>
            <a:grpSpLocks/>
          </p:cNvGrpSpPr>
          <p:nvPr/>
        </p:nvGrpSpPr>
        <p:grpSpPr bwMode="auto">
          <a:xfrm>
            <a:off x="1836738" y="1557338"/>
            <a:ext cx="2160587" cy="2063750"/>
            <a:chOff x="2200" y="1253"/>
            <a:chExt cx="1995" cy="1995"/>
          </a:xfrm>
        </p:grpSpPr>
        <p:sp>
          <p:nvSpPr>
            <p:cNvPr id="22738" name="Rectangle 27"/>
            <p:cNvSpPr>
              <a:spLocks noChangeArrowheads="1"/>
            </p:cNvSpPr>
            <p:nvPr/>
          </p:nvSpPr>
          <p:spPr bwMode="auto">
            <a:xfrm>
              <a:off x="2200" y="1253"/>
              <a:ext cx="1995" cy="1995"/>
            </a:xfrm>
            <a:prstGeom prst="rect">
              <a:avLst/>
            </a:prstGeom>
            <a:solidFill>
              <a:srgbClr val="000000"/>
            </a:solidFill>
            <a:ln w="28575">
              <a:solidFill>
                <a:srgbClr val="777777"/>
              </a:solidFill>
              <a:miter lim="800000"/>
              <a:headEnd/>
              <a:tailEnd/>
            </a:ln>
          </p:spPr>
          <p:txBody>
            <a:bodyPr wrap="none" anchor="ctr"/>
            <a:lstStyle/>
            <a:p>
              <a:endParaRPr lang="en-US">
                <a:latin typeface="Calibri"/>
                <a:cs typeface="Calibri"/>
              </a:endParaRPr>
            </a:p>
          </p:txBody>
        </p:sp>
        <p:grpSp>
          <p:nvGrpSpPr>
            <p:cNvPr id="6" name="Group 28"/>
            <p:cNvGrpSpPr>
              <a:grpSpLocks/>
            </p:cNvGrpSpPr>
            <p:nvPr/>
          </p:nvGrpSpPr>
          <p:grpSpPr bwMode="auto">
            <a:xfrm>
              <a:off x="2636" y="1622"/>
              <a:ext cx="1151" cy="1264"/>
              <a:chOff x="3620" y="2025"/>
              <a:chExt cx="530" cy="582"/>
            </a:xfrm>
          </p:grpSpPr>
          <p:sp>
            <p:nvSpPr>
              <p:cNvPr id="22740" name="Oval 29"/>
              <p:cNvSpPr>
                <a:spLocks noChangeArrowheads="1"/>
              </p:cNvSpPr>
              <p:nvPr/>
            </p:nvSpPr>
            <p:spPr bwMode="auto">
              <a:xfrm>
                <a:off x="3620" y="2079"/>
                <a:ext cx="530" cy="528"/>
              </a:xfrm>
              <a:prstGeom prst="ellipse">
                <a:avLst/>
              </a:prstGeom>
              <a:gradFill rotWithShape="1">
                <a:gsLst>
                  <a:gs pos="0">
                    <a:srgbClr val="FFFFFF"/>
                  </a:gs>
                  <a:gs pos="100000">
                    <a:srgbClr val="767676"/>
                  </a:gs>
                </a:gsLst>
                <a:path path="shape">
                  <a:fillToRect l="50000" t="50000" r="50000" b="50000"/>
                </a:path>
              </a:gradFill>
              <a:ln w="28575">
                <a:noFill/>
                <a:round/>
                <a:headEnd/>
                <a:tailEnd/>
              </a:ln>
            </p:spPr>
            <p:txBody>
              <a:bodyPr wrap="none" anchor="ctr"/>
              <a:lstStyle/>
              <a:p>
                <a:endParaRPr lang="en-US">
                  <a:latin typeface="Calibri"/>
                  <a:cs typeface="Calibri"/>
                </a:endParaRPr>
              </a:p>
            </p:txBody>
          </p:sp>
          <p:sp>
            <p:nvSpPr>
              <p:cNvPr id="22741" name="Oval 30"/>
              <p:cNvSpPr>
                <a:spLocks noChangeArrowheads="1"/>
              </p:cNvSpPr>
              <p:nvPr/>
            </p:nvSpPr>
            <p:spPr bwMode="auto">
              <a:xfrm>
                <a:off x="3938" y="2239"/>
                <a:ext cx="54" cy="51"/>
              </a:xfrm>
              <a:prstGeom prst="ellipse">
                <a:avLst/>
              </a:prstGeom>
              <a:solidFill>
                <a:srgbClr val="333333"/>
              </a:solidFill>
              <a:ln w="28575">
                <a:noFill/>
                <a:round/>
                <a:headEnd/>
                <a:tailEnd/>
              </a:ln>
            </p:spPr>
            <p:txBody>
              <a:bodyPr wrap="none" anchor="ctr"/>
              <a:lstStyle/>
              <a:p>
                <a:endParaRPr lang="en-US">
                  <a:latin typeface="Calibri"/>
                  <a:cs typeface="Calibri"/>
                </a:endParaRPr>
              </a:p>
            </p:txBody>
          </p:sp>
          <p:sp>
            <p:nvSpPr>
              <p:cNvPr id="22742" name="Freeform 31"/>
              <p:cNvSpPr>
                <a:spLocks/>
              </p:cNvSpPr>
              <p:nvPr/>
            </p:nvSpPr>
            <p:spPr bwMode="auto">
              <a:xfrm>
                <a:off x="3719" y="2132"/>
                <a:ext cx="59" cy="107"/>
              </a:xfrm>
              <a:custGeom>
                <a:avLst/>
                <a:gdLst>
                  <a:gd name="T0" fmla="*/ 14 w 52"/>
                  <a:gd name="T1" fmla="*/ 0 h 136"/>
                  <a:gd name="T2" fmla="*/ 14 w 52"/>
                  <a:gd name="T3" fmla="*/ 22 h 136"/>
                  <a:gd name="T4" fmla="*/ 111 w 52"/>
                  <a:gd name="T5" fmla="*/ 32 h 136"/>
                  <a:gd name="T6" fmla="*/ 0 60000 65536"/>
                  <a:gd name="T7" fmla="*/ 0 60000 65536"/>
                  <a:gd name="T8" fmla="*/ 0 60000 65536"/>
                  <a:gd name="T9" fmla="*/ 0 w 52"/>
                  <a:gd name="T10" fmla="*/ 0 h 136"/>
                  <a:gd name="T11" fmla="*/ 52 w 52"/>
                  <a:gd name="T12" fmla="*/ 136 h 136"/>
                </a:gdLst>
                <a:ahLst/>
                <a:cxnLst>
                  <a:cxn ang="T6">
                    <a:pos x="T0" y="T1"/>
                  </a:cxn>
                  <a:cxn ang="T7">
                    <a:pos x="T2" y="T3"/>
                  </a:cxn>
                  <a:cxn ang="T8">
                    <a:pos x="T4" y="T5"/>
                  </a:cxn>
                </a:cxnLst>
                <a:rect l="T9" t="T10" r="T11" b="T12"/>
                <a:pathLst>
                  <a:path w="52" h="136">
                    <a:moveTo>
                      <a:pt x="7" y="0"/>
                    </a:moveTo>
                    <a:cubicBezTo>
                      <a:pt x="3" y="34"/>
                      <a:pt x="0" y="68"/>
                      <a:pt x="7" y="91"/>
                    </a:cubicBezTo>
                    <a:cubicBezTo>
                      <a:pt x="14" y="114"/>
                      <a:pt x="33" y="125"/>
                      <a:pt x="52" y="136"/>
                    </a:cubicBezTo>
                  </a:path>
                </a:pathLst>
              </a:custGeom>
              <a:noFill/>
              <a:ln w="28575">
                <a:solidFill>
                  <a:srgbClr val="333333"/>
                </a:solidFill>
                <a:round/>
                <a:headEnd/>
                <a:tailEnd/>
              </a:ln>
            </p:spPr>
            <p:txBody>
              <a:bodyPr wrap="none" anchor="ctr"/>
              <a:lstStyle/>
              <a:p>
                <a:endParaRPr lang="en-US">
                  <a:latin typeface="Calibri"/>
                  <a:cs typeface="Calibri"/>
                </a:endParaRPr>
              </a:p>
            </p:txBody>
          </p:sp>
          <p:sp>
            <p:nvSpPr>
              <p:cNvPr id="22743" name="AutoShape 32"/>
              <p:cNvSpPr>
                <a:spLocks noChangeArrowheads="1"/>
              </p:cNvSpPr>
              <p:nvPr/>
            </p:nvSpPr>
            <p:spPr bwMode="auto">
              <a:xfrm>
                <a:off x="3833" y="2025"/>
                <a:ext cx="105" cy="105"/>
              </a:xfrm>
              <a:prstGeom prst="triangle">
                <a:avLst>
                  <a:gd name="adj" fmla="val 50000"/>
                </a:avLst>
              </a:prstGeom>
              <a:gradFill rotWithShape="1">
                <a:gsLst>
                  <a:gs pos="0">
                    <a:srgbClr val="666666"/>
                  </a:gs>
                  <a:gs pos="50000">
                    <a:srgbClr val="DDDDDD"/>
                  </a:gs>
                  <a:gs pos="100000">
                    <a:srgbClr val="666666"/>
                  </a:gs>
                </a:gsLst>
                <a:lin ang="0" scaled="1"/>
              </a:gradFill>
              <a:ln w="28575">
                <a:noFill/>
                <a:miter lim="800000"/>
                <a:headEnd/>
                <a:tailEnd/>
              </a:ln>
            </p:spPr>
            <p:txBody>
              <a:bodyPr wrap="none" anchor="ctr"/>
              <a:lstStyle/>
              <a:p>
                <a:endParaRPr lang="en-US">
                  <a:latin typeface="Calibri"/>
                  <a:cs typeface="Calibri"/>
                </a:endParaRPr>
              </a:p>
            </p:txBody>
          </p:sp>
        </p:grpSp>
      </p:grpSp>
      <p:pic>
        <p:nvPicPr>
          <p:cNvPr id="1188897" name="Picture 33" descr="kraum"/>
          <p:cNvPicPr>
            <a:picLocks noChangeAspect="1" noChangeArrowheads="1"/>
          </p:cNvPicPr>
          <p:nvPr/>
        </p:nvPicPr>
        <p:blipFill>
          <a:blip r:embed="rId4">
            <a:lum contrast="50000"/>
          </a:blip>
          <a:srcRect/>
          <a:stretch>
            <a:fillRect/>
          </a:stretch>
        </p:blipFill>
        <p:spPr bwMode="auto">
          <a:xfrm>
            <a:off x="5148263" y="1557338"/>
            <a:ext cx="2160587" cy="2063750"/>
          </a:xfrm>
          <a:prstGeom prst="rect">
            <a:avLst/>
          </a:prstGeom>
          <a:noFill/>
          <a:ln w="28575">
            <a:solidFill>
              <a:srgbClr val="777777"/>
            </a:solidFill>
            <a:miter lim="800000"/>
            <a:headEnd/>
            <a:tailEnd/>
          </a:ln>
        </p:spPr>
      </p:pic>
      <p:grpSp>
        <p:nvGrpSpPr>
          <p:cNvPr id="7" name="Group 34"/>
          <p:cNvGrpSpPr>
            <a:grpSpLocks/>
          </p:cNvGrpSpPr>
          <p:nvPr/>
        </p:nvGrpSpPr>
        <p:grpSpPr bwMode="auto">
          <a:xfrm>
            <a:off x="5245100" y="1655763"/>
            <a:ext cx="1978025" cy="1847850"/>
            <a:chOff x="3304" y="1043"/>
            <a:chExt cx="1246" cy="1164"/>
          </a:xfrm>
        </p:grpSpPr>
        <p:sp>
          <p:nvSpPr>
            <p:cNvPr id="22582" name="Oval 35"/>
            <p:cNvSpPr>
              <a:spLocks noChangeAspect="1" noChangeArrowheads="1"/>
            </p:cNvSpPr>
            <p:nvPr/>
          </p:nvSpPr>
          <p:spPr bwMode="auto">
            <a:xfrm>
              <a:off x="4103" y="1250"/>
              <a:ext cx="31" cy="31"/>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583" name="Oval 36"/>
            <p:cNvSpPr>
              <a:spLocks noChangeAspect="1" noChangeArrowheads="1"/>
            </p:cNvSpPr>
            <p:nvPr/>
          </p:nvSpPr>
          <p:spPr bwMode="auto">
            <a:xfrm>
              <a:off x="3692" y="1043"/>
              <a:ext cx="29" cy="31"/>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584" name="Oval 37"/>
            <p:cNvSpPr>
              <a:spLocks noChangeAspect="1" noChangeArrowheads="1"/>
            </p:cNvSpPr>
            <p:nvPr/>
          </p:nvSpPr>
          <p:spPr bwMode="auto">
            <a:xfrm>
              <a:off x="3796" y="1043"/>
              <a:ext cx="31" cy="31"/>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585" name="Oval 38"/>
            <p:cNvSpPr>
              <a:spLocks noChangeAspect="1" noChangeArrowheads="1"/>
            </p:cNvSpPr>
            <p:nvPr/>
          </p:nvSpPr>
          <p:spPr bwMode="auto">
            <a:xfrm>
              <a:off x="3898" y="1043"/>
              <a:ext cx="28" cy="31"/>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586" name="Oval 39"/>
            <p:cNvSpPr>
              <a:spLocks noChangeAspect="1" noChangeArrowheads="1"/>
            </p:cNvSpPr>
            <p:nvPr/>
          </p:nvSpPr>
          <p:spPr bwMode="auto">
            <a:xfrm>
              <a:off x="4416" y="1043"/>
              <a:ext cx="31" cy="31"/>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587" name="Oval 40"/>
            <p:cNvSpPr>
              <a:spLocks noChangeAspect="1" noChangeArrowheads="1"/>
            </p:cNvSpPr>
            <p:nvPr/>
          </p:nvSpPr>
          <p:spPr bwMode="auto">
            <a:xfrm>
              <a:off x="4312" y="1043"/>
              <a:ext cx="33" cy="31"/>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588" name="Oval 41"/>
            <p:cNvSpPr>
              <a:spLocks noChangeAspect="1" noChangeArrowheads="1"/>
            </p:cNvSpPr>
            <p:nvPr/>
          </p:nvSpPr>
          <p:spPr bwMode="auto">
            <a:xfrm>
              <a:off x="4209" y="1043"/>
              <a:ext cx="30" cy="31"/>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589" name="Oval 42"/>
            <p:cNvSpPr>
              <a:spLocks noChangeAspect="1" noChangeArrowheads="1"/>
            </p:cNvSpPr>
            <p:nvPr/>
          </p:nvSpPr>
          <p:spPr bwMode="auto">
            <a:xfrm>
              <a:off x="4103" y="1043"/>
              <a:ext cx="31" cy="31"/>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590" name="Oval 43"/>
            <p:cNvSpPr>
              <a:spLocks noChangeAspect="1" noChangeArrowheads="1"/>
            </p:cNvSpPr>
            <p:nvPr/>
          </p:nvSpPr>
          <p:spPr bwMode="auto">
            <a:xfrm>
              <a:off x="4001" y="1043"/>
              <a:ext cx="33" cy="31"/>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591" name="Oval 44"/>
            <p:cNvSpPr>
              <a:spLocks noChangeAspect="1" noChangeArrowheads="1"/>
            </p:cNvSpPr>
            <p:nvPr/>
          </p:nvSpPr>
          <p:spPr bwMode="auto">
            <a:xfrm>
              <a:off x="4519" y="1043"/>
              <a:ext cx="31" cy="31"/>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592" name="Oval 45"/>
            <p:cNvSpPr>
              <a:spLocks noChangeAspect="1" noChangeArrowheads="1"/>
            </p:cNvSpPr>
            <p:nvPr/>
          </p:nvSpPr>
          <p:spPr bwMode="auto">
            <a:xfrm>
              <a:off x="3304" y="1043"/>
              <a:ext cx="30" cy="31"/>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593" name="Oval 46"/>
            <p:cNvSpPr>
              <a:spLocks noChangeAspect="1" noChangeArrowheads="1"/>
            </p:cNvSpPr>
            <p:nvPr/>
          </p:nvSpPr>
          <p:spPr bwMode="auto">
            <a:xfrm>
              <a:off x="3484" y="1043"/>
              <a:ext cx="32" cy="31"/>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594" name="Oval 47"/>
            <p:cNvSpPr>
              <a:spLocks noChangeAspect="1" noChangeArrowheads="1"/>
            </p:cNvSpPr>
            <p:nvPr/>
          </p:nvSpPr>
          <p:spPr bwMode="auto">
            <a:xfrm>
              <a:off x="3589" y="1043"/>
              <a:ext cx="30" cy="31"/>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595" name="Oval 48"/>
            <p:cNvSpPr>
              <a:spLocks noChangeAspect="1" noChangeArrowheads="1"/>
            </p:cNvSpPr>
            <p:nvPr/>
          </p:nvSpPr>
          <p:spPr bwMode="auto">
            <a:xfrm>
              <a:off x="3692" y="1146"/>
              <a:ext cx="29" cy="32"/>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596" name="Oval 49"/>
            <p:cNvSpPr>
              <a:spLocks noChangeAspect="1" noChangeArrowheads="1"/>
            </p:cNvSpPr>
            <p:nvPr/>
          </p:nvSpPr>
          <p:spPr bwMode="auto">
            <a:xfrm>
              <a:off x="3796" y="1146"/>
              <a:ext cx="31" cy="32"/>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597" name="Oval 50"/>
            <p:cNvSpPr>
              <a:spLocks noChangeAspect="1" noChangeArrowheads="1"/>
            </p:cNvSpPr>
            <p:nvPr/>
          </p:nvSpPr>
          <p:spPr bwMode="auto">
            <a:xfrm>
              <a:off x="3898" y="1146"/>
              <a:ext cx="28" cy="32"/>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598" name="Oval 51"/>
            <p:cNvSpPr>
              <a:spLocks noChangeAspect="1" noChangeArrowheads="1"/>
            </p:cNvSpPr>
            <p:nvPr/>
          </p:nvSpPr>
          <p:spPr bwMode="auto">
            <a:xfrm>
              <a:off x="4416" y="1146"/>
              <a:ext cx="31" cy="32"/>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599" name="Oval 52"/>
            <p:cNvSpPr>
              <a:spLocks noChangeAspect="1" noChangeArrowheads="1"/>
            </p:cNvSpPr>
            <p:nvPr/>
          </p:nvSpPr>
          <p:spPr bwMode="auto">
            <a:xfrm>
              <a:off x="4312" y="1146"/>
              <a:ext cx="33" cy="32"/>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00" name="Oval 53"/>
            <p:cNvSpPr>
              <a:spLocks noChangeAspect="1" noChangeArrowheads="1"/>
            </p:cNvSpPr>
            <p:nvPr/>
          </p:nvSpPr>
          <p:spPr bwMode="auto">
            <a:xfrm>
              <a:off x="4209" y="1146"/>
              <a:ext cx="30" cy="32"/>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01" name="Oval 54"/>
            <p:cNvSpPr>
              <a:spLocks noChangeAspect="1" noChangeArrowheads="1"/>
            </p:cNvSpPr>
            <p:nvPr/>
          </p:nvSpPr>
          <p:spPr bwMode="auto">
            <a:xfrm>
              <a:off x="4103" y="1146"/>
              <a:ext cx="31" cy="32"/>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02" name="Oval 55"/>
            <p:cNvSpPr>
              <a:spLocks noChangeAspect="1" noChangeArrowheads="1"/>
            </p:cNvSpPr>
            <p:nvPr/>
          </p:nvSpPr>
          <p:spPr bwMode="auto">
            <a:xfrm>
              <a:off x="4001" y="1146"/>
              <a:ext cx="33" cy="32"/>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03" name="Oval 56"/>
            <p:cNvSpPr>
              <a:spLocks noChangeAspect="1" noChangeArrowheads="1"/>
            </p:cNvSpPr>
            <p:nvPr/>
          </p:nvSpPr>
          <p:spPr bwMode="auto">
            <a:xfrm>
              <a:off x="4519" y="1146"/>
              <a:ext cx="31" cy="32"/>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04" name="Oval 57"/>
            <p:cNvSpPr>
              <a:spLocks noChangeAspect="1" noChangeArrowheads="1"/>
            </p:cNvSpPr>
            <p:nvPr/>
          </p:nvSpPr>
          <p:spPr bwMode="auto">
            <a:xfrm>
              <a:off x="3304" y="1146"/>
              <a:ext cx="30" cy="32"/>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05" name="Oval 58"/>
            <p:cNvSpPr>
              <a:spLocks noChangeAspect="1" noChangeArrowheads="1"/>
            </p:cNvSpPr>
            <p:nvPr/>
          </p:nvSpPr>
          <p:spPr bwMode="auto">
            <a:xfrm>
              <a:off x="3484" y="1146"/>
              <a:ext cx="32" cy="32"/>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06" name="Oval 59"/>
            <p:cNvSpPr>
              <a:spLocks noChangeAspect="1" noChangeArrowheads="1"/>
            </p:cNvSpPr>
            <p:nvPr/>
          </p:nvSpPr>
          <p:spPr bwMode="auto">
            <a:xfrm>
              <a:off x="3589" y="1146"/>
              <a:ext cx="30" cy="32"/>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07" name="Oval 60"/>
            <p:cNvSpPr>
              <a:spLocks noChangeAspect="1" noChangeArrowheads="1"/>
            </p:cNvSpPr>
            <p:nvPr/>
          </p:nvSpPr>
          <p:spPr bwMode="auto">
            <a:xfrm>
              <a:off x="4416" y="1250"/>
              <a:ext cx="31" cy="31"/>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08" name="Oval 61"/>
            <p:cNvSpPr>
              <a:spLocks noChangeAspect="1" noChangeArrowheads="1"/>
            </p:cNvSpPr>
            <p:nvPr/>
          </p:nvSpPr>
          <p:spPr bwMode="auto">
            <a:xfrm>
              <a:off x="4312" y="1250"/>
              <a:ext cx="33" cy="31"/>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09" name="Oval 62"/>
            <p:cNvSpPr>
              <a:spLocks noChangeAspect="1" noChangeArrowheads="1"/>
            </p:cNvSpPr>
            <p:nvPr/>
          </p:nvSpPr>
          <p:spPr bwMode="auto">
            <a:xfrm>
              <a:off x="4209" y="1250"/>
              <a:ext cx="30" cy="31"/>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10" name="Oval 63"/>
            <p:cNvSpPr>
              <a:spLocks noChangeAspect="1" noChangeArrowheads="1"/>
            </p:cNvSpPr>
            <p:nvPr/>
          </p:nvSpPr>
          <p:spPr bwMode="auto">
            <a:xfrm>
              <a:off x="4519" y="1250"/>
              <a:ext cx="31" cy="31"/>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11" name="Oval 64"/>
            <p:cNvSpPr>
              <a:spLocks noChangeAspect="1" noChangeArrowheads="1"/>
            </p:cNvSpPr>
            <p:nvPr/>
          </p:nvSpPr>
          <p:spPr bwMode="auto">
            <a:xfrm>
              <a:off x="3692" y="1353"/>
              <a:ext cx="29" cy="31"/>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12" name="Oval 65"/>
            <p:cNvSpPr>
              <a:spLocks noChangeAspect="1" noChangeArrowheads="1"/>
            </p:cNvSpPr>
            <p:nvPr/>
          </p:nvSpPr>
          <p:spPr bwMode="auto">
            <a:xfrm>
              <a:off x="3796" y="1353"/>
              <a:ext cx="31" cy="31"/>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13" name="Oval 66"/>
            <p:cNvSpPr>
              <a:spLocks noChangeAspect="1" noChangeArrowheads="1"/>
            </p:cNvSpPr>
            <p:nvPr/>
          </p:nvSpPr>
          <p:spPr bwMode="auto">
            <a:xfrm>
              <a:off x="3898" y="1353"/>
              <a:ext cx="28" cy="31"/>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14" name="Oval 67"/>
            <p:cNvSpPr>
              <a:spLocks noChangeAspect="1" noChangeArrowheads="1"/>
            </p:cNvSpPr>
            <p:nvPr/>
          </p:nvSpPr>
          <p:spPr bwMode="auto">
            <a:xfrm>
              <a:off x="4416" y="1353"/>
              <a:ext cx="31" cy="31"/>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15" name="Oval 68"/>
            <p:cNvSpPr>
              <a:spLocks noChangeAspect="1" noChangeArrowheads="1"/>
            </p:cNvSpPr>
            <p:nvPr/>
          </p:nvSpPr>
          <p:spPr bwMode="auto">
            <a:xfrm>
              <a:off x="4312" y="1353"/>
              <a:ext cx="33" cy="31"/>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16" name="Oval 69"/>
            <p:cNvSpPr>
              <a:spLocks noChangeAspect="1" noChangeArrowheads="1"/>
            </p:cNvSpPr>
            <p:nvPr/>
          </p:nvSpPr>
          <p:spPr bwMode="auto">
            <a:xfrm>
              <a:off x="4209" y="1353"/>
              <a:ext cx="30" cy="31"/>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17" name="Oval 70"/>
            <p:cNvSpPr>
              <a:spLocks noChangeAspect="1" noChangeArrowheads="1"/>
            </p:cNvSpPr>
            <p:nvPr/>
          </p:nvSpPr>
          <p:spPr bwMode="auto">
            <a:xfrm>
              <a:off x="4103" y="1353"/>
              <a:ext cx="31" cy="31"/>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18" name="Oval 71"/>
            <p:cNvSpPr>
              <a:spLocks noChangeAspect="1" noChangeArrowheads="1"/>
            </p:cNvSpPr>
            <p:nvPr/>
          </p:nvSpPr>
          <p:spPr bwMode="auto">
            <a:xfrm>
              <a:off x="4001" y="1353"/>
              <a:ext cx="33" cy="31"/>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19" name="Oval 72"/>
            <p:cNvSpPr>
              <a:spLocks noChangeAspect="1" noChangeArrowheads="1"/>
            </p:cNvSpPr>
            <p:nvPr/>
          </p:nvSpPr>
          <p:spPr bwMode="auto">
            <a:xfrm>
              <a:off x="4519" y="1353"/>
              <a:ext cx="31" cy="31"/>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20" name="Oval 73"/>
            <p:cNvSpPr>
              <a:spLocks noChangeAspect="1" noChangeArrowheads="1"/>
            </p:cNvSpPr>
            <p:nvPr/>
          </p:nvSpPr>
          <p:spPr bwMode="auto">
            <a:xfrm>
              <a:off x="3304" y="1353"/>
              <a:ext cx="30" cy="31"/>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21" name="Oval 74"/>
            <p:cNvSpPr>
              <a:spLocks noChangeAspect="1" noChangeArrowheads="1"/>
            </p:cNvSpPr>
            <p:nvPr/>
          </p:nvSpPr>
          <p:spPr bwMode="auto">
            <a:xfrm>
              <a:off x="3484" y="1353"/>
              <a:ext cx="32" cy="31"/>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22" name="Oval 75"/>
            <p:cNvSpPr>
              <a:spLocks noChangeAspect="1" noChangeArrowheads="1"/>
            </p:cNvSpPr>
            <p:nvPr/>
          </p:nvSpPr>
          <p:spPr bwMode="auto">
            <a:xfrm>
              <a:off x="3589" y="1353"/>
              <a:ext cx="30" cy="31"/>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23" name="Oval 76"/>
            <p:cNvSpPr>
              <a:spLocks noChangeAspect="1" noChangeArrowheads="1"/>
            </p:cNvSpPr>
            <p:nvPr/>
          </p:nvSpPr>
          <p:spPr bwMode="auto">
            <a:xfrm>
              <a:off x="3692" y="1455"/>
              <a:ext cx="29" cy="33"/>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24" name="Oval 77"/>
            <p:cNvSpPr>
              <a:spLocks noChangeAspect="1" noChangeArrowheads="1"/>
            </p:cNvSpPr>
            <p:nvPr/>
          </p:nvSpPr>
          <p:spPr bwMode="auto">
            <a:xfrm>
              <a:off x="3796" y="1455"/>
              <a:ext cx="31" cy="33"/>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25" name="Oval 78"/>
            <p:cNvSpPr>
              <a:spLocks noChangeAspect="1" noChangeArrowheads="1"/>
            </p:cNvSpPr>
            <p:nvPr/>
          </p:nvSpPr>
          <p:spPr bwMode="auto">
            <a:xfrm>
              <a:off x="3898" y="1455"/>
              <a:ext cx="28" cy="33"/>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26" name="Oval 79"/>
            <p:cNvSpPr>
              <a:spLocks noChangeAspect="1" noChangeArrowheads="1"/>
            </p:cNvSpPr>
            <p:nvPr/>
          </p:nvSpPr>
          <p:spPr bwMode="auto">
            <a:xfrm>
              <a:off x="4416" y="1455"/>
              <a:ext cx="31" cy="33"/>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27" name="Oval 80"/>
            <p:cNvSpPr>
              <a:spLocks noChangeAspect="1" noChangeArrowheads="1"/>
            </p:cNvSpPr>
            <p:nvPr/>
          </p:nvSpPr>
          <p:spPr bwMode="auto">
            <a:xfrm>
              <a:off x="4312" y="1455"/>
              <a:ext cx="33" cy="33"/>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28" name="Oval 81"/>
            <p:cNvSpPr>
              <a:spLocks noChangeAspect="1" noChangeArrowheads="1"/>
            </p:cNvSpPr>
            <p:nvPr/>
          </p:nvSpPr>
          <p:spPr bwMode="auto">
            <a:xfrm>
              <a:off x="4209" y="1455"/>
              <a:ext cx="30" cy="33"/>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29" name="Oval 82"/>
            <p:cNvSpPr>
              <a:spLocks noChangeAspect="1" noChangeArrowheads="1"/>
            </p:cNvSpPr>
            <p:nvPr/>
          </p:nvSpPr>
          <p:spPr bwMode="auto">
            <a:xfrm>
              <a:off x="4103" y="1455"/>
              <a:ext cx="31" cy="33"/>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30" name="Oval 83"/>
            <p:cNvSpPr>
              <a:spLocks noChangeAspect="1" noChangeArrowheads="1"/>
            </p:cNvSpPr>
            <p:nvPr/>
          </p:nvSpPr>
          <p:spPr bwMode="auto">
            <a:xfrm>
              <a:off x="4001" y="1455"/>
              <a:ext cx="33" cy="33"/>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31" name="Oval 84"/>
            <p:cNvSpPr>
              <a:spLocks noChangeAspect="1" noChangeArrowheads="1"/>
            </p:cNvSpPr>
            <p:nvPr/>
          </p:nvSpPr>
          <p:spPr bwMode="auto">
            <a:xfrm>
              <a:off x="4519" y="1455"/>
              <a:ext cx="31" cy="33"/>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32" name="Oval 85"/>
            <p:cNvSpPr>
              <a:spLocks noChangeAspect="1" noChangeArrowheads="1"/>
            </p:cNvSpPr>
            <p:nvPr/>
          </p:nvSpPr>
          <p:spPr bwMode="auto">
            <a:xfrm>
              <a:off x="3304" y="1455"/>
              <a:ext cx="30" cy="33"/>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33" name="Oval 86"/>
            <p:cNvSpPr>
              <a:spLocks noChangeAspect="1" noChangeArrowheads="1"/>
            </p:cNvSpPr>
            <p:nvPr/>
          </p:nvSpPr>
          <p:spPr bwMode="auto">
            <a:xfrm>
              <a:off x="3484" y="1455"/>
              <a:ext cx="32" cy="33"/>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34" name="Oval 87"/>
            <p:cNvSpPr>
              <a:spLocks noChangeAspect="1" noChangeArrowheads="1"/>
            </p:cNvSpPr>
            <p:nvPr/>
          </p:nvSpPr>
          <p:spPr bwMode="auto">
            <a:xfrm>
              <a:off x="3589" y="1455"/>
              <a:ext cx="30" cy="33"/>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35" name="Oval 88"/>
            <p:cNvSpPr>
              <a:spLocks noChangeAspect="1" noChangeArrowheads="1"/>
            </p:cNvSpPr>
            <p:nvPr/>
          </p:nvSpPr>
          <p:spPr bwMode="auto">
            <a:xfrm>
              <a:off x="3692" y="1558"/>
              <a:ext cx="29" cy="32"/>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36" name="Oval 89"/>
            <p:cNvSpPr>
              <a:spLocks noChangeAspect="1" noChangeArrowheads="1"/>
            </p:cNvSpPr>
            <p:nvPr/>
          </p:nvSpPr>
          <p:spPr bwMode="auto">
            <a:xfrm>
              <a:off x="3796" y="1558"/>
              <a:ext cx="31" cy="32"/>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37" name="Oval 90"/>
            <p:cNvSpPr>
              <a:spLocks noChangeAspect="1" noChangeArrowheads="1"/>
            </p:cNvSpPr>
            <p:nvPr/>
          </p:nvSpPr>
          <p:spPr bwMode="auto">
            <a:xfrm>
              <a:off x="3898" y="1558"/>
              <a:ext cx="28" cy="32"/>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38" name="Oval 91"/>
            <p:cNvSpPr>
              <a:spLocks noChangeAspect="1" noChangeArrowheads="1"/>
            </p:cNvSpPr>
            <p:nvPr/>
          </p:nvSpPr>
          <p:spPr bwMode="auto">
            <a:xfrm>
              <a:off x="4416" y="1558"/>
              <a:ext cx="31" cy="32"/>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39" name="Oval 92"/>
            <p:cNvSpPr>
              <a:spLocks noChangeAspect="1" noChangeArrowheads="1"/>
            </p:cNvSpPr>
            <p:nvPr/>
          </p:nvSpPr>
          <p:spPr bwMode="auto">
            <a:xfrm>
              <a:off x="4312" y="1558"/>
              <a:ext cx="33" cy="32"/>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40" name="Oval 93"/>
            <p:cNvSpPr>
              <a:spLocks noChangeAspect="1" noChangeArrowheads="1"/>
            </p:cNvSpPr>
            <p:nvPr/>
          </p:nvSpPr>
          <p:spPr bwMode="auto">
            <a:xfrm>
              <a:off x="4209" y="1558"/>
              <a:ext cx="30" cy="32"/>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41" name="Oval 94"/>
            <p:cNvSpPr>
              <a:spLocks noChangeAspect="1" noChangeArrowheads="1"/>
            </p:cNvSpPr>
            <p:nvPr/>
          </p:nvSpPr>
          <p:spPr bwMode="auto">
            <a:xfrm>
              <a:off x="4103" y="1558"/>
              <a:ext cx="31" cy="32"/>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42" name="Oval 95"/>
            <p:cNvSpPr>
              <a:spLocks noChangeAspect="1" noChangeArrowheads="1"/>
            </p:cNvSpPr>
            <p:nvPr/>
          </p:nvSpPr>
          <p:spPr bwMode="auto">
            <a:xfrm>
              <a:off x="4001" y="1558"/>
              <a:ext cx="33" cy="32"/>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43" name="Oval 96"/>
            <p:cNvSpPr>
              <a:spLocks noChangeAspect="1" noChangeArrowheads="1"/>
            </p:cNvSpPr>
            <p:nvPr/>
          </p:nvSpPr>
          <p:spPr bwMode="auto">
            <a:xfrm>
              <a:off x="4519" y="1558"/>
              <a:ext cx="31" cy="32"/>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44" name="Oval 97"/>
            <p:cNvSpPr>
              <a:spLocks noChangeAspect="1" noChangeArrowheads="1"/>
            </p:cNvSpPr>
            <p:nvPr/>
          </p:nvSpPr>
          <p:spPr bwMode="auto">
            <a:xfrm>
              <a:off x="3304" y="1558"/>
              <a:ext cx="30" cy="32"/>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45" name="Oval 98"/>
            <p:cNvSpPr>
              <a:spLocks noChangeAspect="1" noChangeArrowheads="1"/>
            </p:cNvSpPr>
            <p:nvPr/>
          </p:nvSpPr>
          <p:spPr bwMode="auto">
            <a:xfrm>
              <a:off x="3484" y="1558"/>
              <a:ext cx="32" cy="32"/>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46" name="Oval 99"/>
            <p:cNvSpPr>
              <a:spLocks noChangeAspect="1" noChangeArrowheads="1"/>
            </p:cNvSpPr>
            <p:nvPr/>
          </p:nvSpPr>
          <p:spPr bwMode="auto">
            <a:xfrm>
              <a:off x="3589" y="1558"/>
              <a:ext cx="30" cy="32"/>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47" name="Oval 100"/>
            <p:cNvSpPr>
              <a:spLocks noChangeAspect="1" noChangeArrowheads="1"/>
            </p:cNvSpPr>
            <p:nvPr/>
          </p:nvSpPr>
          <p:spPr bwMode="auto">
            <a:xfrm>
              <a:off x="3692" y="1659"/>
              <a:ext cx="29" cy="33"/>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48" name="Oval 101"/>
            <p:cNvSpPr>
              <a:spLocks noChangeAspect="1" noChangeArrowheads="1"/>
            </p:cNvSpPr>
            <p:nvPr/>
          </p:nvSpPr>
          <p:spPr bwMode="auto">
            <a:xfrm>
              <a:off x="3796" y="1659"/>
              <a:ext cx="31" cy="33"/>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49" name="Oval 102"/>
            <p:cNvSpPr>
              <a:spLocks noChangeAspect="1" noChangeArrowheads="1"/>
            </p:cNvSpPr>
            <p:nvPr/>
          </p:nvSpPr>
          <p:spPr bwMode="auto">
            <a:xfrm>
              <a:off x="3898" y="1659"/>
              <a:ext cx="28" cy="33"/>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50" name="Oval 103"/>
            <p:cNvSpPr>
              <a:spLocks noChangeAspect="1" noChangeArrowheads="1"/>
            </p:cNvSpPr>
            <p:nvPr/>
          </p:nvSpPr>
          <p:spPr bwMode="auto">
            <a:xfrm>
              <a:off x="4416" y="1659"/>
              <a:ext cx="31" cy="33"/>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51" name="Oval 104"/>
            <p:cNvSpPr>
              <a:spLocks noChangeAspect="1" noChangeArrowheads="1"/>
            </p:cNvSpPr>
            <p:nvPr/>
          </p:nvSpPr>
          <p:spPr bwMode="auto">
            <a:xfrm>
              <a:off x="4312" y="1659"/>
              <a:ext cx="33" cy="33"/>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52" name="Oval 105"/>
            <p:cNvSpPr>
              <a:spLocks noChangeAspect="1" noChangeArrowheads="1"/>
            </p:cNvSpPr>
            <p:nvPr/>
          </p:nvSpPr>
          <p:spPr bwMode="auto">
            <a:xfrm>
              <a:off x="4209" y="1659"/>
              <a:ext cx="30" cy="33"/>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53" name="Oval 106"/>
            <p:cNvSpPr>
              <a:spLocks noChangeAspect="1" noChangeArrowheads="1"/>
            </p:cNvSpPr>
            <p:nvPr/>
          </p:nvSpPr>
          <p:spPr bwMode="auto">
            <a:xfrm>
              <a:off x="4103" y="1659"/>
              <a:ext cx="31" cy="33"/>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54" name="Oval 107"/>
            <p:cNvSpPr>
              <a:spLocks noChangeAspect="1" noChangeArrowheads="1"/>
            </p:cNvSpPr>
            <p:nvPr/>
          </p:nvSpPr>
          <p:spPr bwMode="auto">
            <a:xfrm>
              <a:off x="4001" y="1659"/>
              <a:ext cx="33" cy="33"/>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55" name="Oval 108"/>
            <p:cNvSpPr>
              <a:spLocks noChangeAspect="1" noChangeArrowheads="1"/>
            </p:cNvSpPr>
            <p:nvPr/>
          </p:nvSpPr>
          <p:spPr bwMode="auto">
            <a:xfrm>
              <a:off x="4519" y="1659"/>
              <a:ext cx="31" cy="33"/>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56" name="Oval 109"/>
            <p:cNvSpPr>
              <a:spLocks noChangeAspect="1" noChangeArrowheads="1"/>
            </p:cNvSpPr>
            <p:nvPr/>
          </p:nvSpPr>
          <p:spPr bwMode="auto">
            <a:xfrm>
              <a:off x="3304" y="1659"/>
              <a:ext cx="30" cy="33"/>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57" name="Oval 110"/>
            <p:cNvSpPr>
              <a:spLocks noChangeAspect="1" noChangeArrowheads="1"/>
            </p:cNvSpPr>
            <p:nvPr/>
          </p:nvSpPr>
          <p:spPr bwMode="auto">
            <a:xfrm>
              <a:off x="3484" y="1659"/>
              <a:ext cx="32" cy="33"/>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58" name="Oval 111"/>
            <p:cNvSpPr>
              <a:spLocks noChangeAspect="1" noChangeArrowheads="1"/>
            </p:cNvSpPr>
            <p:nvPr/>
          </p:nvSpPr>
          <p:spPr bwMode="auto">
            <a:xfrm>
              <a:off x="3589" y="1659"/>
              <a:ext cx="30" cy="33"/>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59" name="Oval 112"/>
            <p:cNvSpPr>
              <a:spLocks noChangeAspect="1" noChangeArrowheads="1"/>
            </p:cNvSpPr>
            <p:nvPr/>
          </p:nvSpPr>
          <p:spPr bwMode="auto">
            <a:xfrm>
              <a:off x="3692" y="1762"/>
              <a:ext cx="29" cy="34"/>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60" name="Oval 113"/>
            <p:cNvSpPr>
              <a:spLocks noChangeAspect="1" noChangeArrowheads="1"/>
            </p:cNvSpPr>
            <p:nvPr/>
          </p:nvSpPr>
          <p:spPr bwMode="auto">
            <a:xfrm>
              <a:off x="3796" y="1762"/>
              <a:ext cx="31" cy="34"/>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61" name="Oval 114"/>
            <p:cNvSpPr>
              <a:spLocks noChangeAspect="1" noChangeArrowheads="1"/>
            </p:cNvSpPr>
            <p:nvPr/>
          </p:nvSpPr>
          <p:spPr bwMode="auto">
            <a:xfrm>
              <a:off x="3898" y="1762"/>
              <a:ext cx="28" cy="34"/>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62" name="Oval 115"/>
            <p:cNvSpPr>
              <a:spLocks noChangeAspect="1" noChangeArrowheads="1"/>
            </p:cNvSpPr>
            <p:nvPr/>
          </p:nvSpPr>
          <p:spPr bwMode="auto">
            <a:xfrm>
              <a:off x="4416" y="1762"/>
              <a:ext cx="31" cy="34"/>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63" name="Oval 116"/>
            <p:cNvSpPr>
              <a:spLocks noChangeAspect="1" noChangeArrowheads="1"/>
            </p:cNvSpPr>
            <p:nvPr/>
          </p:nvSpPr>
          <p:spPr bwMode="auto">
            <a:xfrm>
              <a:off x="4312" y="1762"/>
              <a:ext cx="33" cy="34"/>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64" name="Oval 117"/>
            <p:cNvSpPr>
              <a:spLocks noChangeAspect="1" noChangeArrowheads="1"/>
            </p:cNvSpPr>
            <p:nvPr/>
          </p:nvSpPr>
          <p:spPr bwMode="auto">
            <a:xfrm>
              <a:off x="4209" y="1762"/>
              <a:ext cx="30" cy="34"/>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65" name="Oval 118"/>
            <p:cNvSpPr>
              <a:spLocks noChangeAspect="1" noChangeArrowheads="1"/>
            </p:cNvSpPr>
            <p:nvPr/>
          </p:nvSpPr>
          <p:spPr bwMode="auto">
            <a:xfrm>
              <a:off x="4103" y="1762"/>
              <a:ext cx="31" cy="34"/>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66" name="Oval 119"/>
            <p:cNvSpPr>
              <a:spLocks noChangeAspect="1" noChangeArrowheads="1"/>
            </p:cNvSpPr>
            <p:nvPr/>
          </p:nvSpPr>
          <p:spPr bwMode="auto">
            <a:xfrm>
              <a:off x="4001" y="1762"/>
              <a:ext cx="33" cy="34"/>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67" name="Oval 120"/>
            <p:cNvSpPr>
              <a:spLocks noChangeAspect="1" noChangeArrowheads="1"/>
            </p:cNvSpPr>
            <p:nvPr/>
          </p:nvSpPr>
          <p:spPr bwMode="auto">
            <a:xfrm>
              <a:off x="4519" y="1762"/>
              <a:ext cx="31" cy="34"/>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68" name="Oval 121"/>
            <p:cNvSpPr>
              <a:spLocks noChangeAspect="1" noChangeArrowheads="1"/>
            </p:cNvSpPr>
            <p:nvPr/>
          </p:nvSpPr>
          <p:spPr bwMode="auto">
            <a:xfrm>
              <a:off x="3304" y="1762"/>
              <a:ext cx="30" cy="34"/>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69" name="Oval 122"/>
            <p:cNvSpPr>
              <a:spLocks noChangeAspect="1" noChangeArrowheads="1"/>
            </p:cNvSpPr>
            <p:nvPr/>
          </p:nvSpPr>
          <p:spPr bwMode="auto">
            <a:xfrm>
              <a:off x="3484" y="1762"/>
              <a:ext cx="32" cy="34"/>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70" name="Oval 123"/>
            <p:cNvSpPr>
              <a:spLocks noChangeAspect="1" noChangeArrowheads="1"/>
            </p:cNvSpPr>
            <p:nvPr/>
          </p:nvSpPr>
          <p:spPr bwMode="auto">
            <a:xfrm>
              <a:off x="3589" y="1762"/>
              <a:ext cx="30" cy="34"/>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71" name="Oval 124"/>
            <p:cNvSpPr>
              <a:spLocks noChangeAspect="1" noChangeArrowheads="1"/>
            </p:cNvSpPr>
            <p:nvPr/>
          </p:nvSpPr>
          <p:spPr bwMode="auto">
            <a:xfrm>
              <a:off x="3692" y="1870"/>
              <a:ext cx="29" cy="27"/>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72" name="Oval 125"/>
            <p:cNvSpPr>
              <a:spLocks noChangeAspect="1" noChangeArrowheads="1"/>
            </p:cNvSpPr>
            <p:nvPr/>
          </p:nvSpPr>
          <p:spPr bwMode="auto">
            <a:xfrm>
              <a:off x="3796" y="1870"/>
              <a:ext cx="31" cy="27"/>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73" name="Oval 126"/>
            <p:cNvSpPr>
              <a:spLocks noChangeAspect="1" noChangeArrowheads="1"/>
            </p:cNvSpPr>
            <p:nvPr/>
          </p:nvSpPr>
          <p:spPr bwMode="auto">
            <a:xfrm>
              <a:off x="3898" y="1870"/>
              <a:ext cx="28" cy="27"/>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74" name="Oval 127"/>
            <p:cNvSpPr>
              <a:spLocks noChangeAspect="1" noChangeArrowheads="1"/>
            </p:cNvSpPr>
            <p:nvPr/>
          </p:nvSpPr>
          <p:spPr bwMode="auto">
            <a:xfrm>
              <a:off x="4416" y="1870"/>
              <a:ext cx="31" cy="27"/>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75" name="Oval 128"/>
            <p:cNvSpPr>
              <a:spLocks noChangeAspect="1" noChangeArrowheads="1"/>
            </p:cNvSpPr>
            <p:nvPr/>
          </p:nvSpPr>
          <p:spPr bwMode="auto">
            <a:xfrm>
              <a:off x="4312" y="1870"/>
              <a:ext cx="33" cy="27"/>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76" name="Oval 129"/>
            <p:cNvSpPr>
              <a:spLocks noChangeAspect="1" noChangeArrowheads="1"/>
            </p:cNvSpPr>
            <p:nvPr/>
          </p:nvSpPr>
          <p:spPr bwMode="auto">
            <a:xfrm>
              <a:off x="4209" y="1870"/>
              <a:ext cx="30" cy="27"/>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77" name="Oval 130"/>
            <p:cNvSpPr>
              <a:spLocks noChangeAspect="1" noChangeArrowheads="1"/>
            </p:cNvSpPr>
            <p:nvPr/>
          </p:nvSpPr>
          <p:spPr bwMode="auto">
            <a:xfrm>
              <a:off x="4103" y="1870"/>
              <a:ext cx="31" cy="27"/>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78" name="Oval 131"/>
            <p:cNvSpPr>
              <a:spLocks noChangeAspect="1" noChangeArrowheads="1"/>
            </p:cNvSpPr>
            <p:nvPr/>
          </p:nvSpPr>
          <p:spPr bwMode="auto">
            <a:xfrm>
              <a:off x="4001" y="1870"/>
              <a:ext cx="33" cy="27"/>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79" name="Oval 132"/>
            <p:cNvSpPr>
              <a:spLocks noChangeAspect="1" noChangeArrowheads="1"/>
            </p:cNvSpPr>
            <p:nvPr/>
          </p:nvSpPr>
          <p:spPr bwMode="auto">
            <a:xfrm>
              <a:off x="4519" y="1870"/>
              <a:ext cx="31" cy="27"/>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80" name="Oval 133"/>
            <p:cNvSpPr>
              <a:spLocks noChangeAspect="1" noChangeArrowheads="1"/>
            </p:cNvSpPr>
            <p:nvPr/>
          </p:nvSpPr>
          <p:spPr bwMode="auto">
            <a:xfrm>
              <a:off x="3304" y="1870"/>
              <a:ext cx="30" cy="27"/>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81" name="Oval 134"/>
            <p:cNvSpPr>
              <a:spLocks noChangeAspect="1" noChangeArrowheads="1"/>
            </p:cNvSpPr>
            <p:nvPr/>
          </p:nvSpPr>
          <p:spPr bwMode="auto">
            <a:xfrm>
              <a:off x="3484" y="1870"/>
              <a:ext cx="32" cy="27"/>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82" name="Oval 135"/>
            <p:cNvSpPr>
              <a:spLocks noChangeAspect="1" noChangeArrowheads="1"/>
            </p:cNvSpPr>
            <p:nvPr/>
          </p:nvSpPr>
          <p:spPr bwMode="auto">
            <a:xfrm>
              <a:off x="3589" y="1870"/>
              <a:ext cx="30" cy="27"/>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83" name="Oval 136"/>
            <p:cNvSpPr>
              <a:spLocks noChangeAspect="1" noChangeArrowheads="1"/>
            </p:cNvSpPr>
            <p:nvPr/>
          </p:nvSpPr>
          <p:spPr bwMode="auto">
            <a:xfrm>
              <a:off x="3692" y="1969"/>
              <a:ext cx="29" cy="31"/>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84" name="Oval 137"/>
            <p:cNvSpPr>
              <a:spLocks noChangeAspect="1" noChangeArrowheads="1"/>
            </p:cNvSpPr>
            <p:nvPr/>
          </p:nvSpPr>
          <p:spPr bwMode="auto">
            <a:xfrm>
              <a:off x="3796" y="1969"/>
              <a:ext cx="31" cy="31"/>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85" name="Oval 138"/>
            <p:cNvSpPr>
              <a:spLocks noChangeAspect="1" noChangeArrowheads="1"/>
            </p:cNvSpPr>
            <p:nvPr/>
          </p:nvSpPr>
          <p:spPr bwMode="auto">
            <a:xfrm>
              <a:off x="3898" y="1969"/>
              <a:ext cx="28" cy="31"/>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86" name="Oval 139"/>
            <p:cNvSpPr>
              <a:spLocks noChangeAspect="1" noChangeArrowheads="1"/>
            </p:cNvSpPr>
            <p:nvPr/>
          </p:nvSpPr>
          <p:spPr bwMode="auto">
            <a:xfrm>
              <a:off x="4416" y="1969"/>
              <a:ext cx="31" cy="31"/>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87" name="Oval 140"/>
            <p:cNvSpPr>
              <a:spLocks noChangeAspect="1" noChangeArrowheads="1"/>
            </p:cNvSpPr>
            <p:nvPr/>
          </p:nvSpPr>
          <p:spPr bwMode="auto">
            <a:xfrm>
              <a:off x="4312" y="1969"/>
              <a:ext cx="33" cy="31"/>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88" name="Oval 141"/>
            <p:cNvSpPr>
              <a:spLocks noChangeAspect="1" noChangeArrowheads="1"/>
            </p:cNvSpPr>
            <p:nvPr/>
          </p:nvSpPr>
          <p:spPr bwMode="auto">
            <a:xfrm>
              <a:off x="4209" y="1969"/>
              <a:ext cx="30" cy="31"/>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89" name="Oval 142"/>
            <p:cNvSpPr>
              <a:spLocks noChangeAspect="1" noChangeArrowheads="1"/>
            </p:cNvSpPr>
            <p:nvPr/>
          </p:nvSpPr>
          <p:spPr bwMode="auto">
            <a:xfrm>
              <a:off x="4103" y="1969"/>
              <a:ext cx="31" cy="31"/>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90" name="Oval 143"/>
            <p:cNvSpPr>
              <a:spLocks noChangeAspect="1" noChangeArrowheads="1"/>
            </p:cNvSpPr>
            <p:nvPr/>
          </p:nvSpPr>
          <p:spPr bwMode="auto">
            <a:xfrm>
              <a:off x="4001" y="1969"/>
              <a:ext cx="33" cy="31"/>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91" name="Oval 144"/>
            <p:cNvSpPr>
              <a:spLocks noChangeAspect="1" noChangeArrowheads="1"/>
            </p:cNvSpPr>
            <p:nvPr/>
          </p:nvSpPr>
          <p:spPr bwMode="auto">
            <a:xfrm>
              <a:off x="4519" y="1969"/>
              <a:ext cx="31" cy="31"/>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92" name="Oval 145"/>
            <p:cNvSpPr>
              <a:spLocks noChangeAspect="1" noChangeArrowheads="1"/>
            </p:cNvSpPr>
            <p:nvPr/>
          </p:nvSpPr>
          <p:spPr bwMode="auto">
            <a:xfrm>
              <a:off x="3304" y="1969"/>
              <a:ext cx="30" cy="31"/>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93" name="Oval 146"/>
            <p:cNvSpPr>
              <a:spLocks noChangeAspect="1" noChangeArrowheads="1"/>
            </p:cNvSpPr>
            <p:nvPr/>
          </p:nvSpPr>
          <p:spPr bwMode="auto">
            <a:xfrm>
              <a:off x="3484" y="1969"/>
              <a:ext cx="32" cy="31"/>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94" name="Oval 147"/>
            <p:cNvSpPr>
              <a:spLocks noChangeAspect="1" noChangeArrowheads="1"/>
            </p:cNvSpPr>
            <p:nvPr/>
          </p:nvSpPr>
          <p:spPr bwMode="auto">
            <a:xfrm>
              <a:off x="3589" y="1969"/>
              <a:ext cx="30" cy="31"/>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95" name="Oval 148"/>
            <p:cNvSpPr>
              <a:spLocks noChangeAspect="1" noChangeArrowheads="1"/>
            </p:cNvSpPr>
            <p:nvPr/>
          </p:nvSpPr>
          <p:spPr bwMode="auto">
            <a:xfrm>
              <a:off x="3692" y="2074"/>
              <a:ext cx="29" cy="27"/>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96" name="Oval 149"/>
            <p:cNvSpPr>
              <a:spLocks noChangeAspect="1" noChangeArrowheads="1"/>
            </p:cNvSpPr>
            <p:nvPr/>
          </p:nvSpPr>
          <p:spPr bwMode="auto">
            <a:xfrm>
              <a:off x="3796" y="2074"/>
              <a:ext cx="31" cy="27"/>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97" name="Oval 150"/>
            <p:cNvSpPr>
              <a:spLocks noChangeAspect="1" noChangeArrowheads="1"/>
            </p:cNvSpPr>
            <p:nvPr/>
          </p:nvSpPr>
          <p:spPr bwMode="auto">
            <a:xfrm>
              <a:off x="3898" y="2074"/>
              <a:ext cx="28" cy="27"/>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98" name="Oval 151"/>
            <p:cNvSpPr>
              <a:spLocks noChangeAspect="1" noChangeArrowheads="1"/>
            </p:cNvSpPr>
            <p:nvPr/>
          </p:nvSpPr>
          <p:spPr bwMode="auto">
            <a:xfrm>
              <a:off x="4416" y="2074"/>
              <a:ext cx="31" cy="27"/>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699" name="Oval 152"/>
            <p:cNvSpPr>
              <a:spLocks noChangeAspect="1" noChangeArrowheads="1"/>
            </p:cNvSpPr>
            <p:nvPr/>
          </p:nvSpPr>
          <p:spPr bwMode="auto">
            <a:xfrm>
              <a:off x="4312" y="2074"/>
              <a:ext cx="33" cy="27"/>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700" name="Oval 153"/>
            <p:cNvSpPr>
              <a:spLocks noChangeAspect="1" noChangeArrowheads="1"/>
            </p:cNvSpPr>
            <p:nvPr/>
          </p:nvSpPr>
          <p:spPr bwMode="auto">
            <a:xfrm>
              <a:off x="4209" y="2074"/>
              <a:ext cx="30" cy="27"/>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701" name="Oval 154"/>
            <p:cNvSpPr>
              <a:spLocks noChangeAspect="1" noChangeArrowheads="1"/>
            </p:cNvSpPr>
            <p:nvPr/>
          </p:nvSpPr>
          <p:spPr bwMode="auto">
            <a:xfrm>
              <a:off x="4103" y="2074"/>
              <a:ext cx="31" cy="27"/>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702" name="Oval 155"/>
            <p:cNvSpPr>
              <a:spLocks noChangeAspect="1" noChangeArrowheads="1"/>
            </p:cNvSpPr>
            <p:nvPr/>
          </p:nvSpPr>
          <p:spPr bwMode="auto">
            <a:xfrm>
              <a:off x="4001" y="2074"/>
              <a:ext cx="33" cy="27"/>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703" name="Oval 156"/>
            <p:cNvSpPr>
              <a:spLocks noChangeAspect="1" noChangeArrowheads="1"/>
            </p:cNvSpPr>
            <p:nvPr/>
          </p:nvSpPr>
          <p:spPr bwMode="auto">
            <a:xfrm>
              <a:off x="4519" y="2074"/>
              <a:ext cx="31" cy="27"/>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704" name="Oval 157"/>
            <p:cNvSpPr>
              <a:spLocks noChangeAspect="1" noChangeArrowheads="1"/>
            </p:cNvSpPr>
            <p:nvPr/>
          </p:nvSpPr>
          <p:spPr bwMode="auto">
            <a:xfrm>
              <a:off x="3304" y="2074"/>
              <a:ext cx="30" cy="27"/>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705" name="Oval 158"/>
            <p:cNvSpPr>
              <a:spLocks noChangeAspect="1" noChangeArrowheads="1"/>
            </p:cNvSpPr>
            <p:nvPr/>
          </p:nvSpPr>
          <p:spPr bwMode="auto">
            <a:xfrm>
              <a:off x="3484" y="2074"/>
              <a:ext cx="32" cy="27"/>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706" name="Oval 159"/>
            <p:cNvSpPr>
              <a:spLocks noChangeAspect="1" noChangeArrowheads="1"/>
            </p:cNvSpPr>
            <p:nvPr/>
          </p:nvSpPr>
          <p:spPr bwMode="auto">
            <a:xfrm>
              <a:off x="3589" y="2074"/>
              <a:ext cx="30" cy="27"/>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707" name="Oval 160"/>
            <p:cNvSpPr>
              <a:spLocks noChangeAspect="1" noChangeArrowheads="1"/>
            </p:cNvSpPr>
            <p:nvPr/>
          </p:nvSpPr>
          <p:spPr bwMode="auto">
            <a:xfrm>
              <a:off x="3692" y="2177"/>
              <a:ext cx="29" cy="30"/>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708" name="Oval 161"/>
            <p:cNvSpPr>
              <a:spLocks noChangeAspect="1" noChangeArrowheads="1"/>
            </p:cNvSpPr>
            <p:nvPr/>
          </p:nvSpPr>
          <p:spPr bwMode="auto">
            <a:xfrm>
              <a:off x="3796" y="2177"/>
              <a:ext cx="31" cy="30"/>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709" name="Oval 162"/>
            <p:cNvSpPr>
              <a:spLocks noChangeAspect="1" noChangeArrowheads="1"/>
            </p:cNvSpPr>
            <p:nvPr/>
          </p:nvSpPr>
          <p:spPr bwMode="auto">
            <a:xfrm>
              <a:off x="3898" y="2177"/>
              <a:ext cx="28" cy="30"/>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710" name="Oval 163"/>
            <p:cNvSpPr>
              <a:spLocks noChangeAspect="1" noChangeArrowheads="1"/>
            </p:cNvSpPr>
            <p:nvPr/>
          </p:nvSpPr>
          <p:spPr bwMode="auto">
            <a:xfrm>
              <a:off x="4416" y="2177"/>
              <a:ext cx="31" cy="30"/>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711" name="Oval 164"/>
            <p:cNvSpPr>
              <a:spLocks noChangeAspect="1" noChangeArrowheads="1"/>
            </p:cNvSpPr>
            <p:nvPr/>
          </p:nvSpPr>
          <p:spPr bwMode="auto">
            <a:xfrm>
              <a:off x="4312" y="2177"/>
              <a:ext cx="33" cy="30"/>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712" name="Oval 165"/>
            <p:cNvSpPr>
              <a:spLocks noChangeAspect="1" noChangeArrowheads="1"/>
            </p:cNvSpPr>
            <p:nvPr/>
          </p:nvSpPr>
          <p:spPr bwMode="auto">
            <a:xfrm>
              <a:off x="4209" y="2177"/>
              <a:ext cx="30" cy="30"/>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713" name="Oval 166"/>
            <p:cNvSpPr>
              <a:spLocks noChangeAspect="1" noChangeArrowheads="1"/>
            </p:cNvSpPr>
            <p:nvPr/>
          </p:nvSpPr>
          <p:spPr bwMode="auto">
            <a:xfrm>
              <a:off x="4103" y="2177"/>
              <a:ext cx="31" cy="30"/>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714" name="Oval 167"/>
            <p:cNvSpPr>
              <a:spLocks noChangeAspect="1" noChangeArrowheads="1"/>
            </p:cNvSpPr>
            <p:nvPr/>
          </p:nvSpPr>
          <p:spPr bwMode="auto">
            <a:xfrm>
              <a:off x="4001" y="2177"/>
              <a:ext cx="33" cy="30"/>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715" name="Oval 168"/>
            <p:cNvSpPr>
              <a:spLocks noChangeAspect="1" noChangeArrowheads="1"/>
            </p:cNvSpPr>
            <p:nvPr/>
          </p:nvSpPr>
          <p:spPr bwMode="auto">
            <a:xfrm>
              <a:off x="4519" y="2177"/>
              <a:ext cx="31" cy="30"/>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716" name="Oval 169"/>
            <p:cNvSpPr>
              <a:spLocks noChangeAspect="1" noChangeArrowheads="1"/>
            </p:cNvSpPr>
            <p:nvPr/>
          </p:nvSpPr>
          <p:spPr bwMode="auto">
            <a:xfrm>
              <a:off x="3304" y="2177"/>
              <a:ext cx="30" cy="30"/>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717" name="Oval 170"/>
            <p:cNvSpPr>
              <a:spLocks noChangeAspect="1" noChangeArrowheads="1"/>
            </p:cNvSpPr>
            <p:nvPr/>
          </p:nvSpPr>
          <p:spPr bwMode="auto">
            <a:xfrm>
              <a:off x="3484" y="2177"/>
              <a:ext cx="32" cy="30"/>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718" name="Oval 171"/>
            <p:cNvSpPr>
              <a:spLocks noChangeAspect="1" noChangeArrowheads="1"/>
            </p:cNvSpPr>
            <p:nvPr/>
          </p:nvSpPr>
          <p:spPr bwMode="auto">
            <a:xfrm>
              <a:off x="3589" y="2177"/>
              <a:ext cx="30" cy="30"/>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719" name="Oval 172"/>
            <p:cNvSpPr>
              <a:spLocks noChangeAspect="1" noChangeArrowheads="1"/>
            </p:cNvSpPr>
            <p:nvPr/>
          </p:nvSpPr>
          <p:spPr bwMode="auto">
            <a:xfrm>
              <a:off x="3393" y="1043"/>
              <a:ext cx="31" cy="31"/>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720" name="Oval 173"/>
            <p:cNvSpPr>
              <a:spLocks noChangeAspect="1" noChangeArrowheads="1"/>
            </p:cNvSpPr>
            <p:nvPr/>
          </p:nvSpPr>
          <p:spPr bwMode="auto">
            <a:xfrm>
              <a:off x="3393" y="1146"/>
              <a:ext cx="31" cy="32"/>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721" name="Oval 174"/>
            <p:cNvSpPr>
              <a:spLocks noChangeAspect="1" noChangeArrowheads="1"/>
            </p:cNvSpPr>
            <p:nvPr/>
          </p:nvSpPr>
          <p:spPr bwMode="auto">
            <a:xfrm>
              <a:off x="3393" y="1353"/>
              <a:ext cx="31" cy="31"/>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722" name="Oval 175"/>
            <p:cNvSpPr>
              <a:spLocks noChangeAspect="1" noChangeArrowheads="1"/>
            </p:cNvSpPr>
            <p:nvPr/>
          </p:nvSpPr>
          <p:spPr bwMode="auto">
            <a:xfrm>
              <a:off x="3393" y="1455"/>
              <a:ext cx="31" cy="33"/>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723" name="Oval 176"/>
            <p:cNvSpPr>
              <a:spLocks noChangeAspect="1" noChangeArrowheads="1"/>
            </p:cNvSpPr>
            <p:nvPr/>
          </p:nvSpPr>
          <p:spPr bwMode="auto">
            <a:xfrm>
              <a:off x="3393" y="1558"/>
              <a:ext cx="31" cy="32"/>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724" name="Oval 177"/>
            <p:cNvSpPr>
              <a:spLocks noChangeAspect="1" noChangeArrowheads="1"/>
            </p:cNvSpPr>
            <p:nvPr/>
          </p:nvSpPr>
          <p:spPr bwMode="auto">
            <a:xfrm>
              <a:off x="3393" y="1659"/>
              <a:ext cx="31" cy="33"/>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725" name="Oval 178"/>
            <p:cNvSpPr>
              <a:spLocks noChangeAspect="1" noChangeArrowheads="1"/>
            </p:cNvSpPr>
            <p:nvPr/>
          </p:nvSpPr>
          <p:spPr bwMode="auto">
            <a:xfrm>
              <a:off x="3393" y="1762"/>
              <a:ext cx="31" cy="34"/>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726" name="Oval 179"/>
            <p:cNvSpPr>
              <a:spLocks noChangeAspect="1" noChangeArrowheads="1"/>
            </p:cNvSpPr>
            <p:nvPr/>
          </p:nvSpPr>
          <p:spPr bwMode="auto">
            <a:xfrm>
              <a:off x="3393" y="1870"/>
              <a:ext cx="31" cy="27"/>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727" name="Oval 180"/>
            <p:cNvSpPr>
              <a:spLocks noChangeAspect="1" noChangeArrowheads="1"/>
            </p:cNvSpPr>
            <p:nvPr/>
          </p:nvSpPr>
          <p:spPr bwMode="auto">
            <a:xfrm>
              <a:off x="3393" y="1969"/>
              <a:ext cx="31" cy="31"/>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728" name="Oval 181"/>
            <p:cNvSpPr>
              <a:spLocks noChangeAspect="1" noChangeArrowheads="1"/>
            </p:cNvSpPr>
            <p:nvPr/>
          </p:nvSpPr>
          <p:spPr bwMode="auto">
            <a:xfrm>
              <a:off x="3393" y="2074"/>
              <a:ext cx="31" cy="27"/>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729" name="Oval 182"/>
            <p:cNvSpPr>
              <a:spLocks noChangeAspect="1" noChangeArrowheads="1"/>
            </p:cNvSpPr>
            <p:nvPr/>
          </p:nvSpPr>
          <p:spPr bwMode="auto">
            <a:xfrm>
              <a:off x="3393" y="2177"/>
              <a:ext cx="31" cy="30"/>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730" name="Oval 183"/>
            <p:cNvSpPr>
              <a:spLocks noChangeAspect="1" noChangeArrowheads="1"/>
            </p:cNvSpPr>
            <p:nvPr/>
          </p:nvSpPr>
          <p:spPr bwMode="auto">
            <a:xfrm>
              <a:off x="3896" y="1251"/>
              <a:ext cx="30" cy="30"/>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731" name="Oval 184"/>
            <p:cNvSpPr>
              <a:spLocks noChangeAspect="1" noChangeArrowheads="1"/>
            </p:cNvSpPr>
            <p:nvPr/>
          </p:nvSpPr>
          <p:spPr bwMode="auto">
            <a:xfrm>
              <a:off x="3692" y="1250"/>
              <a:ext cx="29" cy="31"/>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732" name="Oval 185"/>
            <p:cNvSpPr>
              <a:spLocks noChangeAspect="1" noChangeArrowheads="1"/>
            </p:cNvSpPr>
            <p:nvPr/>
          </p:nvSpPr>
          <p:spPr bwMode="auto">
            <a:xfrm>
              <a:off x="3796" y="1250"/>
              <a:ext cx="31" cy="31"/>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733" name="Oval 186"/>
            <p:cNvSpPr>
              <a:spLocks noChangeAspect="1" noChangeArrowheads="1"/>
            </p:cNvSpPr>
            <p:nvPr/>
          </p:nvSpPr>
          <p:spPr bwMode="auto">
            <a:xfrm>
              <a:off x="4001" y="1250"/>
              <a:ext cx="33" cy="31"/>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734" name="Oval 187"/>
            <p:cNvSpPr>
              <a:spLocks noChangeAspect="1" noChangeArrowheads="1"/>
            </p:cNvSpPr>
            <p:nvPr/>
          </p:nvSpPr>
          <p:spPr bwMode="auto">
            <a:xfrm>
              <a:off x="3304" y="1250"/>
              <a:ext cx="30" cy="31"/>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735" name="Oval 188"/>
            <p:cNvSpPr>
              <a:spLocks noChangeAspect="1" noChangeArrowheads="1"/>
            </p:cNvSpPr>
            <p:nvPr/>
          </p:nvSpPr>
          <p:spPr bwMode="auto">
            <a:xfrm>
              <a:off x="3484" y="1250"/>
              <a:ext cx="32" cy="31"/>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736" name="Oval 189"/>
            <p:cNvSpPr>
              <a:spLocks noChangeAspect="1" noChangeArrowheads="1"/>
            </p:cNvSpPr>
            <p:nvPr/>
          </p:nvSpPr>
          <p:spPr bwMode="auto">
            <a:xfrm>
              <a:off x="3589" y="1250"/>
              <a:ext cx="30" cy="31"/>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sp>
          <p:nvSpPr>
            <p:cNvPr id="22737" name="Oval 190"/>
            <p:cNvSpPr>
              <a:spLocks noChangeAspect="1" noChangeArrowheads="1"/>
            </p:cNvSpPr>
            <p:nvPr/>
          </p:nvSpPr>
          <p:spPr bwMode="auto">
            <a:xfrm>
              <a:off x="3393" y="1250"/>
              <a:ext cx="31" cy="31"/>
            </a:xfrm>
            <a:prstGeom prst="ellipse">
              <a:avLst/>
            </a:prstGeom>
            <a:solidFill>
              <a:srgbClr val="FFFFFF"/>
            </a:solidFill>
            <a:ln w="3175">
              <a:solidFill>
                <a:srgbClr val="FFFFFF"/>
              </a:solidFill>
              <a:round/>
              <a:headEnd/>
              <a:tailEnd/>
            </a:ln>
          </p:spPr>
          <p:txBody>
            <a:bodyPr/>
            <a:lstStyle/>
            <a:p>
              <a:endParaRPr lang="en-US">
                <a:latin typeface="Calibri"/>
                <a:cs typeface="Calibri"/>
              </a:endParaRPr>
            </a:p>
          </p:txBody>
        </p:sp>
      </p:grpSp>
      <p:sp>
        <p:nvSpPr>
          <p:cNvPr id="22538" name="Text Box 191"/>
          <p:cNvSpPr txBox="1">
            <a:spLocks noChangeArrowheads="1"/>
          </p:cNvSpPr>
          <p:nvPr/>
        </p:nvSpPr>
        <p:spPr bwMode="auto">
          <a:xfrm>
            <a:off x="1619250" y="1196975"/>
            <a:ext cx="1521919" cy="371513"/>
          </a:xfrm>
          <a:prstGeom prst="rect">
            <a:avLst/>
          </a:prstGeom>
          <a:noFill/>
          <a:ln w="9525">
            <a:noFill/>
            <a:miter lim="800000"/>
            <a:headEnd/>
            <a:tailEnd/>
          </a:ln>
        </p:spPr>
        <p:txBody>
          <a:bodyPr wrap="none" lIns="198000" tIns="46800" rIns="90000" bIns="46800">
            <a:spAutoFit/>
          </a:bodyPr>
          <a:lstStyle/>
          <a:p>
            <a:pPr eaLnBrk="0" hangingPunct="0"/>
            <a:r>
              <a:rPr lang="en-US" sz="1800" baseline="0" dirty="0">
                <a:latin typeface="Calibri"/>
                <a:cs typeface="Calibri"/>
              </a:rPr>
              <a:t>Object space</a:t>
            </a:r>
          </a:p>
        </p:txBody>
      </p:sp>
      <p:sp>
        <p:nvSpPr>
          <p:cNvPr id="1189056" name="Text Box 192"/>
          <p:cNvSpPr txBox="1">
            <a:spLocks noChangeArrowheads="1"/>
          </p:cNvSpPr>
          <p:nvPr/>
        </p:nvSpPr>
        <p:spPr bwMode="auto">
          <a:xfrm>
            <a:off x="4975225" y="1196975"/>
            <a:ext cx="1470623" cy="371513"/>
          </a:xfrm>
          <a:prstGeom prst="rect">
            <a:avLst/>
          </a:prstGeom>
          <a:noFill/>
          <a:ln w="9525">
            <a:noFill/>
            <a:miter lim="800000"/>
            <a:headEnd/>
            <a:tailEnd/>
          </a:ln>
        </p:spPr>
        <p:txBody>
          <a:bodyPr wrap="none" lIns="198000" tIns="46800" rIns="90000" bIns="46800">
            <a:spAutoFit/>
          </a:bodyPr>
          <a:lstStyle/>
          <a:p>
            <a:pPr eaLnBrk="0" hangingPunct="0"/>
            <a:r>
              <a:rPr lang="en-US" sz="1800" baseline="0" dirty="0">
                <a:latin typeface="Calibri"/>
                <a:cs typeface="Calibri"/>
              </a:rPr>
              <a:t>Data space</a:t>
            </a:r>
            <a:r>
              <a:rPr lang="en-US" sz="1800" baseline="30000" dirty="0">
                <a:latin typeface="Calibri"/>
                <a:cs typeface="Calibri"/>
              </a:rPr>
              <a:t>1)</a:t>
            </a:r>
          </a:p>
        </p:txBody>
      </p:sp>
      <p:sp>
        <p:nvSpPr>
          <p:cNvPr id="1189057" name="Line 193"/>
          <p:cNvSpPr>
            <a:spLocks noChangeShapeType="1"/>
          </p:cNvSpPr>
          <p:nvPr/>
        </p:nvSpPr>
        <p:spPr bwMode="auto">
          <a:xfrm>
            <a:off x="2025650" y="5875338"/>
            <a:ext cx="5211763" cy="0"/>
          </a:xfrm>
          <a:prstGeom prst="line">
            <a:avLst/>
          </a:prstGeom>
          <a:noFill/>
          <a:ln w="12700">
            <a:solidFill>
              <a:srgbClr val="777777"/>
            </a:solidFill>
            <a:round/>
            <a:headEnd/>
            <a:tailEnd type="triangle" w="med" len="med"/>
          </a:ln>
        </p:spPr>
        <p:txBody>
          <a:bodyPr wrap="none" anchor="ctr"/>
          <a:lstStyle/>
          <a:p>
            <a:endParaRPr lang="en-US">
              <a:latin typeface="Calibri"/>
              <a:cs typeface="Calibri"/>
            </a:endParaRPr>
          </a:p>
        </p:txBody>
      </p:sp>
      <p:sp>
        <p:nvSpPr>
          <p:cNvPr id="1189058" name="Line 194"/>
          <p:cNvSpPr>
            <a:spLocks noChangeShapeType="1"/>
          </p:cNvSpPr>
          <p:nvPr/>
        </p:nvSpPr>
        <p:spPr bwMode="auto">
          <a:xfrm>
            <a:off x="2065338" y="4797425"/>
            <a:ext cx="5172075" cy="0"/>
          </a:xfrm>
          <a:prstGeom prst="line">
            <a:avLst/>
          </a:prstGeom>
          <a:noFill/>
          <a:ln w="12700">
            <a:solidFill>
              <a:srgbClr val="777777"/>
            </a:solidFill>
            <a:round/>
            <a:headEnd/>
            <a:tailEnd type="triangle" w="med" len="med"/>
          </a:ln>
        </p:spPr>
        <p:txBody>
          <a:bodyPr wrap="none" anchor="ctr"/>
          <a:lstStyle/>
          <a:p>
            <a:endParaRPr lang="en-US">
              <a:latin typeface="Calibri"/>
              <a:cs typeface="Calibri"/>
            </a:endParaRPr>
          </a:p>
        </p:txBody>
      </p:sp>
      <p:sp>
        <p:nvSpPr>
          <p:cNvPr id="1189059" name="Line 195"/>
          <p:cNvSpPr>
            <a:spLocks noChangeShapeType="1"/>
          </p:cNvSpPr>
          <p:nvPr/>
        </p:nvSpPr>
        <p:spPr bwMode="auto">
          <a:xfrm>
            <a:off x="2063750" y="5340350"/>
            <a:ext cx="5173663" cy="0"/>
          </a:xfrm>
          <a:prstGeom prst="line">
            <a:avLst/>
          </a:prstGeom>
          <a:noFill/>
          <a:ln w="12700">
            <a:solidFill>
              <a:srgbClr val="777777"/>
            </a:solidFill>
            <a:round/>
            <a:headEnd/>
            <a:tailEnd type="triangle" w="med" len="med"/>
          </a:ln>
        </p:spPr>
        <p:txBody>
          <a:bodyPr wrap="none" anchor="ctr"/>
          <a:lstStyle/>
          <a:p>
            <a:endParaRPr lang="en-US">
              <a:latin typeface="Calibri"/>
              <a:cs typeface="Calibri"/>
            </a:endParaRPr>
          </a:p>
        </p:txBody>
      </p:sp>
      <p:sp>
        <p:nvSpPr>
          <p:cNvPr id="1189060" name="Line 196"/>
          <p:cNvSpPr>
            <a:spLocks noChangeShapeType="1"/>
          </p:cNvSpPr>
          <p:nvPr/>
        </p:nvSpPr>
        <p:spPr bwMode="auto">
          <a:xfrm>
            <a:off x="2063750" y="4281488"/>
            <a:ext cx="5173663" cy="0"/>
          </a:xfrm>
          <a:prstGeom prst="line">
            <a:avLst/>
          </a:prstGeom>
          <a:noFill/>
          <a:ln w="12700">
            <a:solidFill>
              <a:srgbClr val="777777"/>
            </a:solidFill>
            <a:round/>
            <a:headEnd/>
            <a:tailEnd type="triangle" w="med" len="med"/>
          </a:ln>
        </p:spPr>
        <p:txBody>
          <a:bodyPr wrap="none" anchor="ctr"/>
          <a:lstStyle/>
          <a:p>
            <a:endParaRPr lang="en-US">
              <a:latin typeface="Calibri"/>
              <a:cs typeface="Calibri"/>
            </a:endParaRPr>
          </a:p>
        </p:txBody>
      </p:sp>
      <p:sp>
        <p:nvSpPr>
          <p:cNvPr id="1189061" name="Text Box 197"/>
          <p:cNvSpPr txBox="1">
            <a:spLocks noChangeArrowheads="1"/>
          </p:cNvSpPr>
          <p:nvPr/>
        </p:nvSpPr>
        <p:spPr bwMode="auto">
          <a:xfrm>
            <a:off x="1763713" y="4489450"/>
            <a:ext cx="438150" cy="304800"/>
          </a:xfrm>
          <a:prstGeom prst="rect">
            <a:avLst/>
          </a:prstGeom>
          <a:noFill/>
          <a:ln w="28575">
            <a:noFill/>
            <a:miter lim="800000"/>
            <a:headEnd/>
            <a:tailEnd/>
          </a:ln>
          <a:effectLst/>
        </p:spPr>
        <p:txBody>
          <a:bodyPr>
            <a:spAutoFit/>
          </a:bodyPr>
          <a:lstStyle/>
          <a:p>
            <a:pPr eaLnBrk="0" hangingPunct="0">
              <a:spcBef>
                <a:spcPct val="50000"/>
              </a:spcBef>
              <a:defRPr/>
            </a:pPr>
            <a:r>
              <a:rPr lang="en-US" sz="1400" baseline="0">
                <a:effectLst>
                  <a:outerShdw blurRad="38100" dist="38100" dir="2700000" algn="tl">
                    <a:srgbClr val="C0C0C0"/>
                  </a:outerShdw>
                </a:effectLst>
                <a:latin typeface="Calibri"/>
                <a:cs typeface="Calibri"/>
              </a:rPr>
              <a:t>G</a:t>
            </a:r>
            <a:r>
              <a:rPr lang="en-US" sz="1400" baseline="-25000">
                <a:effectLst>
                  <a:outerShdw blurRad="38100" dist="38100" dir="2700000" algn="tl">
                    <a:srgbClr val="C0C0C0"/>
                  </a:outerShdw>
                </a:effectLst>
                <a:latin typeface="Calibri"/>
                <a:cs typeface="Calibri"/>
              </a:rPr>
              <a:t>y</a:t>
            </a:r>
          </a:p>
        </p:txBody>
      </p:sp>
      <p:sp>
        <p:nvSpPr>
          <p:cNvPr id="1189062" name="Text Box 198"/>
          <p:cNvSpPr txBox="1">
            <a:spLocks noChangeArrowheads="1"/>
          </p:cNvSpPr>
          <p:nvPr/>
        </p:nvSpPr>
        <p:spPr bwMode="auto">
          <a:xfrm>
            <a:off x="1763713" y="5043488"/>
            <a:ext cx="504825" cy="304800"/>
          </a:xfrm>
          <a:prstGeom prst="rect">
            <a:avLst/>
          </a:prstGeom>
          <a:noFill/>
          <a:ln w="28575">
            <a:noFill/>
            <a:miter lim="800000"/>
            <a:headEnd/>
            <a:tailEnd/>
          </a:ln>
          <a:effectLst/>
        </p:spPr>
        <p:txBody>
          <a:bodyPr>
            <a:spAutoFit/>
          </a:bodyPr>
          <a:lstStyle/>
          <a:p>
            <a:pPr eaLnBrk="0" hangingPunct="0">
              <a:spcBef>
                <a:spcPct val="50000"/>
              </a:spcBef>
              <a:defRPr/>
            </a:pPr>
            <a:r>
              <a:rPr lang="en-US" sz="1400" baseline="0">
                <a:effectLst>
                  <a:outerShdw blurRad="38100" dist="38100" dir="2700000" algn="tl">
                    <a:srgbClr val="C0C0C0"/>
                  </a:outerShdw>
                </a:effectLst>
                <a:latin typeface="Calibri"/>
                <a:cs typeface="Calibri"/>
              </a:rPr>
              <a:t>G</a:t>
            </a:r>
            <a:r>
              <a:rPr lang="en-US" sz="1400" baseline="-25000">
                <a:effectLst>
                  <a:outerShdw blurRad="38100" dist="38100" dir="2700000" algn="tl">
                    <a:srgbClr val="C0C0C0"/>
                  </a:outerShdw>
                </a:effectLst>
                <a:latin typeface="Calibri"/>
                <a:cs typeface="Calibri"/>
              </a:rPr>
              <a:t>z</a:t>
            </a:r>
          </a:p>
        </p:txBody>
      </p:sp>
      <p:sp>
        <p:nvSpPr>
          <p:cNvPr id="1189063" name="Text Box 199"/>
          <p:cNvSpPr txBox="1">
            <a:spLocks noChangeArrowheads="1"/>
          </p:cNvSpPr>
          <p:nvPr/>
        </p:nvSpPr>
        <p:spPr bwMode="auto">
          <a:xfrm>
            <a:off x="1763713" y="4005263"/>
            <a:ext cx="576262" cy="304800"/>
          </a:xfrm>
          <a:prstGeom prst="rect">
            <a:avLst/>
          </a:prstGeom>
          <a:noFill/>
          <a:ln w="28575">
            <a:noFill/>
            <a:miter lim="800000"/>
            <a:headEnd/>
            <a:tailEnd/>
          </a:ln>
          <a:effectLst/>
        </p:spPr>
        <p:txBody>
          <a:bodyPr>
            <a:spAutoFit/>
          </a:bodyPr>
          <a:lstStyle/>
          <a:p>
            <a:pPr eaLnBrk="0" hangingPunct="0">
              <a:spcBef>
                <a:spcPct val="50000"/>
              </a:spcBef>
              <a:defRPr/>
            </a:pPr>
            <a:r>
              <a:rPr lang="en-US" sz="1400" baseline="0">
                <a:effectLst>
                  <a:outerShdw blurRad="38100" dist="38100" dir="2700000" algn="tl">
                    <a:srgbClr val="C0C0C0"/>
                  </a:outerShdw>
                </a:effectLst>
                <a:latin typeface="Calibri"/>
                <a:cs typeface="Calibri"/>
              </a:rPr>
              <a:t>G</a:t>
            </a:r>
            <a:r>
              <a:rPr lang="en-US" sz="1400" baseline="-25000">
                <a:effectLst>
                  <a:outerShdw blurRad="38100" dist="38100" dir="2700000" algn="tl">
                    <a:srgbClr val="C0C0C0"/>
                  </a:outerShdw>
                </a:effectLst>
                <a:latin typeface="Calibri"/>
                <a:cs typeface="Calibri"/>
              </a:rPr>
              <a:t>x</a:t>
            </a:r>
          </a:p>
        </p:txBody>
      </p:sp>
      <p:grpSp>
        <p:nvGrpSpPr>
          <p:cNvPr id="8" name="Group 200"/>
          <p:cNvGrpSpPr>
            <a:grpSpLocks/>
          </p:cNvGrpSpPr>
          <p:nvPr/>
        </p:nvGrpSpPr>
        <p:grpSpPr bwMode="auto">
          <a:xfrm>
            <a:off x="2058988" y="4075113"/>
            <a:ext cx="1327150" cy="2005012"/>
            <a:chOff x="1297" y="2574"/>
            <a:chExt cx="836" cy="1263"/>
          </a:xfrm>
        </p:grpSpPr>
        <p:sp>
          <p:nvSpPr>
            <p:cNvPr id="1189065" name="Freeform 201"/>
            <p:cNvSpPr>
              <a:spLocks/>
            </p:cNvSpPr>
            <p:nvPr/>
          </p:nvSpPr>
          <p:spPr bwMode="auto">
            <a:xfrm>
              <a:off x="1297" y="3449"/>
              <a:ext cx="224" cy="378"/>
            </a:xfrm>
            <a:custGeom>
              <a:avLst/>
              <a:gdLst/>
              <a:ahLst/>
              <a:cxnLst>
                <a:cxn ang="0">
                  <a:pos x="0" y="408"/>
                </a:cxn>
                <a:cxn ang="0">
                  <a:pos x="90" y="545"/>
                </a:cxn>
                <a:cxn ang="0">
                  <a:pos x="181" y="0"/>
                </a:cxn>
                <a:cxn ang="0">
                  <a:pos x="272" y="545"/>
                </a:cxn>
                <a:cxn ang="0">
                  <a:pos x="362" y="408"/>
                </a:cxn>
              </a:cxnLst>
              <a:rect l="0" t="0" r="r" b="b"/>
              <a:pathLst>
                <a:path w="362" h="613">
                  <a:moveTo>
                    <a:pt x="0" y="408"/>
                  </a:moveTo>
                  <a:cubicBezTo>
                    <a:pt x="30" y="510"/>
                    <a:pt x="60" y="613"/>
                    <a:pt x="90" y="545"/>
                  </a:cubicBezTo>
                  <a:cubicBezTo>
                    <a:pt x="120" y="477"/>
                    <a:pt x="151" y="0"/>
                    <a:pt x="181" y="0"/>
                  </a:cubicBezTo>
                  <a:cubicBezTo>
                    <a:pt x="211" y="0"/>
                    <a:pt x="242" y="477"/>
                    <a:pt x="272" y="545"/>
                  </a:cubicBezTo>
                  <a:cubicBezTo>
                    <a:pt x="302" y="613"/>
                    <a:pt x="332" y="510"/>
                    <a:pt x="362" y="408"/>
                  </a:cubicBezTo>
                </a:path>
              </a:pathLst>
            </a:custGeom>
            <a:noFill/>
            <a:ln w="28575" cap="flat" cmpd="sng">
              <a:solidFill>
                <a:srgbClr val="777777"/>
              </a:solidFill>
              <a:prstDash val="solid"/>
              <a:round/>
              <a:headEnd type="none" w="med" len="med"/>
              <a:tailEnd type="none" w="med" len="med"/>
            </a:ln>
            <a:effectLst>
              <a:outerShdw dist="35921" dir="2700000" algn="ctr" rotWithShape="0">
                <a:srgbClr val="4D4D4D"/>
              </a:outerShdw>
            </a:effectLst>
          </p:spPr>
          <p:txBody>
            <a:bodyPr wrap="none" anchor="ctr"/>
            <a:lstStyle/>
            <a:p>
              <a:pPr>
                <a:defRPr/>
              </a:pPr>
              <a:endParaRPr lang="en-US">
                <a:latin typeface="Calibri"/>
                <a:cs typeface="Calibri"/>
              </a:endParaRPr>
            </a:p>
          </p:txBody>
        </p:sp>
        <p:grpSp>
          <p:nvGrpSpPr>
            <p:cNvPr id="9" name="Group 202"/>
            <p:cNvGrpSpPr>
              <a:grpSpLocks/>
            </p:cNvGrpSpPr>
            <p:nvPr/>
          </p:nvGrpSpPr>
          <p:grpSpPr bwMode="auto">
            <a:xfrm>
              <a:off x="1716" y="3563"/>
              <a:ext cx="417" cy="274"/>
              <a:chOff x="2789" y="1389"/>
              <a:chExt cx="795" cy="479"/>
            </a:xfrm>
          </p:grpSpPr>
          <p:sp>
            <p:nvSpPr>
              <p:cNvPr id="1189067" name="Freeform 203"/>
              <p:cNvSpPr>
                <a:spLocks/>
              </p:cNvSpPr>
              <p:nvPr/>
            </p:nvSpPr>
            <p:spPr bwMode="auto">
              <a:xfrm>
                <a:off x="2789" y="1392"/>
                <a:ext cx="309" cy="476"/>
              </a:xfrm>
              <a:custGeom>
                <a:avLst/>
                <a:gdLst/>
                <a:ahLst/>
                <a:cxnLst>
                  <a:cxn ang="0">
                    <a:pos x="471" y="0"/>
                  </a:cxn>
                  <a:cxn ang="0">
                    <a:pos x="471" y="491"/>
                  </a:cxn>
                  <a:cxn ang="0">
                    <a:pos x="467" y="459"/>
                  </a:cxn>
                  <a:cxn ang="0">
                    <a:pos x="455" y="438"/>
                  </a:cxn>
                  <a:cxn ang="0">
                    <a:pos x="440" y="414"/>
                  </a:cxn>
                  <a:cxn ang="0">
                    <a:pos x="418" y="387"/>
                  </a:cxn>
                  <a:cxn ang="0">
                    <a:pos x="390" y="366"/>
                  </a:cxn>
                  <a:cxn ang="0">
                    <a:pos x="344" y="334"/>
                  </a:cxn>
                  <a:cxn ang="0">
                    <a:pos x="305" y="315"/>
                  </a:cxn>
                  <a:cxn ang="0">
                    <a:pos x="255" y="296"/>
                  </a:cxn>
                  <a:cxn ang="0">
                    <a:pos x="183" y="275"/>
                  </a:cxn>
                  <a:cxn ang="0">
                    <a:pos x="99" y="259"/>
                  </a:cxn>
                  <a:cxn ang="0">
                    <a:pos x="29" y="251"/>
                  </a:cxn>
                  <a:cxn ang="0">
                    <a:pos x="0" y="248"/>
                  </a:cxn>
                  <a:cxn ang="0">
                    <a:pos x="114" y="232"/>
                  </a:cxn>
                  <a:cxn ang="0">
                    <a:pos x="209" y="211"/>
                  </a:cxn>
                  <a:cxn ang="0">
                    <a:pos x="276" y="189"/>
                  </a:cxn>
                  <a:cxn ang="0">
                    <a:pos x="327" y="166"/>
                  </a:cxn>
                  <a:cxn ang="0">
                    <a:pos x="381" y="134"/>
                  </a:cxn>
                  <a:cxn ang="0">
                    <a:pos x="415" y="106"/>
                  </a:cxn>
                  <a:cxn ang="0">
                    <a:pos x="444" y="74"/>
                  </a:cxn>
                  <a:cxn ang="0">
                    <a:pos x="460" y="48"/>
                  </a:cxn>
                  <a:cxn ang="0">
                    <a:pos x="468" y="22"/>
                  </a:cxn>
                  <a:cxn ang="0">
                    <a:pos x="471" y="0"/>
                  </a:cxn>
                </a:cxnLst>
                <a:rect l="0" t="0" r="r" b="b"/>
                <a:pathLst>
                  <a:path w="472" h="492">
                    <a:moveTo>
                      <a:pt x="471" y="0"/>
                    </a:moveTo>
                    <a:lnTo>
                      <a:pt x="471" y="491"/>
                    </a:lnTo>
                    <a:lnTo>
                      <a:pt x="467" y="459"/>
                    </a:lnTo>
                    <a:lnTo>
                      <a:pt x="455" y="438"/>
                    </a:lnTo>
                    <a:lnTo>
                      <a:pt x="440" y="414"/>
                    </a:lnTo>
                    <a:lnTo>
                      <a:pt x="418" y="387"/>
                    </a:lnTo>
                    <a:lnTo>
                      <a:pt x="390" y="366"/>
                    </a:lnTo>
                    <a:lnTo>
                      <a:pt x="344" y="334"/>
                    </a:lnTo>
                    <a:lnTo>
                      <a:pt x="305" y="315"/>
                    </a:lnTo>
                    <a:lnTo>
                      <a:pt x="255" y="296"/>
                    </a:lnTo>
                    <a:lnTo>
                      <a:pt x="183" y="275"/>
                    </a:lnTo>
                    <a:lnTo>
                      <a:pt x="99" y="259"/>
                    </a:lnTo>
                    <a:lnTo>
                      <a:pt x="29" y="251"/>
                    </a:lnTo>
                    <a:lnTo>
                      <a:pt x="0" y="248"/>
                    </a:lnTo>
                    <a:lnTo>
                      <a:pt x="114" y="232"/>
                    </a:lnTo>
                    <a:lnTo>
                      <a:pt x="209" y="211"/>
                    </a:lnTo>
                    <a:lnTo>
                      <a:pt x="276" y="189"/>
                    </a:lnTo>
                    <a:lnTo>
                      <a:pt x="327" y="166"/>
                    </a:lnTo>
                    <a:lnTo>
                      <a:pt x="381" y="134"/>
                    </a:lnTo>
                    <a:lnTo>
                      <a:pt x="415" y="106"/>
                    </a:lnTo>
                    <a:lnTo>
                      <a:pt x="444" y="74"/>
                    </a:lnTo>
                    <a:lnTo>
                      <a:pt x="460" y="48"/>
                    </a:lnTo>
                    <a:lnTo>
                      <a:pt x="468" y="22"/>
                    </a:lnTo>
                    <a:lnTo>
                      <a:pt x="471" y="0"/>
                    </a:lnTo>
                  </a:path>
                </a:pathLst>
              </a:custGeom>
              <a:pattFill prst="ltVert">
                <a:fgClr>
                  <a:srgbClr val="FFFFFF"/>
                </a:fgClr>
                <a:bgClr>
                  <a:srgbClr val="777777"/>
                </a:bgClr>
              </a:pattFill>
              <a:ln w="12700" cap="rnd" cmpd="sng">
                <a:noFill/>
                <a:prstDash val="solid"/>
                <a:round/>
                <a:headEnd type="none" w="med" len="med"/>
                <a:tailEnd type="none" w="med" len="med"/>
              </a:ln>
              <a:effectLst>
                <a:outerShdw dist="35921" dir="2700000" algn="ctr" rotWithShape="0">
                  <a:srgbClr val="4D4D4D"/>
                </a:outerShdw>
              </a:effectLst>
            </p:spPr>
            <p:txBody>
              <a:bodyPr/>
              <a:lstStyle/>
              <a:p>
                <a:pPr>
                  <a:defRPr/>
                </a:pPr>
                <a:endParaRPr lang="en-US">
                  <a:latin typeface="Calibri"/>
                  <a:cs typeface="Calibri"/>
                </a:endParaRPr>
              </a:p>
            </p:txBody>
          </p:sp>
          <p:sp>
            <p:nvSpPr>
              <p:cNvPr id="1189068" name="Freeform 204"/>
              <p:cNvSpPr>
                <a:spLocks/>
              </p:cNvSpPr>
              <p:nvPr/>
            </p:nvSpPr>
            <p:spPr bwMode="auto">
              <a:xfrm>
                <a:off x="3094" y="1389"/>
                <a:ext cx="490" cy="476"/>
              </a:xfrm>
              <a:custGeom>
                <a:avLst/>
                <a:gdLst/>
                <a:ahLst/>
                <a:cxnLst>
                  <a:cxn ang="0">
                    <a:pos x="0" y="0"/>
                  </a:cxn>
                  <a:cxn ang="0">
                    <a:pos x="0" y="491"/>
                  </a:cxn>
                  <a:cxn ang="0">
                    <a:pos x="4" y="459"/>
                  </a:cxn>
                  <a:cxn ang="0">
                    <a:pos x="16" y="438"/>
                  </a:cxn>
                  <a:cxn ang="0">
                    <a:pos x="31" y="414"/>
                  </a:cxn>
                  <a:cxn ang="0">
                    <a:pos x="53" y="387"/>
                  </a:cxn>
                  <a:cxn ang="0">
                    <a:pos x="81" y="366"/>
                  </a:cxn>
                  <a:cxn ang="0">
                    <a:pos x="127" y="334"/>
                  </a:cxn>
                  <a:cxn ang="0">
                    <a:pos x="166" y="315"/>
                  </a:cxn>
                  <a:cxn ang="0">
                    <a:pos x="216" y="296"/>
                  </a:cxn>
                  <a:cxn ang="0">
                    <a:pos x="288" y="275"/>
                  </a:cxn>
                  <a:cxn ang="0">
                    <a:pos x="372" y="259"/>
                  </a:cxn>
                  <a:cxn ang="0">
                    <a:pos x="442" y="251"/>
                  </a:cxn>
                  <a:cxn ang="0">
                    <a:pos x="471" y="248"/>
                  </a:cxn>
                  <a:cxn ang="0">
                    <a:pos x="357" y="232"/>
                  </a:cxn>
                  <a:cxn ang="0">
                    <a:pos x="262" y="211"/>
                  </a:cxn>
                  <a:cxn ang="0">
                    <a:pos x="195" y="189"/>
                  </a:cxn>
                  <a:cxn ang="0">
                    <a:pos x="144" y="166"/>
                  </a:cxn>
                  <a:cxn ang="0">
                    <a:pos x="90" y="134"/>
                  </a:cxn>
                  <a:cxn ang="0">
                    <a:pos x="56" y="106"/>
                  </a:cxn>
                  <a:cxn ang="0">
                    <a:pos x="27" y="74"/>
                  </a:cxn>
                  <a:cxn ang="0">
                    <a:pos x="11" y="48"/>
                  </a:cxn>
                  <a:cxn ang="0">
                    <a:pos x="3" y="22"/>
                  </a:cxn>
                  <a:cxn ang="0">
                    <a:pos x="0" y="0"/>
                  </a:cxn>
                </a:cxnLst>
                <a:rect l="0" t="0" r="r" b="b"/>
                <a:pathLst>
                  <a:path w="472" h="492">
                    <a:moveTo>
                      <a:pt x="0" y="0"/>
                    </a:moveTo>
                    <a:lnTo>
                      <a:pt x="0" y="491"/>
                    </a:lnTo>
                    <a:lnTo>
                      <a:pt x="4" y="459"/>
                    </a:lnTo>
                    <a:lnTo>
                      <a:pt x="16" y="438"/>
                    </a:lnTo>
                    <a:lnTo>
                      <a:pt x="31" y="414"/>
                    </a:lnTo>
                    <a:lnTo>
                      <a:pt x="53" y="387"/>
                    </a:lnTo>
                    <a:lnTo>
                      <a:pt x="81" y="366"/>
                    </a:lnTo>
                    <a:lnTo>
                      <a:pt x="127" y="334"/>
                    </a:lnTo>
                    <a:lnTo>
                      <a:pt x="166" y="315"/>
                    </a:lnTo>
                    <a:lnTo>
                      <a:pt x="216" y="296"/>
                    </a:lnTo>
                    <a:lnTo>
                      <a:pt x="288" y="275"/>
                    </a:lnTo>
                    <a:lnTo>
                      <a:pt x="372" y="259"/>
                    </a:lnTo>
                    <a:lnTo>
                      <a:pt x="442" y="251"/>
                    </a:lnTo>
                    <a:lnTo>
                      <a:pt x="471" y="248"/>
                    </a:lnTo>
                    <a:lnTo>
                      <a:pt x="357" y="232"/>
                    </a:lnTo>
                    <a:lnTo>
                      <a:pt x="262" y="211"/>
                    </a:lnTo>
                    <a:lnTo>
                      <a:pt x="195" y="189"/>
                    </a:lnTo>
                    <a:lnTo>
                      <a:pt x="144" y="166"/>
                    </a:lnTo>
                    <a:lnTo>
                      <a:pt x="90" y="134"/>
                    </a:lnTo>
                    <a:lnTo>
                      <a:pt x="56" y="106"/>
                    </a:lnTo>
                    <a:lnTo>
                      <a:pt x="27" y="74"/>
                    </a:lnTo>
                    <a:lnTo>
                      <a:pt x="11" y="48"/>
                    </a:lnTo>
                    <a:lnTo>
                      <a:pt x="3" y="22"/>
                    </a:lnTo>
                    <a:lnTo>
                      <a:pt x="0" y="0"/>
                    </a:lnTo>
                  </a:path>
                </a:pathLst>
              </a:custGeom>
              <a:pattFill prst="ltVert">
                <a:fgClr>
                  <a:srgbClr val="FFFFFF"/>
                </a:fgClr>
                <a:bgClr>
                  <a:srgbClr val="777777"/>
                </a:bgClr>
              </a:pattFill>
              <a:ln w="12700" cap="rnd" cmpd="sng">
                <a:noFill/>
                <a:prstDash val="solid"/>
                <a:round/>
                <a:headEnd type="none" w="med" len="med"/>
                <a:tailEnd type="none" w="med" len="med"/>
              </a:ln>
              <a:effectLst>
                <a:outerShdw dist="35921" dir="2700000" algn="ctr" rotWithShape="0">
                  <a:srgbClr val="4D4D4D"/>
                </a:outerShdw>
              </a:effectLst>
            </p:spPr>
            <p:txBody>
              <a:bodyPr/>
              <a:lstStyle/>
              <a:p>
                <a:pPr>
                  <a:defRPr/>
                </a:pPr>
                <a:endParaRPr lang="en-US">
                  <a:latin typeface="Calibri"/>
                  <a:cs typeface="Calibri"/>
                </a:endParaRPr>
              </a:p>
            </p:txBody>
          </p:sp>
        </p:grpSp>
        <p:sp>
          <p:nvSpPr>
            <p:cNvPr id="1189069" name="Rectangle 205"/>
            <p:cNvSpPr>
              <a:spLocks noChangeArrowheads="1"/>
            </p:cNvSpPr>
            <p:nvPr/>
          </p:nvSpPr>
          <p:spPr bwMode="auto">
            <a:xfrm>
              <a:off x="1702" y="2574"/>
              <a:ext cx="429" cy="123"/>
            </a:xfrm>
            <a:prstGeom prst="rect">
              <a:avLst/>
            </a:prstGeom>
            <a:solidFill>
              <a:srgbClr val="CC0000"/>
            </a:solidFill>
            <a:ln w="28575">
              <a:noFill/>
              <a:miter lim="800000"/>
              <a:headEnd/>
              <a:tailEnd/>
            </a:ln>
            <a:effectLst>
              <a:outerShdw dist="35921" dir="2700000" algn="ctr" rotWithShape="0">
                <a:srgbClr val="4D4D4D"/>
              </a:outerShdw>
            </a:effectLst>
          </p:spPr>
          <p:txBody>
            <a:bodyPr wrap="none" anchor="ctr"/>
            <a:lstStyle/>
            <a:p>
              <a:pPr algn="ctr" eaLnBrk="0" hangingPunct="0">
                <a:defRPr/>
              </a:pPr>
              <a:endParaRPr lang="en-US" i="1" baseline="0">
                <a:solidFill>
                  <a:srgbClr val="FFFFFF"/>
                </a:solidFill>
                <a:effectLst>
                  <a:outerShdw blurRad="38100" dist="38100" dir="2700000" algn="tl">
                    <a:srgbClr val="000000"/>
                  </a:outerShdw>
                </a:effectLst>
                <a:latin typeface="Calibri"/>
                <a:cs typeface="Calibri"/>
              </a:endParaRPr>
            </a:p>
          </p:txBody>
        </p:sp>
        <p:sp>
          <p:nvSpPr>
            <p:cNvPr id="1189070" name="Rectangle 206"/>
            <p:cNvSpPr>
              <a:spLocks noChangeArrowheads="1"/>
            </p:cNvSpPr>
            <p:nvPr/>
          </p:nvSpPr>
          <p:spPr bwMode="auto">
            <a:xfrm>
              <a:off x="1521" y="2697"/>
              <a:ext cx="183" cy="122"/>
            </a:xfrm>
            <a:prstGeom prst="rect">
              <a:avLst/>
            </a:prstGeom>
            <a:solidFill>
              <a:srgbClr val="CC0000"/>
            </a:solidFill>
            <a:ln w="28575">
              <a:noFill/>
              <a:miter lim="800000"/>
              <a:headEnd/>
              <a:tailEnd/>
            </a:ln>
            <a:effectLst>
              <a:outerShdw dist="35921" dir="2700000" algn="ctr" rotWithShape="0">
                <a:srgbClr val="4D4D4D"/>
              </a:outerShdw>
            </a:effectLst>
          </p:spPr>
          <p:txBody>
            <a:bodyPr wrap="none" anchor="ctr"/>
            <a:lstStyle/>
            <a:p>
              <a:pPr algn="ctr" eaLnBrk="0" hangingPunct="0">
                <a:defRPr/>
              </a:pPr>
              <a:endParaRPr lang="en-US" i="1" baseline="0">
                <a:solidFill>
                  <a:srgbClr val="FFFFFF"/>
                </a:solidFill>
                <a:effectLst>
                  <a:outerShdw blurRad="38100" dist="38100" dir="2700000" algn="tl">
                    <a:srgbClr val="000000"/>
                  </a:outerShdw>
                </a:effectLst>
                <a:latin typeface="Calibri"/>
                <a:cs typeface="Calibri"/>
              </a:endParaRPr>
            </a:p>
          </p:txBody>
        </p:sp>
        <p:sp>
          <p:nvSpPr>
            <p:cNvPr id="1189071" name="Rectangle 207"/>
            <p:cNvSpPr>
              <a:spLocks noChangeArrowheads="1"/>
            </p:cNvSpPr>
            <p:nvPr/>
          </p:nvSpPr>
          <p:spPr bwMode="auto">
            <a:xfrm>
              <a:off x="1328" y="3241"/>
              <a:ext cx="184" cy="123"/>
            </a:xfrm>
            <a:prstGeom prst="rect">
              <a:avLst/>
            </a:prstGeom>
            <a:solidFill>
              <a:srgbClr val="777777"/>
            </a:solidFill>
            <a:ln w="28575">
              <a:noFill/>
              <a:miter lim="800000"/>
              <a:headEnd/>
              <a:tailEnd/>
            </a:ln>
            <a:effectLst>
              <a:outerShdw dist="35921" dir="2700000" algn="ctr" rotWithShape="0">
                <a:srgbClr val="4D4D4D"/>
              </a:outerShdw>
            </a:effectLst>
          </p:spPr>
          <p:txBody>
            <a:bodyPr wrap="none" anchor="ctr"/>
            <a:lstStyle/>
            <a:p>
              <a:pPr algn="ctr" eaLnBrk="0" hangingPunct="0">
                <a:defRPr/>
              </a:pPr>
              <a:endParaRPr lang="en-US" i="1" baseline="0">
                <a:solidFill>
                  <a:srgbClr val="FFFFFF"/>
                </a:solidFill>
                <a:effectLst>
                  <a:outerShdw blurRad="38100" dist="38100" dir="2700000" algn="tl">
                    <a:srgbClr val="000000"/>
                  </a:outerShdw>
                </a:effectLst>
                <a:latin typeface="Calibri"/>
                <a:cs typeface="Calibri"/>
              </a:endParaRPr>
            </a:p>
          </p:txBody>
        </p:sp>
        <p:sp>
          <p:nvSpPr>
            <p:cNvPr id="1189072" name="Rectangle 208"/>
            <p:cNvSpPr>
              <a:spLocks noChangeArrowheads="1"/>
            </p:cNvSpPr>
            <p:nvPr/>
          </p:nvSpPr>
          <p:spPr bwMode="auto">
            <a:xfrm>
              <a:off x="1519" y="3364"/>
              <a:ext cx="183" cy="63"/>
            </a:xfrm>
            <a:prstGeom prst="rect">
              <a:avLst/>
            </a:prstGeom>
            <a:solidFill>
              <a:srgbClr val="777777"/>
            </a:solidFill>
            <a:ln w="28575">
              <a:noFill/>
              <a:miter lim="800000"/>
              <a:headEnd/>
              <a:tailEnd/>
            </a:ln>
            <a:effectLst>
              <a:outerShdw dist="35921" dir="2700000" algn="ctr" rotWithShape="0">
                <a:srgbClr val="4D4D4D"/>
              </a:outerShdw>
            </a:effectLst>
          </p:spPr>
          <p:txBody>
            <a:bodyPr wrap="none" anchor="ctr"/>
            <a:lstStyle/>
            <a:p>
              <a:pPr algn="ctr" eaLnBrk="0" hangingPunct="0">
                <a:defRPr/>
              </a:pPr>
              <a:endParaRPr lang="en-US" i="1" baseline="0">
                <a:solidFill>
                  <a:srgbClr val="FFFFFF"/>
                </a:solidFill>
                <a:effectLst>
                  <a:outerShdw blurRad="38100" dist="38100" dir="2700000" algn="tl">
                    <a:srgbClr val="000000"/>
                  </a:outerShdw>
                </a:effectLst>
                <a:latin typeface="Calibri"/>
                <a:cs typeface="Calibri"/>
              </a:endParaRPr>
            </a:p>
          </p:txBody>
        </p:sp>
        <p:sp>
          <p:nvSpPr>
            <p:cNvPr id="1189073" name="Rectangle 209"/>
            <p:cNvSpPr>
              <a:spLocks noChangeArrowheads="1"/>
            </p:cNvSpPr>
            <p:nvPr/>
          </p:nvSpPr>
          <p:spPr bwMode="auto">
            <a:xfrm flipV="1">
              <a:off x="1523" y="2886"/>
              <a:ext cx="184" cy="145"/>
            </a:xfrm>
            <a:prstGeom prst="rect">
              <a:avLst/>
            </a:prstGeom>
            <a:solidFill>
              <a:srgbClr val="CC0000"/>
            </a:solidFill>
            <a:ln w="28575">
              <a:noFill/>
              <a:miter lim="800000"/>
              <a:headEnd/>
              <a:tailEnd/>
            </a:ln>
            <a:effectLst>
              <a:outerShdw dist="35921" dir="2700000" algn="ctr" rotWithShape="0">
                <a:srgbClr val="4D4D4D"/>
              </a:outerShdw>
            </a:effectLst>
          </p:spPr>
          <p:txBody>
            <a:bodyPr rot="10800000" wrap="none" anchor="ctr"/>
            <a:lstStyle/>
            <a:p>
              <a:pPr algn="ctr" eaLnBrk="0" hangingPunct="0">
                <a:defRPr/>
              </a:pPr>
              <a:endParaRPr lang="en-US" i="1" baseline="0">
                <a:solidFill>
                  <a:srgbClr val="CC0000"/>
                </a:solidFill>
                <a:effectLst>
                  <a:outerShdw blurRad="38100" dist="38100" dir="2700000" algn="tl">
                    <a:srgbClr val="000000"/>
                  </a:outerShdw>
                </a:effectLst>
                <a:latin typeface="Calibri"/>
                <a:cs typeface="Calibri"/>
              </a:endParaRPr>
            </a:p>
          </p:txBody>
        </p:sp>
      </p:grpSp>
      <p:grpSp>
        <p:nvGrpSpPr>
          <p:cNvPr id="10" name="Group 210"/>
          <p:cNvGrpSpPr>
            <a:grpSpLocks/>
          </p:cNvGrpSpPr>
          <p:nvPr/>
        </p:nvGrpSpPr>
        <p:grpSpPr bwMode="auto">
          <a:xfrm>
            <a:off x="3665538" y="4076700"/>
            <a:ext cx="1336675" cy="2057400"/>
            <a:chOff x="2309" y="2575"/>
            <a:chExt cx="842" cy="1296"/>
          </a:xfrm>
        </p:grpSpPr>
        <p:sp>
          <p:nvSpPr>
            <p:cNvPr id="1189075" name="Freeform 211"/>
            <p:cNvSpPr>
              <a:spLocks/>
            </p:cNvSpPr>
            <p:nvPr/>
          </p:nvSpPr>
          <p:spPr bwMode="auto">
            <a:xfrm>
              <a:off x="2309" y="3450"/>
              <a:ext cx="224" cy="378"/>
            </a:xfrm>
            <a:custGeom>
              <a:avLst/>
              <a:gdLst/>
              <a:ahLst/>
              <a:cxnLst>
                <a:cxn ang="0">
                  <a:pos x="0" y="408"/>
                </a:cxn>
                <a:cxn ang="0">
                  <a:pos x="90" y="545"/>
                </a:cxn>
                <a:cxn ang="0">
                  <a:pos x="181" y="0"/>
                </a:cxn>
                <a:cxn ang="0">
                  <a:pos x="272" y="545"/>
                </a:cxn>
                <a:cxn ang="0">
                  <a:pos x="362" y="408"/>
                </a:cxn>
              </a:cxnLst>
              <a:rect l="0" t="0" r="r" b="b"/>
              <a:pathLst>
                <a:path w="362" h="613">
                  <a:moveTo>
                    <a:pt x="0" y="408"/>
                  </a:moveTo>
                  <a:cubicBezTo>
                    <a:pt x="30" y="510"/>
                    <a:pt x="60" y="613"/>
                    <a:pt x="90" y="545"/>
                  </a:cubicBezTo>
                  <a:cubicBezTo>
                    <a:pt x="120" y="477"/>
                    <a:pt x="151" y="0"/>
                    <a:pt x="181" y="0"/>
                  </a:cubicBezTo>
                  <a:cubicBezTo>
                    <a:pt x="211" y="0"/>
                    <a:pt x="242" y="477"/>
                    <a:pt x="272" y="545"/>
                  </a:cubicBezTo>
                  <a:cubicBezTo>
                    <a:pt x="302" y="613"/>
                    <a:pt x="332" y="510"/>
                    <a:pt x="362" y="408"/>
                  </a:cubicBezTo>
                </a:path>
              </a:pathLst>
            </a:custGeom>
            <a:noFill/>
            <a:ln w="28575" cap="flat" cmpd="sng">
              <a:solidFill>
                <a:srgbClr val="777777"/>
              </a:solidFill>
              <a:prstDash val="solid"/>
              <a:round/>
              <a:headEnd type="none" w="med" len="med"/>
              <a:tailEnd type="none" w="med" len="med"/>
            </a:ln>
            <a:effectLst>
              <a:outerShdw dist="35921" dir="2700000" algn="ctr" rotWithShape="0">
                <a:srgbClr val="4D4D4D"/>
              </a:outerShdw>
            </a:effectLst>
          </p:spPr>
          <p:txBody>
            <a:bodyPr wrap="none" anchor="ctr"/>
            <a:lstStyle/>
            <a:p>
              <a:pPr>
                <a:defRPr/>
              </a:pPr>
              <a:endParaRPr lang="en-US">
                <a:latin typeface="Calibri"/>
                <a:cs typeface="Calibri"/>
              </a:endParaRPr>
            </a:p>
          </p:txBody>
        </p:sp>
        <p:grpSp>
          <p:nvGrpSpPr>
            <p:cNvPr id="11" name="Group 212"/>
            <p:cNvGrpSpPr>
              <a:grpSpLocks/>
            </p:cNvGrpSpPr>
            <p:nvPr/>
          </p:nvGrpSpPr>
          <p:grpSpPr bwMode="auto">
            <a:xfrm>
              <a:off x="2734" y="3528"/>
              <a:ext cx="417" cy="343"/>
              <a:chOff x="2789" y="1389"/>
              <a:chExt cx="795" cy="479"/>
            </a:xfrm>
          </p:grpSpPr>
          <p:sp>
            <p:nvSpPr>
              <p:cNvPr id="1189077" name="Freeform 213"/>
              <p:cNvSpPr>
                <a:spLocks/>
              </p:cNvSpPr>
              <p:nvPr/>
            </p:nvSpPr>
            <p:spPr bwMode="auto">
              <a:xfrm>
                <a:off x="2789" y="1392"/>
                <a:ext cx="309" cy="476"/>
              </a:xfrm>
              <a:custGeom>
                <a:avLst/>
                <a:gdLst/>
                <a:ahLst/>
                <a:cxnLst>
                  <a:cxn ang="0">
                    <a:pos x="471" y="0"/>
                  </a:cxn>
                  <a:cxn ang="0">
                    <a:pos x="471" y="491"/>
                  </a:cxn>
                  <a:cxn ang="0">
                    <a:pos x="467" y="459"/>
                  </a:cxn>
                  <a:cxn ang="0">
                    <a:pos x="455" y="438"/>
                  </a:cxn>
                  <a:cxn ang="0">
                    <a:pos x="440" y="414"/>
                  </a:cxn>
                  <a:cxn ang="0">
                    <a:pos x="418" y="387"/>
                  </a:cxn>
                  <a:cxn ang="0">
                    <a:pos x="390" y="366"/>
                  </a:cxn>
                  <a:cxn ang="0">
                    <a:pos x="344" y="334"/>
                  </a:cxn>
                  <a:cxn ang="0">
                    <a:pos x="305" y="315"/>
                  </a:cxn>
                  <a:cxn ang="0">
                    <a:pos x="255" y="296"/>
                  </a:cxn>
                  <a:cxn ang="0">
                    <a:pos x="183" y="275"/>
                  </a:cxn>
                  <a:cxn ang="0">
                    <a:pos x="99" y="259"/>
                  </a:cxn>
                  <a:cxn ang="0">
                    <a:pos x="29" y="251"/>
                  </a:cxn>
                  <a:cxn ang="0">
                    <a:pos x="0" y="248"/>
                  </a:cxn>
                  <a:cxn ang="0">
                    <a:pos x="114" y="232"/>
                  </a:cxn>
                  <a:cxn ang="0">
                    <a:pos x="209" y="211"/>
                  </a:cxn>
                  <a:cxn ang="0">
                    <a:pos x="276" y="189"/>
                  </a:cxn>
                  <a:cxn ang="0">
                    <a:pos x="327" y="166"/>
                  </a:cxn>
                  <a:cxn ang="0">
                    <a:pos x="381" y="134"/>
                  </a:cxn>
                  <a:cxn ang="0">
                    <a:pos x="415" y="106"/>
                  </a:cxn>
                  <a:cxn ang="0">
                    <a:pos x="444" y="74"/>
                  </a:cxn>
                  <a:cxn ang="0">
                    <a:pos x="460" y="48"/>
                  </a:cxn>
                  <a:cxn ang="0">
                    <a:pos x="468" y="22"/>
                  </a:cxn>
                  <a:cxn ang="0">
                    <a:pos x="471" y="0"/>
                  </a:cxn>
                </a:cxnLst>
                <a:rect l="0" t="0" r="r" b="b"/>
                <a:pathLst>
                  <a:path w="472" h="492">
                    <a:moveTo>
                      <a:pt x="471" y="0"/>
                    </a:moveTo>
                    <a:lnTo>
                      <a:pt x="471" y="491"/>
                    </a:lnTo>
                    <a:lnTo>
                      <a:pt x="467" y="459"/>
                    </a:lnTo>
                    <a:lnTo>
                      <a:pt x="455" y="438"/>
                    </a:lnTo>
                    <a:lnTo>
                      <a:pt x="440" y="414"/>
                    </a:lnTo>
                    <a:lnTo>
                      <a:pt x="418" y="387"/>
                    </a:lnTo>
                    <a:lnTo>
                      <a:pt x="390" y="366"/>
                    </a:lnTo>
                    <a:lnTo>
                      <a:pt x="344" y="334"/>
                    </a:lnTo>
                    <a:lnTo>
                      <a:pt x="305" y="315"/>
                    </a:lnTo>
                    <a:lnTo>
                      <a:pt x="255" y="296"/>
                    </a:lnTo>
                    <a:lnTo>
                      <a:pt x="183" y="275"/>
                    </a:lnTo>
                    <a:lnTo>
                      <a:pt x="99" y="259"/>
                    </a:lnTo>
                    <a:lnTo>
                      <a:pt x="29" y="251"/>
                    </a:lnTo>
                    <a:lnTo>
                      <a:pt x="0" y="248"/>
                    </a:lnTo>
                    <a:lnTo>
                      <a:pt x="114" y="232"/>
                    </a:lnTo>
                    <a:lnTo>
                      <a:pt x="209" y="211"/>
                    </a:lnTo>
                    <a:lnTo>
                      <a:pt x="276" y="189"/>
                    </a:lnTo>
                    <a:lnTo>
                      <a:pt x="327" y="166"/>
                    </a:lnTo>
                    <a:lnTo>
                      <a:pt x="381" y="134"/>
                    </a:lnTo>
                    <a:lnTo>
                      <a:pt x="415" y="106"/>
                    </a:lnTo>
                    <a:lnTo>
                      <a:pt x="444" y="74"/>
                    </a:lnTo>
                    <a:lnTo>
                      <a:pt x="460" y="48"/>
                    </a:lnTo>
                    <a:lnTo>
                      <a:pt x="468" y="22"/>
                    </a:lnTo>
                    <a:lnTo>
                      <a:pt x="471" y="0"/>
                    </a:lnTo>
                  </a:path>
                </a:pathLst>
              </a:custGeom>
              <a:pattFill prst="ltVert">
                <a:fgClr>
                  <a:srgbClr val="FFFFFF"/>
                </a:fgClr>
                <a:bgClr>
                  <a:srgbClr val="777777"/>
                </a:bgClr>
              </a:pattFill>
              <a:ln w="12700" cap="rnd" cmpd="sng">
                <a:noFill/>
                <a:prstDash val="solid"/>
                <a:round/>
                <a:headEnd type="none" w="med" len="med"/>
                <a:tailEnd type="none" w="med" len="med"/>
              </a:ln>
              <a:effectLst>
                <a:outerShdw dist="35921" dir="2700000" algn="ctr" rotWithShape="0">
                  <a:srgbClr val="4D4D4D"/>
                </a:outerShdw>
              </a:effectLst>
            </p:spPr>
            <p:txBody>
              <a:bodyPr/>
              <a:lstStyle/>
              <a:p>
                <a:pPr>
                  <a:defRPr/>
                </a:pPr>
                <a:endParaRPr lang="en-US">
                  <a:latin typeface="Calibri"/>
                  <a:cs typeface="Calibri"/>
                </a:endParaRPr>
              </a:p>
            </p:txBody>
          </p:sp>
          <p:sp>
            <p:nvSpPr>
              <p:cNvPr id="1189078" name="Freeform 214"/>
              <p:cNvSpPr>
                <a:spLocks/>
              </p:cNvSpPr>
              <p:nvPr/>
            </p:nvSpPr>
            <p:spPr bwMode="auto">
              <a:xfrm>
                <a:off x="3094" y="1389"/>
                <a:ext cx="490" cy="476"/>
              </a:xfrm>
              <a:custGeom>
                <a:avLst/>
                <a:gdLst/>
                <a:ahLst/>
                <a:cxnLst>
                  <a:cxn ang="0">
                    <a:pos x="0" y="0"/>
                  </a:cxn>
                  <a:cxn ang="0">
                    <a:pos x="0" y="491"/>
                  </a:cxn>
                  <a:cxn ang="0">
                    <a:pos x="4" y="459"/>
                  </a:cxn>
                  <a:cxn ang="0">
                    <a:pos x="16" y="438"/>
                  </a:cxn>
                  <a:cxn ang="0">
                    <a:pos x="31" y="414"/>
                  </a:cxn>
                  <a:cxn ang="0">
                    <a:pos x="53" y="387"/>
                  </a:cxn>
                  <a:cxn ang="0">
                    <a:pos x="81" y="366"/>
                  </a:cxn>
                  <a:cxn ang="0">
                    <a:pos x="127" y="334"/>
                  </a:cxn>
                  <a:cxn ang="0">
                    <a:pos x="166" y="315"/>
                  </a:cxn>
                  <a:cxn ang="0">
                    <a:pos x="216" y="296"/>
                  </a:cxn>
                  <a:cxn ang="0">
                    <a:pos x="288" y="275"/>
                  </a:cxn>
                  <a:cxn ang="0">
                    <a:pos x="372" y="259"/>
                  </a:cxn>
                  <a:cxn ang="0">
                    <a:pos x="442" y="251"/>
                  </a:cxn>
                  <a:cxn ang="0">
                    <a:pos x="471" y="248"/>
                  </a:cxn>
                  <a:cxn ang="0">
                    <a:pos x="357" y="232"/>
                  </a:cxn>
                  <a:cxn ang="0">
                    <a:pos x="262" y="211"/>
                  </a:cxn>
                  <a:cxn ang="0">
                    <a:pos x="195" y="189"/>
                  </a:cxn>
                  <a:cxn ang="0">
                    <a:pos x="144" y="166"/>
                  </a:cxn>
                  <a:cxn ang="0">
                    <a:pos x="90" y="134"/>
                  </a:cxn>
                  <a:cxn ang="0">
                    <a:pos x="56" y="106"/>
                  </a:cxn>
                  <a:cxn ang="0">
                    <a:pos x="27" y="74"/>
                  </a:cxn>
                  <a:cxn ang="0">
                    <a:pos x="11" y="48"/>
                  </a:cxn>
                  <a:cxn ang="0">
                    <a:pos x="3" y="22"/>
                  </a:cxn>
                  <a:cxn ang="0">
                    <a:pos x="0" y="0"/>
                  </a:cxn>
                </a:cxnLst>
                <a:rect l="0" t="0" r="r" b="b"/>
                <a:pathLst>
                  <a:path w="472" h="492">
                    <a:moveTo>
                      <a:pt x="0" y="0"/>
                    </a:moveTo>
                    <a:lnTo>
                      <a:pt x="0" y="491"/>
                    </a:lnTo>
                    <a:lnTo>
                      <a:pt x="4" y="459"/>
                    </a:lnTo>
                    <a:lnTo>
                      <a:pt x="16" y="438"/>
                    </a:lnTo>
                    <a:lnTo>
                      <a:pt x="31" y="414"/>
                    </a:lnTo>
                    <a:lnTo>
                      <a:pt x="53" y="387"/>
                    </a:lnTo>
                    <a:lnTo>
                      <a:pt x="81" y="366"/>
                    </a:lnTo>
                    <a:lnTo>
                      <a:pt x="127" y="334"/>
                    </a:lnTo>
                    <a:lnTo>
                      <a:pt x="166" y="315"/>
                    </a:lnTo>
                    <a:lnTo>
                      <a:pt x="216" y="296"/>
                    </a:lnTo>
                    <a:lnTo>
                      <a:pt x="288" y="275"/>
                    </a:lnTo>
                    <a:lnTo>
                      <a:pt x="372" y="259"/>
                    </a:lnTo>
                    <a:lnTo>
                      <a:pt x="442" y="251"/>
                    </a:lnTo>
                    <a:lnTo>
                      <a:pt x="471" y="248"/>
                    </a:lnTo>
                    <a:lnTo>
                      <a:pt x="357" y="232"/>
                    </a:lnTo>
                    <a:lnTo>
                      <a:pt x="262" y="211"/>
                    </a:lnTo>
                    <a:lnTo>
                      <a:pt x="195" y="189"/>
                    </a:lnTo>
                    <a:lnTo>
                      <a:pt x="144" y="166"/>
                    </a:lnTo>
                    <a:lnTo>
                      <a:pt x="90" y="134"/>
                    </a:lnTo>
                    <a:lnTo>
                      <a:pt x="56" y="106"/>
                    </a:lnTo>
                    <a:lnTo>
                      <a:pt x="27" y="74"/>
                    </a:lnTo>
                    <a:lnTo>
                      <a:pt x="11" y="48"/>
                    </a:lnTo>
                    <a:lnTo>
                      <a:pt x="3" y="22"/>
                    </a:lnTo>
                    <a:lnTo>
                      <a:pt x="0" y="0"/>
                    </a:lnTo>
                  </a:path>
                </a:pathLst>
              </a:custGeom>
              <a:pattFill prst="ltVert">
                <a:fgClr>
                  <a:srgbClr val="FFFFFF"/>
                </a:fgClr>
                <a:bgClr>
                  <a:srgbClr val="777777"/>
                </a:bgClr>
              </a:pattFill>
              <a:ln w="12700" cap="rnd" cmpd="sng">
                <a:noFill/>
                <a:prstDash val="solid"/>
                <a:round/>
                <a:headEnd type="none" w="med" len="med"/>
                <a:tailEnd type="none" w="med" len="med"/>
              </a:ln>
              <a:effectLst>
                <a:outerShdw dist="35921" dir="2700000" algn="ctr" rotWithShape="0">
                  <a:srgbClr val="4D4D4D"/>
                </a:outerShdw>
              </a:effectLst>
            </p:spPr>
            <p:txBody>
              <a:bodyPr/>
              <a:lstStyle/>
              <a:p>
                <a:pPr>
                  <a:defRPr/>
                </a:pPr>
                <a:endParaRPr lang="en-US">
                  <a:latin typeface="Calibri"/>
                  <a:cs typeface="Calibri"/>
                </a:endParaRPr>
              </a:p>
            </p:txBody>
          </p:sp>
        </p:grpSp>
        <p:sp>
          <p:nvSpPr>
            <p:cNvPr id="1189079" name="Rectangle 215"/>
            <p:cNvSpPr>
              <a:spLocks noChangeArrowheads="1"/>
            </p:cNvSpPr>
            <p:nvPr/>
          </p:nvSpPr>
          <p:spPr bwMode="auto">
            <a:xfrm>
              <a:off x="2714" y="2575"/>
              <a:ext cx="429" cy="123"/>
            </a:xfrm>
            <a:prstGeom prst="rect">
              <a:avLst/>
            </a:prstGeom>
            <a:solidFill>
              <a:srgbClr val="CC0000"/>
            </a:solidFill>
            <a:ln w="28575">
              <a:noFill/>
              <a:miter lim="800000"/>
              <a:headEnd/>
              <a:tailEnd/>
            </a:ln>
            <a:effectLst>
              <a:outerShdw dist="35921" dir="2700000" algn="ctr" rotWithShape="0">
                <a:srgbClr val="4D4D4D"/>
              </a:outerShdw>
            </a:effectLst>
          </p:spPr>
          <p:txBody>
            <a:bodyPr wrap="none" anchor="ctr"/>
            <a:lstStyle/>
            <a:p>
              <a:pPr algn="ctr" eaLnBrk="0" hangingPunct="0">
                <a:defRPr/>
              </a:pPr>
              <a:endParaRPr lang="en-US" i="1" baseline="0">
                <a:solidFill>
                  <a:srgbClr val="FFFFFF"/>
                </a:solidFill>
                <a:effectLst>
                  <a:outerShdw blurRad="38100" dist="38100" dir="2700000" algn="tl">
                    <a:srgbClr val="000000"/>
                  </a:outerShdw>
                </a:effectLst>
                <a:latin typeface="Calibri"/>
                <a:cs typeface="Calibri"/>
              </a:endParaRPr>
            </a:p>
          </p:txBody>
        </p:sp>
        <p:sp>
          <p:nvSpPr>
            <p:cNvPr id="1189080" name="Rectangle 216"/>
            <p:cNvSpPr>
              <a:spLocks noChangeArrowheads="1"/>
            </p:cNvSpPr>
            <p:nvPr/>
          </p:nvSpPr>
          <p:spPr bwMode="auto">
            <a:xfrm>
              <a:off x="2533" y="2698"/>
              <a:ext cx="183" cy="122"/>
            </a:xfrm>
            <a:prstGeom prst="rect">
              <a:avLst/>
            </a:prstGeom>
            <a:solidFill>
              <a:srgbClr val="CC0000"/>
            </a:solidFill>
            <a:ln w="28575">
              <a:noFill/>
              <a:miter lim="800000"/>
              <a:headEnd/>
              <a:tailEnd/>
            </a:ln>
            <a:effectLst>
              <a:outerShdw dist="35921" dir="2700000" algn="ctr" rotWithShape="0">
                <a:srgbClr val="4D4D4D"/>
              </a:outerShdw>
            </a:effectLst>
          </p:spPr>
          <p:txBody>
            <a:bodyPr wrap="none" anchor="ctr"/>
            <a:lstStyle/>
            <a:p>
              <a:pPr algn="ctr" eaLnBrk="0" hangingPunct="0">
                <a:defRPr/>
              </a:pPr>
              <a:endParaRPr lang="en-US" i="1" baseline="0">
                <a:solidFill>
                  <a:srgbClr val="FFFFFF"/>
                </a:solidFill>
                <a:effectLst>
                  <a:outerShdw blurRad="38100" dist="38100" dir="2700000" algn="tl">
                    <a:srgbClr val="000000"/>
                  </a:outerShdw>
                </a:effectLst>
                <a:latin typeface="Calibri"/>
                <a:cs typeface="Calibri"/>
              </a:endParaRPr>
            </a:p>
          </p:txBody>
        </p:sp>
        <p:sp>
          <p:nvSpPr>
            <p:cNvPr id="1189081" name="Rectangle 217"/>
            <p:cNvSpPr>
              <a:spLocks noChangeArrowheads="1"/>
            </p:cNvSpPr>
            <p:nvPr/>
          </p:nvSpPr>
          <p:spPr bwMode="auto">
            <a:xfrm>
              <a:off x="2340" y="3242"/>
              <a:ext cx="184" cy="123"/>
            </a:xfrm>
            <a:prstGeom prst="rect">
              <a:avLst/>
            </a:prstGeom>
            <a:solidFill>
              <a:srgbClr val="777777"/>
            </a:solidFill>
            <a:ln w="28575">
              <a:noFill/>
              <a:miter lim="800000"/>
              <a:headEnd/>
              <a:tailEnd/>
            </a:ln>
            <a:effectLst>
              <a:outerShdw dist="35921" dir="2700000" algn="ctr" rotWithShape="0">
                <a:srgbClr val="4D4D4D"/>
              </a:outerShdw>
            </a:effectLst>
          </p:spPr>
          <p:txBody>
            <a:bodyPr wrap="none" anchor="ctr"/>
            <a:lstStyle/>
            <a:p>
              <a:pPr algn="ctr" eaLnBrk="0" hangingPunct="0">
                <a:defRPr/>
              </a:pPr>
              <a:endParaRPr lang="en-US" i="1" baseline="0">
                <a:solidFill>
                  <a:srgbClr val="FFFFFF"/>
                </a:solidFill>
                <a:effectLst>
                  <a:outerShdw blurRad="38100" dist="38100" dir="2700000" algn="tl">
                    <a:srgbClr val="000000"/>
                  </a:outerShdw>
                </a:effectLst>
                <a:latin typeface="Calibri"/>
                <a:cs typeface="Calibri"/>
              </a:endParaRPr>
            </a:p>
          </p:txBody>
        </p:sp>
        <p:sp>
          <p:nvSpPr>
            <p:cNvPr id="1189082" name="Rectangle 218"/>
            <p:cNvSpPr>
              <a:spLocks noChangeArrowheads="1"/>
            </p:cNvSpPr>
            <p:nvPr/>
          </p:nvSpPr>
          <p:spPr bwMode="auto">
            <a:xfrm>
              <a:off x="2531" y="3365"/>
              <a:ext cx="183" cy="63"/>
            </a:xfrm>
            <a:prstGeom prst="rect">
              <a:avLst/>
            </a:prstGeom>
            <a:solidFill>
              <a:srgbClr val="777777"/>
            </a:solidFill>
            <a:ln w="28575">
              <a:noFill/>
              <a:miter lim="800000"/>
              <a:headEnd/>
              <a:tailEnd/>
            </a:ln>
            <a:effectLst>
              <a:outerShdw dist="35921" dir="2700000" algn="ctr" rotWithShape="0">
                <a:srgbClr val="4D4D4D"/>
              </a:outerShdw>
            </a:effectLst>
          </p:spPr>
          <p:txBody>
            <a:bodyPr wrap="none" anchor="ctr"/>
            <a:lstStyle/>
            <a:p>
              <a:pPr algn="ctr" eaLnBrk="0" hangingPunct="0">
                <a:defRPr/>
              </a:pPr>
              <a:endParaRPr lang="en-US" i="1" baseline="0">
                <a:solidFill>
                  <a:srgbClr val="FFFFFF"/>
                </a:solidFill>
                <a:effectLst>
                  <a:outerShdw blurRad="38100" dist="38100" dir="2700000" algn="tl">
                    <a:srgbClr val="000000"/>
                  </a:outerShdw>
                </a:effectLst>
                <a:latin typeface="Calibri"/>
                <a:cs typeface="Calibri"/>
              </a:endParaRPr>
            </a:p>
          </p:txBody>
        </p:sp>
        <p:sp>
          <p:nvSpPr>
            <p:cNvPr id="1189083" name="Rectangle 219"/>
            <p:cNvSpPr>
              <a:spLocks noChangeArrowheads="1"/>
            </p:cNvSpPr>
            <p:nvPr/>
          </p:nvSpPr>
          <p:spPr bwMode="auto">
            <a:xfrm>
              <a:off x="2546" y="2938"/>
              <a:ext cx="183" cy="83"/>
            </a:xfrm>
            <a:prstGeom prst="rect">
              <a:avLst/>
            </a:prstGeom>
            <a:solidFill>
              <a:srgbClr val="CC0000"/>
            </a:solidFill>
            <a:ln w="28575">
              <a:noFill/>
              <a:miter lim="800000"/>
              <a:headEnd/>
              <a:tailEnd/>
            </a:ln>
            <a:effectLst>
              <a:outerShdw dist="35921" dir="2700000" algn="ctr" rotWithShape="0">
                <a:srgbClr val="4D4D4D"/>
              </a:outerShdw>
            </a:effectLst>
          </p:spPr>
          <p:txBody>
            <a:bodyPr wrap="none" anchor="ctr"/>
            <a:lstStyle/>
            <a:p>
              <a:pPr algn="ctr" eaLnBrk="0" hangingPunct="0">
                <a:defRPr/>
              </a:pPr>
              <a:endParaRPr lang="en-US" i="1" baseline="0">
                <a:solidFill>
                  <a:srgbClr val="CC0000"/>
                </a:solidFill>
                <a:effectLst>
                  <a:outerShdw blurRad="38100" dist="38100" dir="2700000" algn="tl">
                    <a:srgbClr val="000000"/>
                  </a:outerShdw>
                </a:effectLst>
                <a:latin typeface="Calibri"/>
                <a:cs typeface="Calibri"/>
              </a:endParaRPr>
            </a:p>
          </p:txBody>
        </p:sp>
      </p:grpSp>
      <p:grpSp>
        <p:nvGrpSpPr>
          <p:cNvPr id="12" name="Group 220"/>
          <p:cNvGrpSpPr>
            <a:grpSpLocks/>
          </p:cNvGrpSpPr>
          <p:nvPr/>
        </p:nvGrpSpPr>
        <p:grpSpPr bwMode="auto">
          <a:xfrm>
            <a:off x="5316538" y="4076700"/>
            <a:ext cx="1327150" cy="2089150"/>
            <a:chOff x="3349" y="2575"/>
            <a:chExt cx="836" cy="1316"/>
          </a:xfrm>
        </p:grpSpPr>
        <p:sp>
          <p:nvSpPr>
            <p:cNvPr id="1189085" name="Freeform 221"/>
            <p:cNvSpPr>
              <a:spLocks/>
            </p:cNvSpPr>
            <p:nvPr/>
          </p:nvSpPr>
          <p:spPr bwMode="auto">
            <a:xfrm>
              <a:off x="3349" y="3450"/>
              <a:ext cx="224" cy="378"/>
            </a:xfrm>
            <a:custGeom>
              <a:avLst/>
              <a:gdLst/>
              <a:ahLst/>
              <a:cxnLst>
                <a:cxn ang="0">
                  <a:pos x="0" y="408"/>
                </a:cxn>
                <a:cxn ang="0">
                  <a:pos x="90" y="545"/>
                </a:cxn>
                <a:cxn ang="0">
                  <a:pos x="181" y="0"/>
                </a:cxn>
                <a:cxn ang="0">
                  <a:pos x="272" y="545"/>
                </a:cxn>
                <a:cxn ang="0">
                  <a:pos x="362" y="408"/>
                </a:cxn>
              </a:cxnLst>
              <a:rect l="0" t="0" r="r" b="b"/>
              <a:pathLst>
                <a:path w="362" h="613">
                  <a:moveTo>
                    <a:pt x="0" y="408"/>
                  </a:moveTo>
                  <a:cubicBezTo>
                    <a:pt x="30" y="510"/>
                    <a:pt x="60" y="613"/>
                    <a:pt x="90" y="545"/>
                  </a:cubicBezTo>
                  <a:cubicBezTo>
                    <a:pt x="120" y="477"/>
                    <a:pt x="151" y="0"/>
                    <a:pt x="181" y="0"/>
                  </a:cubicBezTo>
                  <a:cubicBezTo>
                    <a:pt x="211" y="0"/>
                    <a:pt x="242" y="477"/>
                    <a:pt x="272" y="545"/>
                  </a:cubicBezTo>
                  <a:cubicBezTo>
                    <a:pt x="302" y="613"/>
                    <a:pt x="332" y="510"/>
                    <a:pt x="362" y="408"/>
                  </a:cubicBezTo>
                </a:path>
              </a:pathLst>
            </a:custGeom>
            <a:noFill/>
            <a:ln w="28575" cap="flat" cmpd="sng">
              <a:solidFill>
                <a:srgbClr val="777777"/>
              </a:solidFill>
              <a:prstDash val="solid"/>
              <a:round/>
              <a:headEnd type="none" w="med" len="med"/>
              <a:tailEnd type="none" w="med" len="med"/>
            </a:ln>
            <a:effectLst>
              <a:outerShdw dist="35921" dir="2700000" algn="ctr" rotWithShape="0">
                <a:srgbClr val="4D4D4D"/>
              </a:outerShdw>
            </a:effectLst>
          </p:spPr>
          <p:txBody>
            <a:bodyPr wrap="none" anchor="ctr"/>
            <a:lstStyle/>
            <a:p>
              <a:pPr>
                <a:defRPr/>
              </a:pPr>
              <a:endParaRPr lang="en-US">
                <a:latin typeface="Calibri"/>
                <a:cs typeface="Calibri"/>
              </a:endParaRPr>
            </a:p>
          </p:txBody>
        </p:sp>
        <p:grpSp>
          <p:nvGrpSpPr>
            <p:cNvPr id="13" name="Group 222"/>
            <p:cNvGrpSpPr>
              <a:grpSpLocks/>
            </p:cNvGrpSpPr>
            <p:nvPr/>
          </p:nvGrpSpPr>
          <p:grpSpPr bwMode="auto">
            <a:xfrm>
              <a:off x="3768" y="3512"/>
              <a:ext cx="417" cy="379"/>
              <a:chOff x="2789" y="1389"/>
              <a:chExt cx="795" cy="479"/>
            </a:xfrm>
          </p:grpSpPr>
          <p:sp>
            <p:nvSpPr>
              <p:cNvPr id="1189087" name="Freeform 223"/>
              <p:cNvSpPr>
                <a:spLocks/>
              </p:cNvSpPr>
              <p:nvPr/>
            </p:nvSpPr>
            <p:spPr bwMode="auto">
              <a:xfrm>
                <a:off x="2789" y="1392"/>
                <a:ext cx="309" cy="476"/>
              </a:xfrm>
              <a:custGeom>
                <a:avLst/>
                <a:gdLst/>
                <a:ahLst/>
                <a:cxnLst>
                  <a:cxn ang="0">
                    <a:pos x="471" y="0"/>
                  </a:cxn>
                  <a:cxn ang="0">
                    <a:pos x="471" y="491"/>
                  </a:cxn>
                  <a:cxn ang="0">
                    <a:pos x="467" y="459"/>
                  </a:cxn>
                  <a:cxn ang="0">
                    <a:pos x="455" y="438"/>
                  </a:cxn>
                  <a:cxn ang="0">
                    <a:pos x="440" y="414"/>
                  </a:cxn>
                  <a:cxn ang="0">
                    <a:pos x="418" y="387"/>
                  </a:cxn>
                  <a:cxn ang="0">
                    <a:pos x="390" y="366"/>
                  </a:cxn>
                  <a:cxn ang="0">
                    <a:pos x="344" y="334"/>
                  </a:cxn>
                  <a:cxn ang="0">
                    <a:pos x="305" y="315"/>
                  </a:cxn>
                  <a:cxn ang="0">
                    <a:pos x="255" y="296"/>
                  </a:cxn>
                  <a:cxn ang="0">
                    <a:pos x="183" y="275"/>
                  </a:cxn>
                  <a:cxn ang="0">
                    <a:pos x="99" y="259"/>
                  </a:cxn>
                  <a:cxn ang="0">
                    <a:pos x="29" y="251"/>
                  </a:cxn>
                  <a:cxn ang="0">
                    <a:pos x="0" y="248"/>
                  </a:cxn>
                  <a:cxn ang="0">
                    <a:pos x="114" y="232"/>
                  </a:cxn>
                  <a:cxn ang="0">
                    <a:pos x="209" y="211"/>
                  </a:cxn>
                  <a:cxn ang="0">
                    <a:pos x="276" y="189"/>
                  </a:cxn>
                  <a:cxn ang="0">
                    <a:pos x="327" y="166"/>
                  </a:cxn>
                  <a:cxn ang="0">
                    <a:pos x="381" y="134"/>
                  </a:cxn>
                  <a:cxn ang="0">
                    <a:pos x="415" y="106"/>
                  </a:cxn>
                  <a:cxn ang="0">
                    <a:pos x="444" y="74"/>
                  </a:cxn>
                  <a:cxn ang="0">
                    <a:pos x="460" y="48"/>
                  </a:cxn>
                  <a:cxn ang="0">
                    <a:pos x="468" y="22"/>
                  </a:cxn>
                  <a:cxn ang="0">
                    <a:pos x="471" y="0"/>
                  </a:cxn>
                </a:cxnLst>
                <a:rect l="0" t="0" r="r" b="b"/>
                <a:pathLst>
                  <a:path w="472" h="492">
                    <a:moveTo>
                      <a:pt x="471" y="0"/>
                    </a:moveTo>
                    <a:lnTo>
                      <a:pt x="471" y="491"/>
                    </a:lnTo>
                    <a:lnTo>
                      <a:pt x="467" y="459"/>
                    </a:lnTo>
                    <a:lnTo>
                      <a:pt x="455" y="438"/>
                    </a:lnTo>
                    <a:lnTo>
                      <a:pt x="440" y="414"/>
                    </a:lnTo>
                    <a:lnTo>
                      <a:pt x="418" y="387"/>
                    </a:lnTo>
                    <a:lnTo>
                      <a:pt x="390" y="366"/>
                    </a:lnTo>
                    <a:lnTo>
                      <a:pt x="344" y="334"/>
                    </a:lnTo>
                    <a:lnTo>
                      <a:pt x="305" y="315"/>
                    </a:lnTo>
                    <a:lnTo>
                      <a:pt x="255" y="296"/>
                    </a:lnTo>
                    <a:lnTo>
                      <a:pt x="183" y="275"/>
                    </a:lnTo>
                    <a:lnTo>
                      <a:pt x="99" y="259"/>
                    </a:lnTo>
                    <a:lnTo>
                      <a:pt x="29" y="251"/>
                    </a:lnTo>
                    <a:lnTo>
                      <a:pt x="0" y="248"/>
                    </a:lnTo>
                    <a:lnTo>
                      <a:pt x="114" y="232"/>
                    </a:lnTo>
                    <a:lnTo>
                      <a:pt x="209" y="211"/>
                    </a:lnTo>
                    <a:lnTo>
                      <a:pt x="276" y="189"/>
                    </a:lnTo>
                    <a:lnTo>
                      <a:pt x="327" y="166"/>
                    </a:lnTo>
                    <a:lnTo>
                      <a:pt x="381" y="134"/>
                    </a:lnTo>
                    <a:lnTo>
                      <a:pt x="415" y="106"/>
                    </a:lnTo>
                    <a:lnTo>
                      <a:pt x="444" y="74"/>
                    </a:lnTo>
                    <a:lnTo>
                      <a:pt x="460" y="48"/>
                    </a:lnTo>
                    <a:lnTo>
                      <a:pt x="468" y="22"/>
                    </a:lnTo>
                    <a:lnTo>
                      <a:pt x="471" y="0"/>
                    </a:lnTo>
                  </a:path>
                </a:pathLst>
              </a:custGeom>
              <a:pattFill prst="ltVert">
                <a:fgClr>
                  <a:srgbClr val="FFFFFF"/>
                </a:fgClr>
                <a:bgClr>
                  <a:srgbClr val="777777"/>
                </a:bgClr>
              </a:pattFill>
              <a:ln w="12700" cap="rnd" cmpd="sng">
                <a:noFill/>
                <a:prstDash val="solid"/>
                <a:round/>
                <a:headEnd type="none" w="med" len="med"/>
                <a:tailEnd type="none" w="med" len="med"/>
              </a:ln>
              <a:effectLst>
                <a:outerShdw dist="35921" dir="2700000" algn="ctr" rotWithShape="0">
                  <a:srgbClr val="4D4D4D"/>
                </a:outerShdw>
              </a:effectLst>
            </p:spPr>
            <p:txBody>
              <a:bodyPr/>
              <a:lstStyle/>
              <a:p>
                <a:pPr>
                  <a:defRPr/>
                </a:pPr>
                <a:endParaRPr lang="en-US">
                  <a:latin typeface="Calibri"/>
                  <a:cs typeface="Calibri"/>
                </a:endParaRPr>
              </a:p>
            </p:txBody>
          </p:sp>
          <p:sp>
            <p:nvSpPr>
              <p:cNvPr id="1189088" name="Freeform 224"/>
              <p:cNvSpPr>
                <a:spLocks/>
              </p:cNvSpPr>
              <p:nvPr/>
            </p:nvSpPr>
            <p:spPr bwMode="auto">
              <a:xfrm>
                <a:off x="3094" y="1389"/>
                <a:ext cx="490" cy="476"/>
              </a:xfrm>
              <a:custGeom>
                <a:avLst/>
                <a:gdLst/>
                <a:ahLst/>
                <a:cxnLst>
                  <a:cxn ang="0">
                    <a:pos x="0" y="0"/>
                  </a:cxn>
                  <a:cxn ang="0">
                    <a:pos x="0" y="491"/>
                  </a:cxn>
                  <a:cxn ang="0">
                    <a:pos x="4" y="459"/>
                  </a:cxn>
                  <a:cxn ang="0">
                    <a:pos x="16" y="438"/>
                  </a:cxn>
                  <a:cxn ang="0">
                    <a:pos x="31" y="414"/>
                  </a:cxn>
                  <a:cxn ang="0">
                    <a:pos x="53" y="387"/>
                  </a:cxn>
                  <a:cxn ang="0">
                    <a:pos x="81" y="366"/>
                  </a:cxn>
                  <a:cxn ang="0">
                    <a:pos x="127" y="334"/>
                  </a:cxn>
                  <a:cxn ang="0">
                    <a:pos x="166" y="315"/>
                  </a:cxn>
                  <a:cxn ang="0">
                    <a:pos x="216" y="296"/>
                  </a:cxn>
                  <a:cxn ang="0">
                    <a:pos x="288" y="275"/>
                  </a:cxn>
                  <a:cxn ang="0">
                    <a:pos x="372" y="259"/>
                  </a:cxn>
                  <a:cxn ang="0">
                    <a:pos x="442" y="251"/>
                  </a:cxn>
                  <a:cxn ang="0">
                    <a:pos x="471" y="248"/>
                  </a:cxn>
                  <a:cxn ang="0">
                    <a:pos x="357" y="232"/>
                  </a:cxn>
                  <a:cxn ang="0">
                    <a:pos x="262" y="211"/>
                  </a:cxn>
                  <a:cxn ang="0">
                    <a:pos x="195" y="189"/>
                  </a:cxn>
                  <a:cxn ang="0">
                    <a:pos x="144" y="166"/>
                  </a:cxn>
                  <a:cxn ang="0">
                    <a:pos x="90" y="134"/>
                  </a:cxn>
                  <a:cxn ang="0">
                    <a:pos x="56" y="106"/>
                  </a:cxn>
                  <a:cxn ang="0">
                    <a:pos x="27" y="74"/>
                  </a:cxn>
                  <a:cxn ang="0">
                    <a:pos x="11" y="48"/>
                  </a:cxn>
                  <a:cxn ang="0">
                    <a:pos x="3" y="22"/>
                  </a:cxn>
                  <a:cxn ang="0">
                    <a:pos x="0" y="0"/>
                  </a:cxn>
                </a:cxnLst>
                <a:rect l="0" t="0" r="r" b="b"/>
                <a:pathLst>
                  <a:path w="472" h="492">
                    <a:moveTo>
                      <a:pt x="0" y="0"/>
                    </a:moveTo>
                    <a:lnTo>
                      <a:pt x="0" y="491"/>
                    </a:lnTo>
                    <a:lnTo>
                      <a:pt x="4" y="459"/>
                    </a:lnTo>
                    <a:lnTo>
                      <a:pt x="16" y="438"/>
                    </a:lnTo>
                    <a:lnTo>
                      <a:pt x="31" y="414"/>
                    </a:lnTo>
                    <a:lnTo>
                      <a:pt x="53" y="387"/>
                    </a:lnTo>
                    <a:lnTo>
                      <a:pt x="81" y="366"/>
                    </a:lnTo>
                    <a:lnTo>
                      <a:pt x="127" y="334"/>
                    </a:lnTo>
                    <a:lnTo>
                      <a:pt x="166" y="315"/>
                    </a:lnTo>
                    <a:lnTo>
                      <a:pt x="216" y="296"/>
                    </a:lnTo>
                    <a:lnTo>
                      <a:pt x="288" y="275"/>
                    </a:lnTo>
                    <a:lnTo>
                      <a:pt x="372" y="259"/>
                    </a:lnTo>
                    <a:lnTo>
                      <a:pt x="442" y="251"/>
                    </a:lnTo>
                    <a:lnTo>
                      <a:pt x="471" y="248"/>
                    </a:lnTo>
                    <a:lnTo>
                      <a:pt x="357" y="232"/>
                    </a:lnTo>
                    <a:lnTo>
                      <a:pt x="262" y="211"/>
                    </a:lnTo>
                    <a:lnTo>
                      <a:pt x="195" y="189"/>
                    </a:lnTo>
                    <a:lnTo>
                      <a:pt x="144" y="166"/>
                    </a:lnTo>
                    <a:lnTo>
                      <a:pt x="90" y="134"/>
                    </a:lnTo>
                    <a:lnTo>
                      <a:pt x="56" y="106"/>
                    </a:lnTo>
                    <a:lnTo>
                      <a:pt x="27" y="74"/>
                    </a:lnTo>
                    <a:lnTo>
                      <a:pt x="11" y="48"/>
                    </a:lnTo>
                    <a:lnTo>
                      <a:pt x="3" y="22"/>
                    </a:lnTo>
                    <a:lnTo>
                      <a:pt x="0" y="0"/>
                    </a:lnTo>
                  </a:path>
                </a:pathLst>
              </a:custGeom>
              <a:pattFill prst="ltVert">
                <a:fgClr>
                  <a:srgbClr val="FFFFFF"/>
                </a:fgClr>
                <a:bgClr>
                  <a:srgbClr val="777777"/>
                </a:bgClr>
              </a:pattFill>
              <a:ln w="12700" cap="rnd" cmpd="sng">
                <a:noFill/>
                <a:prstDash val="solid"/>
                <a:round/>
                <a:headEnd type="none" w="med" len="med"/>
                <a:tailEnd type="none" w="med" len="med"/>
              </a:ln>
              <a:effectLst>
                <a:outerShdw dist="35921" dir="2700000" algn="ctr" rotWithShape="0">
                  <a:srgbClr val="4D4D4D"/>
                </a:outerShdw>
              </a:effectLst>
            </p:spPr>
            <p:txBody>
              <a:bodyPr/>
              <a:lstStyle/>
              <a:p>
                <a:pPr>
                  <a:defRPr/>
                </a:pPr>
                <a:endParaRPr lang="en-US">
                  <a:latin typeface="Calibri"/>
                  <a:cs typeface="Calibri"/>
                </a:endParaRPr>
              </a:p>
            </p:txBody>
          </p:sp>
        </p:grpSp>
        <p:sp>
          <p:nvSpPr>
            <p:cNvPr id="1189089" name="Rectangle 225"/>
            <p:cNvSpPr>
              <a:spLocks noChangeArrowheads="1"/>
            </p:cNvSpPr>
            <p:nvPr/>
          </p:nvSpPr>
          <p:spPr bwMode="auto">
            <a:xfrm>
              <a:off x="3754" y="2575"/>
              <a:ext cx="429" cy="123"/>
            </a:xfrm>
            <a:prstGeom prst="rect">
              <a:avLst/>
            </a:prstGeom>
            <a:solidFill>
              <a:srgbClr val="CC0000"/>
            </a:solidFill>
            <a:ln w="28575">
              <a:noFill/>
              <a:miter lim="800000"/>
              <a:headEnd/>
              <a:tailEnd/>
            </a:ln>
            <a:effectLst>
              <a:outerShdw dist="35921" dir="2700000" algn="ctr" rotWithShape="0">
                <a:srgbClr val="4D4D4D"/>
              </a:outerShdw>
            </a:effectLst>
          </p:spPr>
          <p:txBody>
            <a:bodyPr wrap="none" anchor="ctr"/>
            <a:lstStyle/>
            <a:p>
              <a:pPr algn="ctr" eaLnBrk="0" hangingPunct="0">
                <a:defRPr/>
              </a:pPr>
              <a:endParaRPr lang="en-US" i="1" baseline="0">
                <a:solidFill>
                  <a:srgbClr val="FFFFFF"/>
                </a:solidFill>
                <a:effectLst>
                  <a:outerShdw blurRad="38100" dist="38100" dir="2700000" algn="tl">
                    <a:srgbClr val="000000"/>
                  </a:outerShdw>
                </a:effectLst>
                <a:latin typeface="Calibri"/>
                <a:cs typeface="Calibri"/>
              </a:endParaRPr>
            </a:p>
          </p:txBody>
        </p:sp>
        <p:sp>
          <p:nvSpPr>
            <p:cNvPr id="1189090" name="Rectangle 226"/>
            <p:cNvSpPr>
              <a:spLocks noChangeArrowheads="1"/>
            </p:cNvSpPr>
            <p:nvPr/>
          </p:nvSpPr>
          <p:spPr bwMode="auto">
            <a:xfrm>
              <a:off x="3573" y="2698"/>
              <a:ext cx="183" cy="122"/>
            </a:xfrm>
            <a:prstGeom prst="rect">
              <a:avLst/>
            </a:prstGeom>
            <a:solidFill>
              <a:srgbClr val="CC0000"/>
            </a:solidFill>
            <a:ln w="28575">
              <a:noFill/>
              <a:miter lim="800000"/>
              <a:headEnd/>
              <a:tailEnd/>
            </a:ln>
            <a:effectLst>
              <a:outerShdw dist="35921" dir="2700000" algn="ctr" rotWithShape="0">
                <a:srgbClr val="4D4D4D"/>
              </a:outerShdw>
            </a:effectLst>
          </p:spPr>
          <p:txBody>
            <a:bodyPr wrap="none" anchor="ctr"/>
            <a:lstStyle/>
            <a:p>
              <a:pPr algn="ctr" eaLnBrk="0" hangingPunct="0">
                <a:defRPr/>
              </a:pPr>
              <a:endParaRPr lang="en-US" i="1" baseline="0">
                <a:solidFill>
                  <a:srgbClr val="FFFFFF"/>
                </a:solidFill>
                <a:effectLst>
                  <a:outerShdw blurRad="38100" dist="38100" dir="2700000" algn="tl">
                    <a:srgbClr val="000000"/>
                  </a:outerShdw>
                </a:effectLst>
                <a:latin typeface="Calibri"/>
                <a:cs typeface="Calibri"/>
              </a:endParaRPr>
            </a:p>
          </p:txBody>
        </p:sp>
        <p:sp>
          <p:nvSpPr>
            <p:cNvPr id="1189091" name="Rectangle 227"/>
            <p:cNvSpPr>
              <a:spLocks noChangeArrowheads="1"/>
            </p:cNvSpPr>
            <p:nvPr/>
          </p:nvSpPr>
          <p:spPr bwMode="auto">
            <a:xfrm>
              <a:off x="3380" y="3242"/>
              <a:ext cx="184" cy="123"/>
            </a:xfrm>
            <a:prstGeom prst="rect">
              <a:avLst/>
            </a:prstGeom>
            <a:solidFill>
              <a:srgbClr val="777777"/>
            </a:solidFill>
            <a:ln w="28575">
              <a:noFill/>
              <a:miter lim="800000"/>
              <a:headEnd/>
              <a:tailEnd/>
            </a:ln>
            <a:effectLst>
              <a:outerShdw dist="35921" dir="2700000" algn="ctr" rotWithShape="0">
                <a:srgbClr val="4D4D4D"/>
              </a:outerShdw>
            </a:effectLst>
          </p:spPr>
          <p:txBody>
            <a:bodyPr wrap="none" anchor="ctr"/>
            <a:lstStyle/>
            <a:p>
              <a:pPr algn="ctr" eaLnBrk="0" hangingPunct="0">
                <a:defRPr/>
              </a:pPr>
              <a:endParaRPr lang="en-US" i="1" baseline="0">
                <a:solidFill>
                  <a:srgbClr val="FFFFFF"/>
                </a:solidFill>
                <a:effectLst>
                  <a:outerShdw blurRad="38100" dist="38100" dir="2700000" algn="tl">
                    <a:srgbClr val="000000"/>
                  </a:outerShdw>
                </a:effectLst>
                <a:latin typeface="Calibri"/>
                <a:cs typeface="Calibri"/>
              </a:endParaRPr>
            </a:p>
          </p:txBody>
        </p:sp>
        <p:sp>
          <p:nvSpPr>
            <p:cNvPr id="1189092" name="Rectangle 228"/>
            <p:cNvSpPr>
              <a:spLocks noChangeArrowheads="1"/>
            </p:cNvSpPr>
            <p:nvPr/>
          </p:nvSpPr>
          <p:spPr bwMode="auto">
            <a:xfrm>
              <a:off x="3571" y="3365"/>
              <a:ext cx="183" cy="63"/>
            </a:xfrm>
            <a:prstGeom prst="rect">
              <a:avLst/>
            </a:prstGeom>
            <a:solidFill>
              <a:srgbClr val="777777"/>
            </a:solidFill>
            <a:ln w="28575">
              <a:noFill/>
              <a:miter lim="800000"/>
              <a:headEnd/>
              <a:tailEnd/>
            </a:ln>
            <a:effectLst>
              <a:outerShdw dist="35921" dir="2700000" algn="ctr" rotWithShape="0">
                <a:srgbClr val="4D4D4D"/>
              </a:outerShdw>
            </a:effectLst>
          </p:spPr>
          <p:txBody>
            <a:bodyPr wrap="none" anchor="ctr"/>
            <a:lstStyle/>
            <a:p>
              <a:pPr algn="ctr" eaLnBrk="0" hangingPunct="0">
                <a:defRPr/>
              </a:pPr>
              <a:endParaRPr lang="en-US" i="1" baseline="0">
                <a:solidFill>
                  <a:srgbClr val="FFFFFF"/>
                </a:solidFill>
                <a:effectLst>
                  <a:outerShdw blurRad="38100" dist="38100" dir="2700000" algn="tl">
                    <a:srgbClr val="000000"/>
                  </a:outerShdw>
                </a:effectLst>
                <a:latin typeface="Calibri"/>
                <a:cs typeface="Calibri"/>
              </a:endParaRPr>
            </a:p>
          </p:txBody>
        </p:sp>
        <p:sp>
          <p:nvSpPr>
            <p:cNvPr id="1189093" name="Rectangle 229"/>
            <p:cNvSpPr>
              <a:spLocks noChangeArrowheads="1"/>
            </p:cNvSpPr>
            <p:nvPr/>
          </p:nvSpPr>
          <p:spPr bwMode="auto">
            <a:xfrm flipV="1">
              <a:off x="3586" y="2976"/>
              <a:ext cx="183" cy="45"/>
            </a:xfrm>
            <a:prstGeom prst="rect">
              <a:avLst/>
            </a:prstGeom>
            <a:solidFill>
              <a:srgbClr val="CC0000"/>
            </a:solidFill>
            <a:ln w="28575">
              <a:noFill/>
              <a:miter lim="800000"/>
              <a:headEnd/>
              <a:tailEnd/>
            </a:ln>
            <a:effectLst>
              <a:outerShdw dist="35921" dir="2700000" algn="ctr" rotWithShape="0">
                <a:srgbClr val="4D4D4D"/>
              </a:outerShdw>
            </a:effectLst>
          </p:spPr>
          <p:txBody>
            <a:bodyPr rot="10800000" wrap="none" anchor="ctr"/>
            <a:lstStyle/>
            <a:p>
              <a:pPr algn="ctr" eaLnBrk="0" hangingPunct="0">
                <a:defRPr/>
              </a:pPr>
              <a:endParaRPr lang="en-US" i="1" baseline="0">
                <a:solidFill>
                  <a:srgbClr val="CC0000"/>
                </a:solidFill>
                <a:effectLst>
                  <a:outerShdw blurRad="38100" dist="38100" dir="2700000" algn="tl">
                    <a:srgbClr val="000000"/>
                  </a:outerShdw>
                </a:effectLst>
                <a:latin typeface="Calibri"/>
                <a:cs typeface="Calibri"/>
              </a:endParaRPr>
            </a:p>
          </p:txBody>
        </p:sp>
      </p:grpSp>
      <p:sp>
        <p:nvSpPr>
          <p:cNvPr id="1189094" name="Text Box 230"/>
          <p:cNvSpPr txBox="1">
            <a:spLocks noChangeArrowheads="1"/>
          </p:cNvSpPr>
          <p:nvPr/>
        </p:nvSpPr>
        <p:spPr bwMode="auto">
          <a:xfrm>
            <a:off x="1719263" y="5680075"/>
            <a:ext cx="549275" cy="304800"/>
          </a:xfrm>
          <a:prstGeom prst="rect">
            <a:avLst/>
          </a:prstGeom>
          <a:noFill/>
          <a:ln w="28575">
            <a:noFill/>
            <a:miter lim="800000"/>
            <a:headEnd/>
            <a:tailEnd/>
          </a:ln>
          <a:effectLst/>
        </p:spPr>
        <p:txBody>
          <a:bodyPr>
            <a:spAutoFit/>
          </a:bodyPr>
          <a:lstStyle/>
          <a:p>
            <a:pPr eaLnBrk="0" hangingPunct="0">
              <a:spcBef>
                <a:spcPct val="50000"/>
              </a:spcBef>
              <a:defRPr/>
            </a:pPr>
            <a:r>
              <a:rPr lang="en-US" sz="1400" baseline="0">
                <a:effectLst>
                  <a:outerShdw blurRad="38100" dist="38100" dir="2700000" algn="tl">
                    <a:srgbClr val="C0C0C0"/>
                  </a:outerShdw>
                </a:effectLst>
                <a:latin typeface="Calibri"/>
                <a:cs typeface="Calibri"/>
              </a:rPr>
              <a:t>RF</a:t>
            </a:r>
            <a:endParaRPr lang="en-US" sz="1400" baseline="-25000">
              <a:effectLst>
                <a:outerShdw blurRad="38100" dist="38100" dir="2700000" algn="tl">
                  <a:srgbClr val="C0C0C0"/>
                </a:outerShdw>
              </a:effectLst>
              <a:latin typeface="Calibri"/>
              <a:cs typeface="Calibri"/>
            </a:endParaRPr>
          </a:p>
        </p:txBody>
      </p:sp>
      <p:sp>
        <p:nvSpPr>
          <p:cNvPr id="1189095" name="Line 231"/>
          <p:cNvSpPr>
            <a:spLocks noChangeShapeType="1"/>
          </p:cNvSpPr>
          <p:nvPr/>
        </p:nvSpPr>
        <p:spPr bwMode="auto">
          <a:xfrm>
            <a:off x="5287968" y="2338388"/>
            <a:ext cx="2035175" cy="0"/>
          </a:xfrm>
          <a:prstGeom prst="line">
            <a:avLst/>
          </a:prstGeom>
          <a:noFill/>
          <a:ln w="81280" cap="rnd">
            <a:solidFill>
              <a:srgbClr val="FF0000"/>
            </a:solidFill>
            <a:prstDash val="sysDot"/>
            <a:round/>
            <a:headEnd/>
            <a:tailEnd/>
          </a:ln>
        </p:spPr>
        <p:txBody>
          <a:bodyPr wrap="none" lIns="198000" tIns="46800" rIns="90000" bIns="46800" anchor="ctr"/>
          <a:lstStyle/>
          <a:p>
            <a:endParaRPr lang="en-US">
              <a:latin typeface="Calibri"/>
              <a:cs typeface="Calibri"/>
            </a:endParaRPr>
          </a:p>
        </p:txBody>
      </p:sp>
      <p:sp>
        <p:nvSpPr>
          <p:cNvPr id="1189096" name="Line 232"/>
          <p:cNvSpPr>
            <a:spLocks noChangeShapeType="1"/>
          </p:cNvSpPr>
          <p:nvPr/>
        </p:nvSpPr>
        <p:spPr bwMode="auto">
          <a:xfrm>
            <a:off x="5286380" y="2492375"/>
            <a:ext cx="1943100" cy="0"/>
          </a:xfrm>
          <a:prstGeom prst="line">
            <a:avLst/>
          </a:prstGeom>
          <a:noFill/>
          <a:ln w="81280" cap="rnd">
            <a:solidFill>
              <a:srgbClr val="FF0000"/>
            </a:solidFill>
            <a:prstDash val="sysDot"/>
            <a:round/>
            <a:headEnd/>
            <a:tailEnd/>
          </a:ln>
        </p:spPr>
        <p:txBody>
          <a:bodyPr wrap="none" lIns="198000" tIns="46800" rIns="90000" bIns="46800" anchor="ctr"/>
          <a:lstStyle/>
          <a:p>
            <a:endParaRPr lang="en-US">
              <a:latin typeface="Calibri"/>
              <a:cs typeface="Calibri"/>
            </a:endParaRPr>
          </a:p>
        </p:txBody>
      </p:sp>
      <p:sp>
        <p:nvSpPr>
          <p:cNvPr id="1189097" name="Line 233"/>
          <p:cNvSpPr>
            <a:spLocks noChangeShapeType="1"/>
          </p:cNvSpPr>
          <p:nvPr/>
        </p:nvSpPr>
        <p:spPr bwMode="auto">
          <a:xfrm>
            <a:off x="5286380" y="2171700"/>
            <a:ext cx="1943100" cy="0"/>
          </a:xfrm>
          <a:prstGeom prst="line">
            <a:avLst/>
          </a:prstGeom>
          <a:noFill/>
          <a:ln w="81280" cap="rnd">
            <a:solidFill>
              <a:srgbClr val="FF0000"/>
            </a:solidFill>
            <a:prstDash val="sysDot"/>
            <a:round/>
            <a:headEnd/>
            <a:tailEnd/>
          </a:ln>
        </p:spPr>
        <p:txBody>
          <a:bodyPr wrap="none" lIns="198000" tIns="46800" rIns="90000" bIns="46800" anchor="ctr"/>
          <a:lstStyle/>
          <a:p>
            <a:endParaRPr lang="en-US">
              <a:latin typeface="Calibri"/>
              <a:cs typeface="Calibri"/>
            </a:endParaRPr>
          </a:p>
        </p:txBody>
      </p:sp>
      <p:sp>
        <p:nvSpPr>
          <p:cNvPr id="1189098" name="Text Box 234"/>
          <p:cNvSpPr txBox="1">
            <a:spLocks noChangeArrowheads="1"/>
          </p:cNvSpPr>
          <p:nvPr/>
        </p:nvSpPr>
        <p:spPr bwMode="auto">
          <a:xfrm>
            <a:off x="165100" y="6292850"/>
            <a:ext cx="2833276" cy="307777"/>
          </a:xfrm>
          <a:prstGeom prst="rect">
            <a:avLst/>
          </a:prstGeom>
          <a:noFill/>
          <a:ln w="9525">
            <a:noFill/>
            <a:miter lim="800000"/>
            <a:headEnd/>
            <a:tailEnd/>
          </a:ln>
        </p:spPr>
        <p:txBody>
          <a:bodyPr wrap="none">
            <a:spAutoFit/>
          </a:bodyPr>
          <a:lstStyle/>
          <a:p>
            <a:pPr eaLnBrk="0" hangingPunct="0"/>
            <a:r>
              <a:rPr lang="en-US" sz="1400" baseline="30000" dirty="0">
                <a:latin typeface="Calibri"/>
                <a:cs typeface="Calibri"/>
              </a:rPr>
              <a:t>1) </a:t>
            </a:r>
            <a:r>
              <a:rPr lang="en-US" sz="1400" baseline="0" dirty="0">
                <a:latin typeface="Calibri"/>
                <a:cs typeface="Calibri"/>
              </a:rPr>
              <a:t>also: k-space; k = spatial frequency</a:t>
            </a:r>
          </a:p>
        </p:txBody>
      </p:sp>
      <p:sp>
        <p:nvSpPr>
          <p:cNvPr id="15" name="Slide Number Placeholder 14">
            <a:extLst>
              <a:ext uri="{FF2B5EF4-FFF2-40B4-BE49-F238E27FC236}">
                <a16:creationId xmlns:a16="http://schemas.microsoft.com/office/drawing/2014/main" id="{8B506956-B27F-E647-910A-1561DD2C7008}"/>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68</a:t>
            </a:fld>
            <a:endParaRPr lang="en-US"/>
          </a:p>
        </p:txBody>
      </p:sp>
    </p:spTree>
    <p:custDataLst>
      <p:tags r:id="rId1"/>
    </p:custDataLst>
    <p:extLst>
      <p:ext uri="{BB962C8B-B14F-4D97-AF65-F5344CB8AC3E}">
        <p14:creationId xmlns:p14="http://schemas.microsoft.com/office/powerpoint/2010/main" val="1735347694"/>
      </p:ext>
    </p:extLst>
  </p:cSld>
  <p:clrMapOvr>
    <a:masterClrMapping/>
  </p:clrMapOvr>
  <p:transition advTm="57936">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88866"/>
                                        </p:tgtEl>
                                        <p:attrNameLst>
                                          <p:attrName>style.visibility</p:attrName>
                                        </p:attrNameLst>
                                      </p:cBhvr>
                                      <p:to>
                                        <p:strVal val="visible"/>
                                      </p:to>
                                    </p:set>
                                    <p:animEffect transition="in" filter="wipe(left)">
                                      <p:cBhvr>
                                        <p:cTn id="7" dur="500"/>
                                        <p:tgtEl>
                                          <p:spTgt spid="118886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88897"/>
                                        </p:tgtEl>
                                        <p:attrNameLst>
                                          <p:attrName>style.visibility</p:attrName>
                                        </p:attrNameLst>
                                      </p:cBhvr>
                                      <p:to>
                                        <p:strVal val="visible"/>
                                      </p:to>
                                    </p:set>
                                    <p:animEffect transition="in" filter="fade">
                                      <p:cBhvr>
                                        <p:cTn id="15" dur="500"/>
                                        <p:tgtEl>
                                          <p:spTgt spid="1188897"/>
                                        </p:tgtEl>
                                      </p:cBhvr>
                                    </p:animEffec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189056"/>
                                        </p:tgtEl>
                                        <p:attrNameLst>
                                          <p:attrName>style.visibility</p:attrName>
                                        </p:attrNameLst>
                                      </p:cBhvr>
                                      <p:to>
                                        <p:strVal val="visible"/>
                                      </p:to>
                                    </p:set>
                                    <p:animEffect transition="in" filter="fade">
                                      <p:cBhvr>
                                        <p:cTn id="22" dur="500"/>
                                        <p:tgtEl>
                                          <p:spTgt spid="118905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89098"/>
                                        </p:tgtEl>
                                        <p:attrNameLst>
                                          <p:attrName>style.visibility</p:attrName>
                                        </p:attrNameLst>
                                      </p:cBhvr>
                                      <p:to>
                                        <p:strVal val="visible"/>
                                      </p:to>
                                    </p:set>
                                    <p:animEffect transition="in" filter="fade">
                                      <p:cBhvr>
                                        <p:cTn id="25" dur="500"/>
                                        <p:tgtEl>
                                          <p:spTgt spid="118909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89060"/>
                                        </p:tgtEl>
                                        <p:attrNameLst>
                                          <p:attrName>style.visibility</p:attrName>
                                        </p:attrNameLst>
                                      </p:cBhvr>
                                      <p:to>
                                        <p:strVal val="visible"/>
                                      </p:to>
                                    </p:set>
                                    <p:animEffect transition="in" filter="fade">
                                      <p:cBhvr>
                                        <p:cTn id="35" dur="500"/>
                                        <p:tgtEl>
                                          <p:spTgt spid="118906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89058"/>
                                        </p:tgtEl>
                                        <p:attrNameLst>
                                          <p:attrName>style.visibility</p:attrName>
                                        </p:attrNameLst>
                                      </p:cBhvr>
                                      <p:to>
                                        <p:strVal val="visible"/>
                                      </p:to>
                                    </p:set>
                                    <p:animEffect transition="in" filter="fade">
                                      <p:cBhvr>
                                        <p:cTn id="38" dur="500"/>
                                        <p:tgtEl>
                                          <p:spTgt spid="118905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89059"/>
                                        </p:tgtEl>
                                        <p:attrNameLst>
                                          <p:attrName>style.visibility</p:attrName>
                                        </p:attrNameLst>
                                      </p:cBhvr>
                                      <p:to>
                                        <p:strVal val="visible"/>
                                      </p:to>
                                    </p:set>
                                    <p:animEffect transition="in" filter="fade">
                                      <p:cBhvr>
                                        <p:cTn id="41" dur="500"/>
                                        <p:tgtEl>
                                          <p:spTgt spid="118905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89057"/>
                                        </p:tgtEl>
                                        <p:attrNameLst>
                                          <p:attrName>style.visibility</p:attrName>
                                        </p:attrNameLst>
                                      </p:cBhvr>
                                      <p:to>
                                        <p:strVal val="visible"/>
                                      </p:to>
                                    </p:set>
                                    <p:animEffect transition="in" filter="fade">
                                      <p:cBhvr>
                                        <p:cTn id="44" dur="500"/>
                                        <p:tgtEl>
                                          <p:spTgt spid="118905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189063"/>
                                        </p:tgtEl>
                                        <p:attrNameLst>
                                          <p:attrName>style.visibility</p:attrName>
                                        </p:attrNameLst>
                                      </p:cBhvr>
                                      <p:to>
                                        <p:strVal val="visible"/>
                                      </p:to>
                                    </p:set>
                                    <p:animEffect transition="in" filter="fade">
                                      <p:cBhvr>
                                        <p:cTn id="47" dur="500"/>
                                        <p:tgtEl>
                                          <p:spTgt spid="118906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189061"/>
                                        </p:tgtEl>
                                        <p:attrNameLst>
                                          <p:attrName>style.visibility</p:attrName>
                                        </p:attrNameLst>
                                      </p:cBhvr>
                                      <p:to>
                                        <p:strVal val="visible"/>
                                      </p:to>
                                    </p:set>
                                    <p:animEffect transition="in" filter="fade">
                                      <p:cBhvr>
                                        <p:cTn id="50" dur="500"/>
                                        <p:tgtEl>
                                          <p:spTgt spid="118906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189062"/>
                                        </p:tgtEl>
                                        <p:attrNameLst>
                                          <p:attrName>style.visibility</p:attrName>
                                        </p:attrNameLst>
                                      </p:cBhvr>
                                      <p:to>
                                        <p:strVal val="visible"/>
                                      </p:to>
                                    </p:set>
                                    <p:animEffect transition="in" filter="fade">
                                      <p:cBhvr>
                                        <p:cTn id="53" dur="500"/>
                                        <p:tgtEl>
                                          <p:spTgt spid="118906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189094"/>
                                        </p:tgtEl>
                                        <p:attrNameLst>
                                          <p:attrName>style.visibility</p:attrName>
                                        </p:attrNameLst>
                                      </p:cBhvr>
                                      <p:to>
                                        <p:strVal val="visible"/>
                                      </p:to>
                                    </p:set>
                                    <p:animEffect transition="in" filter="fade">
                                      <p:cBhvr>
                                        <p:cTn id="56" dur="500"/>
                                        <p:tgtEl>
                                          <p:spTgt spid="118909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wipe(left)">
                                      <p:cBhvr>
                                        <p:cTn id="61" dur="1000"/>
                                        <p:tgtEl>
                                          <p:spTgt spid="8"/>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1189097"/>
                                        </p:tgtEl>
                                        <p:attrNameLst>
                                          <p:attrName>style.visibility</p:attrName>
                                        </p:attrNameLst>
                                      </p:cBhvr>
                                      <p:to>
                                        <p:strVal val="visible"/>
                                      </p:to>
                                    </p:set>
                                    <p:animEffect transition="in" filter="wipe(left)">
                                      <p:cBhvr>
                                        <p:cTn id="64" dur="1000"/>
                                        <p:tgtEl>
                                          <p:spTgt spid="1189097"/>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wipe(left)">
                                      <p:cBhvr>
                                        <p:cTn id="69" dur="500"/>
                                        <p:tgtEl>
                                          <p:spTgt spid="10"/>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1189095"/>
                                        </p:tgtEl>
                                        <p:attrNameLst>
                                          <p:attrName>style.visibility</p:attrName>
                                        </p:attrNameLst>
                                      </p:cBhvr>
                                      <p:to>
                                        <p:strVal val="visible"/>
                                      </p:to>
                                    </p:set>
                                    <p:animEffect transition="in" filter="wipe(left)">
                                      <p:cBhvr>
                                        <p:cTn id="72" dur="500"/>
                                        <p:tgtEl>
                                          <p:spTgt spid="118909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189096"/>
                                        </p:tgtEl>
                                        <p:attrNameLst>
                                          <p:attrName>style.visibility</p:attrName>
                                        </p:attrNameLst>
                                      </p:cBhvr>
                                      <p:to>
                                        <p:strVal val="visible"/>
                                      </p:to>
                                    </p:set>
                                    <p:animEffect transition="in" filter="wipe(left)">
                                      <p:cBhvr>
                                        <p:cTn id="77" dur="500"/>
                                        <p:tgtEl>
                                          <p:spTgt spid="1189096"/>
                                        </p:tgtEl>
                                      </p:cBhvr>
                                    </p:animEffect>
                                  </p:childTnLst>
                                </p:cTn>
                              </p:par>
                              <p:par>
                                <p:cTn id="78" presetID="22" presetClass="entr" presetSubtype="8" fill="hold" nodeType="withEffect">
                                  <p:stCondLst>
                                    <p:cond delay="0"/>
                                  </p:stCondLst>
                                  <p:childTnLst>
                                    <p:set>
                                      <p:cBhvr>
                                        <p:cTn id="79" dur="1" fill="hold">
                                          <p:stCondLst>
                                            <p:cond delay="0"/>
                                          </p:stCondLst>
                                        </p:cTn>
                                        <p:tgtEl>
                                          <p:spTgt spid="12"/>
                                        </p:tgtEl>
                                        <p:attrNameLst>
                                          <p:attrName>style.visibility</p:attrName>
                                        </p:attrNameLst>
                                      </p:cBhvr>
                                      <p:to>
                                        <p:strVal val="visible"/>
                                      </p:to>
                                    </p:set>
                                    <p:animEffect transition="in" filter="wipe(left)">
                                      <p:cBhvr>
                                        <p:cTn id="8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8866" grpId="0" animBg="1"/>
      <p:bldP spid="1189056" grpId="0"/>
      <p:bldP spid="1189057" grpId="0" animBg="1"/>
      <p:bldP spid="1189058" grpId="0" animBg="1"/>
      <p:bldP spid="1189059" grpId="0" animBg="1"/>
      <p:bldP spid="1189060" grpId="0" animBg="1"/>
      <p:bldP spid="1189061" grpId="0"/>
      <p:bldP spid="1189062" grpId="0"/>
      <p:bldP spid="1189063" grpId="0"/>
      <p:bldP spid="1189094" grpId="0"/>
      <p:bldP spid="1189095" grpId="0" animBg="1"/>
      <p:bldP spid="1189096" grpId="0" animBg="1"/>
      <p:bldP spid="1189097" grpId="0" animBg="1"/>
      <p:bldP spid="118909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866" name="AutoShape 2"/>
          <p:cNvSpPr>
            <a:spLocks noChangeArrowheads="1"/>
          </p:cNvSpPr>
          <p:nvPr/>
        </p:nvSpPr>
        <p:spPr bwMode="auto">
          <a:xfrm>
            <a:off x="4248150" y="2346129"/>
            <a:ext cx="647700" cy="719137"/>
          </a:xfrm>
          <a:prstGeom prst="rightArrow">
            <a:avLst>
              <a:gd name="adj1" fmla="val 72602"/>
              <a:gd name="adj2" fmla="val 25000"/>
            </a:avLst>
          </a:prstGeom>
          <a:gradFill rotWithShape="0">
            <a:gsLst>
              <a:gs pos="0">
                <a:srgbClr val="777777">
                  <a:alpha val="0"/>
                </a:srgbClr>
              </a:gs>
              <a:gs pos="100000">
                <a:srgbClr val="777777">
                  <a:gamma/>
                  <a:shade val="95294"/>
                  <a:invGamma/>
                </a:srgbClr>
              </a:gs>
            </a:gsLst>
            <a:lin ang="0" scaled="1"/>
          </a:gradFill>
          <a:ln w="3175">
            <a:solidFill>
              <a:srgbClr val="C0C0C0"/>
            </a:solidFill>
            <a:miter lim="800000"/>
            <a:headEnd/>
            <a:tailEnd/>
          </a:ln>
          <a:effectLst/>
        </p:spPr>
        <p:txBody>
          <a:bodyPr wrap="none" lIns="198000" tIns="46800" rIns="90000" bIns="46800" anchor="ctr"/>
          <a:lstStyle/>
          <a:p>
            <a:pPr algn="ctr" eaLnBrk="0" hangingPunct="0">
              <a:defRPr/>
            </a:pPr>
            <a:r>
              <a:rPr lang="en-US" i="1" baseline="0" dirty="0">
                <a:solidFill>
                  <a:schemeClr val="bg1"/>
                </a:solidFill>
                <a:effectLst>
                  <a:outerShdw blurRad="38100" dist="38100" dir="2700000" algn="tl">
                    <a:srgbClr val="000000"/>
                  </a:outerShdw>
                </a:effectLst>
                <a:latin typeface="Calibri"/>
                <a:cs typeface="Calibri"/>
              </a:rPr>
              <a:t>IFT  </a:t>
            </a:r>
          </a:p>
        </p:txBody>
      </p:sp>
      <p:sp>
        <p:nvSpPr>
          <p:cNvPr id="22538" name="Text Box 191"/>
          <p:cNvSpPr txBox="1">
            <a:spLocks noChangeArrowheads="1"/>
          </p:cNvSpPr>
          <p:nvPr/>
        </p:nvSpPr>
        <p:spPr bwMode="auto">
          <a:xfrm>
            <a:off x="5810269" y="1071347"/>
            <a:ext cx="1521919" cy="371513"/>
          </a:xfrm>
          <a:prstGeom prst="rect">
            <a:avLst/>
          </a:prstGeom>
          <a:noFill/>
          <a:ln w="9525">
            <a:noFill/>
            <a:miter lim="800000"/>
            <a:headEnd/>
            <a:tailEnd/>
          </a:ln>
        </p:spPr>
        <p:txBody>
          <a:bodyPr wrap="none" lIns="198000" tIns="46800" rIns="90000" bIns="46800">
            <a:spAutoFit/>
          </a:bodyPr>
          <a:lstStyle/>
          <a:p>
            <a:pPr eaLnBrk="0" hangingPunct="0"/>
            <a:r>
              <a:rPr lang="en-US" sz="1800" baseline="0">
                <a:latin typeface="Calibri"/>
                <a:cs typeface="Calibri"/>
              </a:rPr>
              <a:t>Object space</a:t>
            </a:r>
          </a:p>
        </p:txBody>
      </p:sp>
      <p:sp>
        <p:nvSpPr>
          <p:cNvPr id="1189056" name="Text Box 192"/>
          <p:cNvSpPr txBox="1">
            <a:spLocks noChangeArrowheads="1"/>
          </p:cNvSpPr>
          <p:nvPr/>
        </p:nvSpPr>
        <p:spPr bwMode="auto">
          <a:xfrm>
            <a:off x="1593878" y="1071347"/>
            <a:ext cx="1470623" cy="371513"/>
          </a:xfrm>
          <a:prstGeom prst="rect">
            <a:avLst/>
          </a:prstGeom>
          <a:noFill/>
          <a:ln w="9525">
            <a:noFill/>
            <a:miter lim="800000"/>
            <a:headEnd/>
            <a:tailEnd/>
          </a:ln>
        </p:spPr>
        <p:txBody>
          <a:bodyPr wrap="none" lIns="198000" tIns="46800" rIns="90000" bIns="46800">
            <a:spAutoFit/>
          </a:bodyPr>
          <a:lstStyle/>
          <a:p>
            <a:pPr eaLnBrk="0" hangingPunct="0"/>
            <a:r>
              <a:rPr lang="en-US" sz="1800" baseline="0" dirty="0">
                <a:latin typeface="Calibri"/>
                <a:cs typeface="Calibri"/>
              </a:rPr>
              <a:t>Data space</a:t>
            </a:r>
            <a:r>
              <a:rPr lang="en-US" sz="1800" baseline="30000" dirty="0">
                <a:latin typeface="Calibri"/>
                <a:cs typeface="Calibri"/>
              </a:rPr>
              <a:t>1)</a:t>
            </a:r>
          </a:p>
        </p:txBody>
      </p:sp>
      <p:sp>
        <p:nvSpPr>
          <p:cNvPr id="1189098" name="Text Box 234"/>
          <p:cNvSpPr txBox="1">
            <a:spLocks noChangeArrowheads="1"/>
          </p:cNvSpPr>
          <p:nvPr/>
        </p:nvSpPr>
        <p:spPr bwMode="auto">
          <a:xfrm>
            <a:off x="165100" y="6506965"/>
            <a:ext cx="2833276" cy="307777"/>
          </a:xfrm>
          <a:prstGeom prst="rect">
            <a:avLst/>
          </a:prstGeom>
          <a:noFill/>
          <a:ln w="9525">
            <a:noFill/>
            <a:miter lim="800000"/>
            <a:headEnd/>
            <a:tailEnd/>
          </a:ln>
        </p:spPr>
        <p:txBody>
          <a:bodyPr wrap="none">
            <a:spAutoFit/>
          </a:bodyPr>
          <a:lstStyle/>
          <a:p>
            <a:pPr eaLnBrk="0" hangingPunct="0"/>
            <a:r>
              <a:rPr lang="en-US" sz="1400" baseline="30000" dirty="0">
                <a:latin typeface="Calibri"/>
                <a:cs typeface="Calibri"/>
              </a:rPr>
              <a:t>1) </a:t>
            </a:r>
            <a:r>
              <a:rPr lang="en-US" sz="1400" baseline="0" dirty="0">
                <a:latin typeface="Calibri"/>
                <a:cs typeface="Calibri"/>
              </a:rPr>
              <a:t>also: k-space; k = spatial frequency</a:t>
            </a:r>
          </a:p>
        </p:txBody>
      </p:sp>
      <p:sp>
        <p:nvSpPr>
          <p:cNvPr id="236" name="AutoShape 2"/>
          <p:cNvSpPr>
            <a:spLocks noChangeArrowheads="1"/>
          </p:cNvSpPr>
          <p:nvPr/>
        </p:nvSpPr>
        <p:spPr bwMode="auto">
          <a:xfrm>
            <a:off x="4271942" y="4846459"/>
            <a:ext cx="647700" cy="719137"/>
          </a:xfrm>
          <a:prstGeom prst="rightArrow">
            <a:avLst>
              <a:gd name="adj1" fmla="val 72602"/>
              <a:gd name="adj2" fmla="val 25000"/>
            </a:avLst>
          </a:prstGeom>
          <a:gradFill rotWithShape="0">
            <a:gsLst>
              <a:gs pos="0">
                <a:srgbClr val="777777">
                  <a:alpha val="0"/>
                </a:srgbClr>
              </a:gs>
              <a:gs pos="100000">
                <a:srgbClr val="777777">
                  <a:gamma/>
                  <a:shade val="95294"/>
                  <a:invGamma/>
                </a:srgbClr>
              </a:gs>
            </a:gsLst>
            <a:lin ang="0" scaled="1"/>
          </a:gradFill>
          <a:ln w="3175">
            <a:solidFill>
              <a:srgbClr val="C0C0C0"/>
            </a:solidFill>
            <a:miter lim="800000"/>
            <a:headEnd/>
            <a:tailEnd/>
          </a:ln>
          <a:effectLst/>
        </p:spPr>
        <p:txBody>
          <a:bodyPr wrap="none" lIns="198000" tIns="46800" rIns="90000" bIns="46800" anchor="ctr"/>
          <a:lstStyle/>
          <a:p>
            <a:pPr algn="ctr" eaLnBrk="0" hangingPunct="0">
              <a:defRPr/>
            </a:pPr>
            <a:r>
              <a:rPr lang="en-US" i="1" baseline="0" dirty="0">
                <a:solidFill>
                  <a:schemeClr val="bg1"/>
                </a:solidFill>
                <a:effectLst>
                  <a:outerShdw blurRad="38100" dist="38100" dir="2700000" algn="tl">
                    <a:srgbClr val="000000"/>
                  </a:outerShdw>
                </a:effectLst>
                <a:latin typeface="Calibri"/>
                <a:cs typeface="Calibri"/>
              </a:rPr>
              <a:t>IFT  </a:t>
            </a:r>
          </a:p>
        </p:txBody>
      </p:sp>
      <p:sp>
        <p:nvSpPr>
          <p:cNvPr id="429" name="Title 428"/>
          <p:cNvSpPr>
            <a:spLocks noGrp="1"/>
          </p:cNvSpPr>
          <p:nvPr>
            <p:ph type="title"/>
          </p:nvPr>
        </p:nvSpPr>
        <p:spPr/>
        <p:txBody>
          <a:bodyPr/>
          <a:lstStyle/>
          <a:p>
            <a:r>
              <a:rPr lang="de-CH" dirty="0">
                <a:latin typeface="Calibri"/>
                <a:cs typeface="Calibri"/>
              </a:rPr>
              <a:t>Data space </a:t>
            </a:r>
            <a:r>
              <a:rPr lang="de-CH" dirty="0">
                <a:latin typeface="Calibri"/>
                <a:cs typeface="Calibri"/>
                <a:sym typeface="Symbol"/>
              </a:rPr>
              <a:t> Object space</a:t>
            </a:r>
            <a:r>
              <a:rPr lang="de-CH" dirty="0">
                <a:latin typeface="Calibri"/>
                <a:cs typeface="Calibri"/>
              </a:rPr>
              <a:t> </a:t>
            </a:r>
            <a:endParaRPr lang="en-US" dirty="0">
              <a:latin typeface="Calibri"/>
              <a:cs typeface="Calibri"/>
            </a:endParaRPr>
          </a:p>
        </p:txBody>
      </p:sp>
      <p:pic>
        <p:nvPicPr>
          <p:cNvPr id="82948" name="Picture 4"/>
          <p:cNvPicPr>
            <a:picLocks noChangeAspect="1" noChangeArrowheads="1"/>
          </p:cNvPicPr>
          <p:nvPr/>
        </p:nvPicPr>
        <p:blipFill>
          <a:blip r:embed="rId4">
            <a:lum bright="31000" contrast="54000"/>
          </a:blip>
          <a:srcRect/>
          <a:stretch>
            <a:fillRect/>
          </a:stretch>
        </p:blipFill>
        <p:spPr bwMode="auto">
          <a:xfrm>
            <a:off x="5460221" y="4005064"/>
            <a:ext cx="2438400" cy="2438400"/>
          </a:xfrm>
          <a:prstGeom prst="rect">
            <a:avLst/>
          </a:prstGeom>
          <a:noFill/>
          <a:ln w="9525">
            <a:noFill/>
            <a:miter lim="800000"/>
            <a:headEnd/>
            <a:tailEnd/>
          </a:ln>
          <a:effectLst>
            <a:outerShdw blurRad="139700" dist="76200" dir="2700000" algn="tl" rotWithShape="0">
              <a:prstClr val="black">
                <a:alpha val="40000"/>
              </a:prstClr>
            </a:outerShdw>
          </a:effectLst>
        </p:spPr>
      </p:pic>
      <p:pic>
        <p:nvPicPr>
          <p:cNvPr id="82949" name="Picture 5"/>
          <p:cNvPicPr>
            <a:picLocks noChangeAspect="1" noChangeArrowheads="1"/>
          </p:cNvPicPr>
          <p:nvPr/>
        </p:nvPicPr>
        <p:blipFill>
          <a:blip r:embed="rId5"/>
          <a:srcRect/>
          <a:stretch>
            <a:fillRect/>
          </a:stretch>
        </p:blipFill>
        <p:spPr bwMode="auto">
          <a:xfrm>
            <a:off x="5460221" y="1419029"/>
            <a:ext cx="2438400" cy="2438400"/>
          </a:xfrm>
          <a:prstGeom prst="rect">
            <a:avLst/>
          </a:prstGeom>
          <a:noFill/>
          <a:ln w="9525">
            <a:noFill/>
            <a:miter lim="800000"/>
            <a:headEnd/>
            <a:tailEnd/>
          </a:ln>
          <a:effectLst>
            <a:outerShdw blurRad="139700" dist="76200" dir="2700000" algn="tl" rotWithShape="0">
              <a:prstClr val="black">
                <a:alpha val="40000"/>
              </a:prstClr>
            </a:outerShdw>
          </a:effectLst>
        </p:spPr>
      </p:pic>
      <p:pic>
        <p:nvPicPr>
          <p:cNvPr id="82950" name="Picture 6"/>
          <p:cNvPicPr>
            <a:picLocks noChangeAspect="1" noChangeArrowheads="1"/>
          </p:cNvPicPr>
          <p:nvPr/>
        </p:nvPicPr>
        <p:blipFill>
          <a:blip r:embed="rId6"/>
          <a:srcRect/>
          <a:stretch>
            <a:fillRect/>
          </a:stretch>
        </p:blipFill>
        <p:spPr bwMode="auto">
          <a:xfrm>
            <a:off x="1188288" y="1419029"/>
            <a:ext cx="2438400" cy="2438400"/>
          </a:xfrm>
          <a:prstGeom prst="rect">
            <a:avLst/>
          </a:prstGeom>
          <a:noFill/>
          <a:ln w="9525">
            <a:noFill/>
            <a:miter lim="800000"/>
            <a:headEnd/>
            <a:tailEnd/>
          </a:ln>
          <a:effectLst>
            <a:outerShdw blurRad="139700" dist="76200" dir="2700000" algn="tl" rotWithShape="0">
              <a:prstClr val="black">
                <a:alpha val="40000"/>
              </a:prstClr>
            </a:outerShdw>
          </a:effectLst>
        </p:spPr>
      </p:pic>
      <p:pic>
        <p:nvPicPr>
          <p:cNvPr id="436" name="Picture 6"/>
          <p:cNvPicPr>
            <a:picLocks noChangeAspect="1" noChangeArrowheads="1"/>
          </p:cNvPicPr>
          <p:nvPr/>
        </p:nvPicPr>
        <p:blipFill>
          <a:blip r:embed="rId6"/>
          <a:srcRect/>
          <a:stretch>
            <a:fillRect/>
          </a:stretch>
        </p:blipFill>
        <p:spPr bwMode="auto">
          <a:xfrm>
            <a:off x="1188288" y="4000305"/>
            <a:ext cx="2438400" cy="2438400"/>
          </a:xfrm>
          <a:prstGeom prst="rect">
            <a:avLst/>
          </a:prstGeom>
          <a:noFill/>
          <a:ln w="9525">
            <a:noFill/>
            <a:miter lim="800000"/>
            <a:headEnd/>
            <a:tailEnd/>
          </a:ln>
          <a:effectLst>
            <a:outerShdw blurRad="139700" dist="76200" dir="2700000" algn="tl" rotWithShape="0">
              <a:prstClr val="black">
                <a:alpha val="40000"/>
              </a:prstClr>
            </a:outerShdw>
          </a:effectLst>
        </p:spPr>
      </p:pic>
      <p:sp>
        <p:nvSpPr>
          <p:cNvPr id="438" name="Line 233"/>
          <p:cNvSpPr>
            <a:spLocks noChangeShapeType="1"/>
          </p:cNvSpPr>
          <p:nvPr/>
        </p:nvSpPr>
        <p:spPr bwMode="auto">
          <a:xfrm>
            <a:off x="1928794" y="2247697"/>
            <a:ext cx="1080000" cy="0"/>
          </a:xfrm>
          <a:prstGeom prst="line">
            <a:avLst/>
          </a:prstGeom>
          <a:noFill/>
          <a:ln w="101600" cap="rnd">
            <a:solidFill>
              <a:srgbClr val="FF0000"/>
            </a:solidFill>
            <a:prstDash val="sysDot"/>
            <a:round/>
            <a:headEnd/>
            <a:tailEnd/>
          </a:ln>
        </p:spPr>
        <p:txBody>
          <a:bodyPr wrap="none" lIns="198000" tIns="46800" rIns="90000" bIns="46800" anchor="ctr"/>
          <a:lstStyle/>
          <a:p>
            <a:endParaRPr lang="en-US">
              <a:ln w="76200">
                <a:solidFill>
                  <a:schemeClr val="tx1"/>
                </a:solidFill>
              </a:ln>
              <a:latin typeface="Calibri"/>
              <a:cs typeface="Calibri"/>
            </a:endParaRPr>
          </a:p>
        </p:txBody>
      </p:sp>
      <p:sp>
        <p:nvSpPr>
          <p:cNvPr id="439" name="Line 233"/>
          <p:cNvSpPr>
            <a:spLocks noChangeShapeType="1"/>
          </p:cNvSpPr>
          <p:nvPr/>
        </p:nvSpPr>
        <p:spPr bwMode="auto">
          <a:xfrm>
            <a:off x="1928794" y="2390573"/>
            <a:ext cx="1080000" cy="0"/>
          </a:xfrm>
          <a:prstGeom prst="line">
            <a:avLst/>
          </a:prstGeom>
          <a:noFill/>
          <a:ln w="101600" cap="rnd">
            <a:solidFill>
              <a:srgbClr val="FF0000"/>
            </a:solidFill>
            <a:prstDash val="sysDot"/>
            <a:round/>
            <a:headEnd/>
            <a:tailEnd/>
          </a:ln>
        </p:spPr>
        <p:txBody>
          <a:bodyPr wrap="none" lIns="198000" tIns="46800" rIns="90000" bIns="46800" anchor="ctr"/>
          <a:lstStyle/>
          <a:p>
            <a:endParaRPr lang="en-US">
              <a:ln w="76200">
                <a:solidFill>
                  <a:schemeClr val="tx1"/>
                </a:solidFill>
              </a:ln>
              <a:latin typeface="Calibri"/>
              <a:cs typeface="Calibri"/>
            </a:endParaRPr>
          </a:p>
        </p:txBody>
      </p:sp>
      <p:sp>
        <p:nvSpPr>
          <p:cNvPr id="440" name="Line 233"/>
          <p:cNvSpPr>
            <a:spLocks noChangeShapeType="1"/>
          </p:cNvSpPr>
          <p:nvPr/>
        </p:nvSpPr>
        <p:spPr bwMode="auto">
          <a:xfrm>
            <a:off x="1928794" y="2542973"/>
            <a:ext cx="1080000" cy="0"/>
          </a:xfrm>
          <a:prstGeom prst="line">
            <a:avLst/>
          </a:prstGeom>
          <a:noFill/>
          <a:ln w="101600" cap="rnd">
            <a:solidFill>
              <a:srgbClr val="FF0000"/>
            </a:solidFill>
            <a:prstDash val="sysDot"/>
            <a:round/>
            <a:headEnd/>
            <a:tailEnd/>
          </a:ln>
        </p:spPr>
        <p:txBody>
          <a:bodyPr wrap="none" lIns="198000" tIns="46800" rIns="90000" bIns="46800" anchor="ctr"/>
          <a:lstStyle/>
          <a:p>
            <a:endParaRPr lang="en-US">
              <a:ln w="76200">
                <a:solidFill>
                  <a:schemeClr val="tx1"/>
                </a:solidFill>
              </a:ln>
              <a:latin typeface="Calibri"/>
              <a:cs typeface="Calibri"/>
            </a:endParaRPr>
          </a:p>
        </p:txBody>
      </p:sp>
      <p:sp>
        <p:nvSpPr>
          <p:cNvPr id="441" name="Line 233"/>
          <p:cNvSpPr>
            <a:spLocks noChangeShapeType="1"/>
          </p:cNvSpPr>
          <p:nvPr/>
        </p:nvSpPr>
        <p:spPr bwMode="auto">
          <a:xfrm>
            <a:off x="1928794" y="2695373"/>
            <a:ext cx="1080000" cy="0"/>
          </a:xfrm>
          <a:prstGeom prst="line">
            <a:avLst/>
          </a:prstGeom>
          <a:noFill/>
          <a:ln w="101600" cap="rnd">
            <a:solidFill>
              <a:srgbClr val="FF0000"/>
            </a:solidFill>
            <a:prstDash val="sysDot"/>
            <a:round/>
            <a:headEnd/>
            <a:tailEnd/>
          </a:ln>
        </p:spPr>
        <p:txBody>
          <a:bodyPr wrap="none" lIns="198000" tIns="46800" rIns="90000" bIns="46800" anchor="ctr"/>
          <a:lstStyle/>
          <a:p>
            <a:endParaRPr lang="en-US">
              <a:ln w="76200">
                <a:solidFill>
                  <a:schemeClr val="tx1"/>
                </a:solidFill>
              </a:ln>
              <a:latin typeface="Calibri"/>
              <a:cs typeface="Calibri"/>
            </a:endParaRPr>
          </a:p>
        </p:txBody>
      </p:sp>
      <p:sp>
        <p:nvSpPr>
          <p:cNvPr id="442" name="Line 233"/>
          <p:cNvSpPr>
            <a:spLocks noChangeShapeType="1"/>
          </p:cNvSpPr>
          <p:nvPr/>
        </p:nvSpPr>
        <p:spPr bwMode="auto">
          <a:xfrm>
            <a:off x="1928794" y="2847773"/>
            <a:ext cx="1080000" cy="0"/>
          </a:xfrm>
          <a:prstGeom prst="line">
            <a:avLst/>
          </a:prstGeom>
          <a:noFill/>
          <a:ln w="101600" cap="rnd">
            <a:solidFill>
              <a:srgbClr val="FF0000"/>
            </a:solidFill>
            <a:prstDash val="sysDot"/>
            <a:round/>
            <a:headEnd/>
            <a:tailEnd/>
          </a:ln>
        </p:spPr>
        <p:txBody>
          <a:bodyPr wrap="none" lIns="198000" tIns="46800" rIns="90000" bIns="46800" anchor="ctr"/>
          <a:lstStyle/>
          <a:p>
            <a:endParaRPr lang="en-US">
              <a:ln w="76200">
                <a:solidFill>
                  <a:schemeClr val="tx1"/>
                </a:solidFill>
              </a:ln>
              <a:latin typeface="Calibri"/>
              <a:cs typeface="Calibri"/>
            </a:endParaRPr>
          </a:p>
        </p:txBody>
      </p:sp>
      <p:sp>
        <p:nvSpPr>
          <p:cNvPr id="443" name="Line 233"/>
          <p:cNvSpPr>
            <a:spLocks noChangeShapeType="1"/>
          </p:cNvSpPr>
          <p:nvPr/>
        </p:nvSpPr>
        <p:spPr bwMode="auto">
          <a:xfrm>
            <a:off x="1928794" y="3000173"/>
            <a:ext cx="1080000" cy="0"/>
          </a:xfrm>
          <a:prstGeom prst="line">
            <a:avLst/>
          </a:prstGeom>
          <a:noFill/>
          <a:ln w="101600" cap="rnd">
            <a:solidFill>
              <a:srgbClr val="FF0000"/>
            </a:solidFill>
            <a:prstDash val="sysDot"/>
            <a:round/>
            <a:headEnd/>
            <a:tailEnd/>
          </a:ln>
        </p:spPr>
        <p:txBody>
          <a:bodyPr wrap="none" lIns="198000" tIns="46800" rIns="90000" bIns="46800" anchor="ctr"/>
          <a:lstStyle/>
          <a:p>
            <a:endParaRPr lang="en-US">
              <a:ln w="76200">
                <a:solidFill>
                  <a:schemeClr val="tx1"/>
                </a:solidFill>
              </a:ln>
              <a:latin typeface="Calibri"/>
              <a:cs typeface="Calibri"/>
            </a:endParaRPr>
          </a:p>
        </p:txBody>
      </p:sp>
      <p:sp>
        <p:nvSpPr>
          <p:cNvPr id="444" name="Line 233"/>
          <p:cNvSpPr>
            <a:spLocks noChangeShapeType="1"/>
          </p:cNvSpPr>
          <p:nvPr/>
        </p:nvSpPr>
        <p:spPr bwMode="auto">
          <a:xfrm>
            <a:off x="1357290" y="4143181"/>
            <a:ext cx="2160000" cy="0"/>
          </a:xfrm>
          <a:prstGeom prst="line">
            <a:avLst/>
          </a:prstGeom>
          <a:noFill/>
          <a:ln w="101600" cap="rnd">
            <a:solidFill>
              <a:srgbClr val="FF0000"/>
            </a:solidFill>
            <a:prstDash val="sysDot"/>
            <a:round/>
            <a:headEnd/>
            <a:tailEnd/>
          </a:ln>
        </p:spPr>
        <p:txBody>
          <a:bodyPr wrap="none" lIns="198000" tIns="46800" rIns="90000" bIns="46800" anchor="ctr"/>
          <a:lstStyle/>
          <a:p>
            <a:endParaRPr lang="en-US">
              <a:ln w="76200">
                <a:solidFill>
                  <a:schemeClr val="tx1"/>
                </a:solidFill>
              </a:ln>
              <a:latin typeface="Calibri"/>
              <a:cs typeface="Calibri"/>
            </a:endParaRPr>
          </a:p>
        </p:txBody>
      </p:sp>
      <p:sp>
        <p:nvSpPr>
          <p:cNvPr id="445" name="Line 233"/>
          <p:cNvSpPr>
            <a:spLocks noChangeShapeType="1"/>
          </p:cNvSpPr>
          <p:nvPr/>
        </p:nvSpPr>
        <p:spPr bwMode="auto">
          <a:xfrm>
            <a:off x="1357290" y="4295581"/>
            <a:ext cx="2160000" cy="0"/>
          </a:xfrm>
          <a:prstGeom prst="line">
            <a:avLst/>
          </a:prstGeom>
          <a:noFill/>
          <a:ln w="101600" cap="rnd">
            <a:solidFill>
              <a:srgbClr val="FF0000"/>
            </a:solidFill>
            <a:prstDash val="sysDot"/>
            <a:round/>
            <a:headEnd/>
            <a:tailEnd/>
          </a:ln>
        </p:spPr>
        <p:txBody>
          <a:bodyPr wrap="none" lIns="198000" tIns="46800" rIns="90000" bIns="46800" anchor="ctr"/>
          <a:lstStyle/>
          <a:p>
            <a:endParaRPr lang="en-US">
              <a:ln w="76200">
                <a:solidFill>
                  <a:schemeClr val="tx1"/>
                </a:solidFill>
              </a:ln>
              <a:latin typeface="Calibri"/>
              <a:cs typeface="Calibri"/>
            </a:endParaRPr>
          </a:p>
        </p:txBody>
      </p:sp>
      <p:sp>
        <p:nvSpPr>
          <p:cNvPr id="446" name="Line 233"/>
          <p:cNvSpPr>
            <a:spLocks noChangeShapeType="1"/>
          </p:cNvSpPr>
          <p:nvPr/>
        </p:nvSpPr>
        <p:spPr bwMode="auto">
          <a:xfrm>
            <a:off x="1357290" y="4447981"/>
            <a:ext cx="2160000" cy="0"/>
          </a:xfrm>
          <a:prstGeom prst="line">
            <a:avLst/>
          </a:prstGeom>
          <a:noFill/>
          <a:ln w="101600" cap="rnd">
            <a:solidFill>
              <a:srgbClr val="FF0000"/>
            </a:solidFill>
            <a:prstDash val="sysDot"/>
            <a:round/>
            <a:headEnd/>
            <a:tailEnd/>
          </a:ln>
        </p:spPr>
        <p:txBody>
          <a:bodyPr wrap="none" lIns="198000" tIns="46800" rIns="90000" bIns="46800" anchor="ctr"/>
          <a:lstStyle/>
          <a:p>
            <a:endParaRPr lang="en-US">
              <a:ln w="76200">
                <a:solidFill>
                  <a:schemeClr val="tx1"/>
                </a:solidFill>
              </a:ln>
              <a:latin typeface="Calibri"/>
              <a:cs typeface="Calibri"/>
            </a:endParaRPr>
          </a:p>
        </p:txBody>
      </p:sp>
      <p:sp>
        <p:nvSpPr>
          <p:cNvPr id="447" name="Line 233"/>
          <p:cNvSpPr>
            <a:spLocks noChangeShapeType="1"/>
          </p:cNvSpPr>
          <p:nvPr/>
        </p:nvSpPr>
        <p:spPr bwMode="auto">
          <a:xfrm>
            <a:off x="1357290" y="5981521"/>
            <a:ext cx="2160000" cy="0"/>
          </a:xfrm>
          <a:prstGeom prst="line">
            <a:avLst/>
          </a:prstGeom>
          <a:noFill/>
          <a:ln w="101600" cap="rnd">
            <a:solidFill>
              <a:srgbClr val="FF0000"/>
            </a:solidFill>
            <a:prstDash val="sysDot"/>
            <a:round/>
            <a:headEnd/>
            <a:tailEnd/>
          </a:ln>
        </p:spPr>
        <p:txBody>
          <a:bodyPr wrap="none" lIns="198000" tIns="46800" rIns="90000" bIns="46800" anchor="ctr"/>
          <a:lstStyle/>
          <a:p>
            <a:endParaRPr lang="en-US">
              <a:ln w="76200">
                <a:solidFill>
                  <a:schemeClr val="tx1"/>
                </a:solidFill>
              </a:ln>
              <a:latin typeface="Calibri"/>
              <a:cs typeface="Calibri"/>
            </a:endParaRPr>
          </a:p>
        </p:txBody>
      </p:sp>
      <p:sp>
        <p:nvSpPr>
          <p:cNvPr id="448" name="Line 233"/>
          <p:cNvSpPr>
            <a:spLocks noChangeShapeType="1"/>
          </p:cNvSpPr>
          <p:nvPr/>
        </p:nvSpPr>
        <p:spPr bwMode="auto">
          <a:xfrm>
            <a:off x="1357290" y="6133921"/>
            <a:ext cx="2160000" cy="0"/>
          </a:xfrm>
          <a:prstGeom prst="line">
            <a:avLst/>
          </a:prstGeom>
          <a:noFill/>
          <a:ln w="101600" cap="rnd">
            <a:solidFill>
              <a:srgbClr val="FF0000"/>
            </a:solidFill>
            <a:prstDash val="sysDot"/>
            <a:round/>
            <a:headEnd/>
            <a:tailEnd/>
          </a:ln>
        </p:spPr>
        <p:txBody>
          <a:bodyPr wrap="none" lIns="198000" tIns="46800" rIns="90000" bIns="46800" anchor="ctr"/>
          <a:lstStyle/>
          <a:p>
            <a:endParaRPr lang="en-US">
              <a:ln w="76200">
                <a:solidFill>
                  <a:schemeClr val="tx1"/>
                </a:solidFill>
              </a:ln>
              <a:latin typeface="Calibri"/>
              <a:cs typeface="Calibri"/>
            </a:endParaRPr>
          </a:p>
        </p:txBody>
      </p:sp>
      <p:sp>
        <p:nvSpPr>
          <p:cNvPr id="449" name="Line 233"/>
          <p:cNvSpPr>
            <a:spLocks noChangeShapeType="1"/>
          </p:cNvSpPr>
          <p:nvPr/>
        </p:nvSpPr>
        <p:spPr bwMode="auto">
          <a:xfrm>
            <a:off x="1357290" y="6286321"/>
            <a:ext cx="2160000" cy="0"/>
          </a:xfrm>
          <a:prstGeom prst="line">
            <a:avLst/>
          </a:prstGeom>
          <a:noFill/>
          <a:ln w="101600" cap="rnd">
            <a:solidFill>
              <a:srgbClr val="FF0000"/>
            </a:solidFill>
            <a:prstDash val="sysDot"/>
            <a:round/>
            <a:headEnd/>
            <a:tailEnd/>
          </a:ln>
        </p:spPr>
        <p:txBody>
          <a:bodyPr wrap="none" lIns="198000" tIns="46800" rIns="90000" bIns="46800" anchor="ctr"/>
          <a:lstStyle/>
          <a:p>
            <a:endParaRPr lang="en-US">
              <a:ln w="76200">
                <a:solidFill>
                  <a:schemeClr val="tx1"/>
                </a:solidFill>
              </a:ln>
              <a:latin typeface="Calibri"/>
              <a:cs typeface="Calibri"/>
            </a:endParaRPr>
          </a:p>
        </p:txBody>
      </p:sp>
      <p:sp>
        <p:nvSpPr>
          <p:cNvPr id="450" name="Line 233"/>
          <p:cNvSpPr>
            <a:spLocks noChangeShapeType="1"/>
          </p:cNvSpPr>
          <p:nvPr/>
        </p:nvSpPr>
        <p:spPr bwMode="auto">
          <a:xfrm>
            <a:off x="1357290" y="4600381"/>
            <a:ext cx="360000" cy="0"/>
          </a:xfrm>
          <a:prstGeom prst="line">
            <a:avLst/>
          </a:prstGeom>
          <a:noFill/>
          <a:ln w="101600" cap="rnd">
            <a:solidFill>
              <a:srgbClr val="FF0000"/>
            </a:solidFill>
            <a:prstDash val="sysDot"/>
            <a:round/>
            <a:headEnd/>
            <a:tailEnd/>
          </a:ln>
        </p:spPr>
        <p:txBody>
          <a:bodyPr wrap="none" lIns="198000" tIns="46800" rIns="90000" bIns="46800" anchor="ctr"/>
          <a:lstStyle/>
          <a:p>
            <a:endParaRPr lang="en-US">
              <a:ln w="76200">
                <a:solidFill>
                  <a:schemeClr val="tx1"/>
                </a:solidFill>
              </a:ln>
              <a:latin typeface="Calibri"/>
              <a:cs typeface="Calibri"/>
            </a:endParaRPr>
          </a:p>
        </p:txBody>
      </p:sp>
      <p:sp>
        <p:nvSpPr>
          <p:cNvPr id="451" name="Line 233"/>
          <p:cNvSpPr>
            <a:spLocks noChangeShapeType="1"/>
          </p:cNvSpPr>
          <p:nvPr/>
        </p:nvSpPr>
        <p:spPr bwMode="auto">
          <a:xfrm>
            <a:off x="1357290" y="4752781"/>
            <a:ext cx="360000" cy="0"/>
          </a:xfrm>
          <a:prstGeom prst="line">
            <a:avLst/>
          </a:prstGeom>
          <a:noFill/>
          <a:ln w="101600" cap="rnd">
            <a:solidFill>
              <a:srgbClr val="FF0000"/>
            </a:solidFill>
            <a:prstDash val="sysDot"/>
            <a:round/>
            <a:headEnd/>
            <a:tailEnd/>
          </a:ln>
        </p:spPr>
        <p:txBody>
          <a:bodyPr wrap="none" lIns="198000" tIns="46800" rIns="90000" bIns="46800" anchor="ctr"/>
          <a:lstStyle/>
          <a:p>
            <a:endParaRPr lang="en-US">
              <a:ln w="76200">
                <a:solidFill>
                  <a:schemeClr val="tx1"/>
                </a:solidFill>
              </a:ln>
              <a:latin typeface="Calibri"/>
              <a:cs typeface="Calibri"/>
            </a:endParaRPr>
          </a:p>
        </p:txBody>
      </p:sp>
      <p:sp>
        <p:nvSpPr>
          <p:cNvPr id="452" name="Line 233"/>
          <p:cNvSpPr>
            <a:spLocks noChangeShapeType="1"/>
          </p:cNvSpPr>
          <p:nvPr/>
        </p:nvSpPr>
        <p:spPr bwMode="auto">
          <a:xfrm>
            <a:off x="1357290" y="4905181"/>
            <a:ext cx="360000" cy="0"/>
          </a:xfrm>
          <a:prstGeom prst="line">
            <a:avLst/>
          </a:prstGeom>
          <a:noFill/>
          <a:ln w="101600" cap="rnd">
            <a:solidFill>
              <a:srgbClr val="FF0000"/>
            </a:solidFill>
            <a:prstDash val="sysDot"/>
            <a:round/>
            <a:headEnd/>
            <a:tailEnd/>
          </a:ln>
        </p:spPr>
        <p:txBody>
          <a:bodyPr wrap="none" lIns="198000" tIns="46800" rIns="90000" bIns="46800" anchor="ctr"/>
          <a:lstStyle/>
          <a:p>
            <a:endParaRPr lang="en-US">
              <a:ln w="76200">
                <a:solidFill>
                  <a:schemeClr val="tx1"/>
                </a:solidFill>
              </a:ln>
              <a:latin typeface="Calibri"/>
              <a:cs typeface="Calibri"/>
            </a:endParaRPr>
          </a:p>
        </p:txBody>
      </p:sp>
      <p:sp>
        <p:nvSpPr>
          <p:cNvPr id="453" name="Line 233"/>
          <p:cNvSpPr>
            <a:spLocks noChangeShapeType="1"/>
          </p:cNvSpPr>
          <p:nvPr/>
        </p:nvSpPr>
        <p:spPr bwMode="auto">
          <a:xfrm>
            <a:off x="1357290" y="5057581"/>
            <a:ext cx="360000" cy="0"/>
          </a:xfrm>
          <a:prstGeom prst="line">
            <a:avLst/>
          </a:prstGeom>
          <a:noFill/>
          <a:ln w="101600" cap="rnd">
            <a:solidFill>
              <a:srgbClr val="FF0000"/>
            </a:solidFill>
            <a:prstDash val="sysDot"/>
            <a:round/>
            <a:headEnd/>
            <a:tailEnd/>
          </a:ln>
        </p:spPr>
        <p:txBody>
          <a:bodyPr wrap="none" lIns="198000" tIns="46800" rIns="90000" bIns="46800" anchor="ctr"/>
          <a:lstStyle/>
          <a:p>
            <a:endParaRPr lang="en-US">
              <a:ln w="76200">
                <a:solidFill>
                  <a:schemeClr val="tx1"/>
                </a:solidFill>
              </a:ln>
              <a:latin typeface="Calibri"/>
              <a:cs typeface="Calibri"/>
            </a:endParaRPr>
          </a:p>
        </p:txBody>
      </p:sp>
      <p:sp>
        <p:nvSpPr>
          <p:cNvPr id="454" name="Line 233"/>
          <p:cNvSpPr>
            <a:spLocks noChangeShapeType="1"/>
          </p:cNvSpPr>
          <p:nvPr/>
        </p:nvSpPr>
        <p:spPr bwMode="auto">
          <a:xfrm>
            <a:off x="1357290" y="5209981"/>
            <a:ext cx="360000" cy="0"/>
          </a:xfrm>
          <a:prstGeom prst="line">
            <a:avLst/>
          </a:prstGeom>
          <a:noFill/>
          <a:ln w="101600" cap="rnd">
            <a:solidFill>
              <a:srgbClr val="FF0000"/>
            </a:solidFill>
            <a:prstDash val="sysDot"/>
            <a:round/>
            <a:headEnd/>
            <a:tailEnd/>
          </a:ln>
        </p:spPr>
        <p:txBody>
          <a:bodyPr wrap="none" lIns="198000" tIns="46800" rIns="90000" bIns="46800" anchor="ctr"/>
          <a:lstStyle/>
          <a:p>
            <a:endParaRPr lang="en-US">
              <a:ln w="76200">
                <a:solidFill>
                  <a:schemeClr val="tx1"/>
                </a:solidFill>
              </a:ln>
              <a:latin typeface="Calibri"/>
              <a:cs typeface="Calibri"/>
            </a:endParaRPr>
          </a:p>
        </p:txBody>
      </p:sp>
      <p:sp>
        <p:nvSpPr>
          <p:cNvPr id="455" name="Line 233"/>
          <p:cNvSpPr>
            <a:spLocks noChangeShapeType="1"/>
          </p:cNvSpPr>
          <p:nvPr/>
        </p:nvSpPr>
        <p:spPr bwMode="auto">
          <a:xfrm>
            <a:off x="1357290" y="5362381"/>
            <a:ext cx="360000" cy="0"/>
          </a:xfrm>
          <a:prstGeom prst="line">
            <a:avLst/>
          </a:prstGeom>
          <a:noFill/>
          <a:ln w="101600" cap="rnd">
            <a:solidFill>
              <a:srgbClr val="FF0000"/>
            </a:solidFill>
            <a:prstDash val="sysDot"/>
            <a:round/>
            <a:headEnd/>
            <a:tailEnd/>
          </a:ln>
        </p:spPr>
        <p:txBody>
          <a:bodyPr wrap="none" lIns="198000" tIns="46800" rIns="90000" bIns="46800" anchor="ctr"/>
          <a:lstStyle/>
          <a:p>
            <a:endParaRPr lang="en-US">
              <a:ln w="76200">
                <a:solidFill>
                  <a:schemeClr val="tx1"/>
                </a:solidFill>
              </a:ln>
              <a:latin typeface="Calibri"/>
              <a:cs typeface="Calibri"/>
            </a:endParaRPr>
          </a:p>
        </p:txBody>
      </p:sp>
      <p:sp>
        <p:nvSpPr>
          <p:cNvPr id="456" name="Line 233"/>
          <p:cNvSpPr>
            <a:spLocks noChangeShapeType="1"/>
          </p:cNvSpPr>
          <p:nvPr/>
        </p:nvSpPr>
        <p:spPr bwMode="auto">
          <a:xfrm>
            <a:off x="1357290" y="5514781"/>
            <a:ext cx="360000" cy="0"/>
          </a:xfrm>
          <a:prstGeom prst="line">
            <a:avLst/>
          </a:prstGeom>
          <a:noFill/>
          <a:ln w="101600" cap="rnd">
            <a:solidFill>
              <a:srgbClr val="FF0000"/>
            </a:solidFill>
            <a:prstDash val="sysDot"/>
            <a:round/>
            <a:headEnd/>
            <a:tailEnd/>
          </a:ln>
        </p:spPr>
        <p:txBody>
          <a:bodyPr wrap="none" lIns="198000" tIns="46800" rIns="90000" bIns="46800" anchor="ctr"/>
          <a:lstStyle/>
          <a:p>
            <a:endParaRPr lang="en-US">
              <a:ln w="76200">
                <a:solidFill>
                  <a:schemeClr val="tx1"/>
                </a:solidFill>
              </a:ln>
              <a:latin typeface="Calibri"/>
              <a:cs typeface="Calibri"/>
            </a:endParaRPr>
          </a:p>
        </p:txBody>
      </p:sp>
      <p:sp>
        <p:nvSpPr>
          <p:cNvPr id="457" name="Line 233"/>
          <p:cNvSpPr>
            <a:spLocks noChangeShapeType="1"/>
          </p:cNvSpPr>
          <p:nvPr/>
        </p:nvSpPr>
        <p:spPr bwMode="auto">
          <a:xfrm>
            <a:off x="1357290" y="5667181"/>
            <a:ext cx="360000" cy="0"/>
          </a:xfrm>
          <a:prstGeom prst="line">
            <a:avLst/>
          </a:prstGeom>
          <a:noFill/>
          <a:ln w="101600" cap="rnd">
            <a:solidFill>
              <a:srgbClr val="FF0000"/>
            </a:solidFill>
            <a:prstDash val="sysDot"/>
            <a:round/>
            <a:headEnd/>
            <a:tailEnd/>
          </a:ln>
        </p:spPr>
        <p:txBody>
          <a:bodyPr wrap="none" lIns="198000" tIns="46800" rIns="90000" bIns="46800" anchor="ctr"/>
          <a:lstStyle/>
          <a:p>
            <a:endParaRPr lang="en-US">
              <a:ln w="76200">
                <a:solidFill>
                  <a:schemeClr val="tx1"/>
                </a:solidFill>
              </a:ln>
              <a:latin typeface="Calibri"/>
              <a:cs typeface="Calibri"/>
            </a:endParaRPr>
          </a:p>
        </p:txBody>
      </p:sp>
      <p:sp>
        <p:nvSpPr>
          <p:cNvPr id="458" name="Line 233"/>
          <p:cNvSpPr>
            <a:spLocks noChangeShapeType="1"/>
          </p:cNvSpPr>
          <p:nvPr/>
        </p:nvSpPr>
        <p:spPr bwMode="auto">
          <a:xfrm>
            <a:off x="1357290" y="5819581"/>
            <a:ext cx="360000" cy="0"/>
          </a:xfrm>
          <a:prstGeom prst="line">
            <a:avLst/>
          </a:prstGeom>
          <a:noFill/>
          <a:ln w="101600" cap="rnd">
            <a:solidFill>
              <a:srgbClr val="FF0000"/>
            </a:solidFill>
            <a:prstDash val="sysDot"/>
            <a:round/>
            <a:headEnd/>
            <a:tailEnd/>
          </a:ln>
        </p:spPr>
        <p:txBody>
          <a:bodyPr wrap="none" lIns="198000" tIns="46800" rIns="90000" bIns="46800" anchor="ctr"/>
          <a:lstStyle/>
          <a:p>
            <a:endParaRPr lang="en-US">
              <a:ln w="76200">
                <a:solidFill>
                  <a:schemeClr val="tx1"/>
                </a:solidFill>
              </a:ln>
              <a:latin typeface="Calibri"/>
              <a:cs typeface="Calibri"/>
            </a:endParaRPr>
          </a:p>
        </p:txBody>
      </p:sp>
      <p:sp>
        <p:nvSpPr>
          <p:cNvPr id="459" name="Line 233"/>
          <p:cNvSpPr>
            <a:spLocks noChangeShapeType="1"/>
          </p:cNvSpPr>
          <p:nvPr/>
        </p:nvSpPr>
        <p:spPr bwMode="auto">
          <a:xfrm>
            <a:off x="3211868" y="4610998"/>
            <a:ext cx="360000" cy="0"/>
          </a:xfrm>
          <a:prstGeom prst="line">
            <a:avLst/>
          </a:prstGeom>
          <a:noFill/>
          <a:ln w="101600" cap="rnd">
            <a:solidFill>
              <a:srgbClr val="FF0000"/>
            </a:solidFill>
            <a:prstDash val="sysDot"/>
            <a:round/>
            <a:headEnd/>
            <a:tailEnd/>
          </a:ln>
        </p:spPr>
        <p:txBody>
          <a:bodyPr wrap="none" lIns="198000" tIns="46800" rIns="90000" bIns="46800" anchor="ctr"/>
          <a:lstStyle/>
          <a:p>
            <a:endParaRPr lang="en-US">
              <a:ln w="76200">
                <a:solidFill>
                  <a:schemeClr val="tx1"/>
                </a:solidFill>
              </a:ln>
              <a:latin typeface="Calibri"/>
              <a:cs typeface="Calibri"/>
            </a:endParaRPr>
          </a:p>
        </p:txBody>
      </p:sp>
      <p:sp>
        <p:nvSpPr>
          <p:cNvPr id="460" name="Line 233"/>
          <p:cNvSpPr>
            <a:spLocks noChangeShapeType="1"/>
          </p:cNvSpPr>
          <p:nvPr/>
        </p:nvSpPr>
        <p:spPr bwMode="auto">
          <a:xfrm>
            <a:off x="3211868" y="4763398"/>
            <a:ext cx="360000" cy="0"/>
          </a:xfrm>
          <a:prstGeom prst="line">
            <a:avLst/>
          </a:prstGeom>
          <a:noFill/>
          <a:ln w="101600" cap="rnd">
            <a:solidFill>
              <a:srgbClr val="FF0000"/>
            </a:solidFill>
            <a:prstDash val="sysDot"/>
            <a:round/>
            <a:headEnd/>
            <a:tailEnd/>
          </a:ln>
        </p:spPr>
        <p:txBody>
          <a:bodyPr wrap="none" lIns="198000" tIns="46800" rIns="90000" bIns="46800" anchor="ctr"/>
          <a:lstStyle/>
          <a:p>
            <a:endParaRPr lang="en-US">
              <a:ln w="76200">
                <a:solidFill>
                  <a:schemeClr val="tx1"/>
                </a:solidFill>
              </a:ln>
              <a:latin typeface="Calibri"/>
              <a:cs typeface="Calibri"/>
            </a:endParaRPr>
          </a:p>
        </p:txBody>
      </p:sp>
      <p:sp>
        <p:nvSpPr>
          <p:cNvPr id="461" name="Line 233"/>
          <p:cNvSpPr>
            <a:spLocks noChangeShapeType="1"/>
          </p:cNvSpPr>
          <p:nvPr/>
        </p:nvSpPr>
        <p:spPr bwMode="auto">
          <a:xfrm>
            <a:off x="3211868" y="4915798"/>
            <a:ext cx="360000" cy="0"/>
          </a:xfrm>
          <a:prstGeom prst="line">
            <a:avLst/>
          </a:prstGeom>
          <a:noFill/>
          <a:ln w="101600" cap="rnd">
            <a:solidFill>
              <a:srgbClr val="FF0000"/>
            </a:solidFill>
            <a:prstDash val="sysDot"/>
            <a:round/>
            <a:headEnd/>
            <a:tailEnd/>
          </a:ln>
        </p:spPr>
        <p:txBody>
          <a:bodyPr wrap="none" lIns="198000" tIns="46800" rIns="90000" bIns="46800" anchor="ctr"/>
          <a:lstStyle/>
          <a:p>
            <a:endParaRPr lang="en-US">
              <a:ln w="76200">
                <a:solidFill>
                  <a:schemeClr val="tx1"/>
                </a:solidFill>
              </a:ln>
              <a:latin typeface="Calibri"/>
              <a:cs typeface="Calibri"/>
            </a:endParaRPr>
          </a:p>
        </p:txBody>
      </p:sp>
      <p:sp>
        <p:nvSpPr>
          <p:cNvPr id="462" name="Line 233"/>
          <p:cNvSpPr>
            <a:spLocks noChangeShapeType="1"/>
          </p:cNvSpPr>
          <p:nvPr/>
        </p:nvSpPr>
        <p:spPr bwMode="auto">
          <a:xfrm>
            <a:off x="3211868" y="5068198"/>
            <a:ext cx="360000" cy="0"/>
          </a:xfrm>
          <a:prstGeom prst="line">
            <a:avLst/>
          </a:prstGeom>
          <a:noFill/>
          <a:ln w="101600" cap="rnd">
            <a:solidFill>
              <a:srgbClr val="FF0000"/>
            </a:solidFill>
            <a:prstDash val="sysDot"/>
            <a:round/>
            <a:headEnd/>
            <a:tailEnd/>
          </a:ln>
        </p:spPr>
        <p:txBody>
          <a:bodyPr wrap="none" lIns="198000" tIns="46800" rIns="90000" bIns="46800" anchor="ctr"/>
          <a:lstStyle/>
          <a:p>
            <a:endParaRPr lang="en-US">
              <a:ln w="76200">
                <a:solidFill>
                  <a:schemeClr val="tx1"/>
                </a:solidFill>
              </a:ln>
              <a:latin typeface="Calibri"/>
              <a:cs typeface="Calibri"/>
            </a:endParaRPr>
          </a:p>
        </p:txBody>
      </p:sp>
      <p:sp>
        <p:nvSpPr>
          <p:cNvPr id="463" name="Line 233"/>
          <p:cNvSpPr>
            <a:spLocks noChangeShapeType="1"/>
          </p:cNvSpPr>
          <p:nvPr/>
        </p:nvSpPr>
        <p:spPr bwMode="auto">
          <a:xfrm>
            <a:off x="3211868" y="5220598"/>
            <a:ext cx="360000" cy="0"/>
          </a:xfrm>
          <a:prstGeom prst="line">
            <a:avLst/>
          </a:prstGeom>
          <a:noFill/>
          <a:ln w="101600" cap="rnd">
            <a:solidFill>
              <a:srgbClr val="FF0000"/>
            </a:solidFill>
            <a:prstDash val="sysDot"/>
            <a:round/>
            <a:headEnd/>
            <a:tailEnd/>
          </a:ln>
        </p:spPr>
        <p:txBody>
          <a:bodyPr wrap="none" lIns="198000" tIns="46800" rIns="90000" bIns="46800" anchor="ctr"/>
          <a:lstStyle/>
          <a:p>
            <a:endParaRPr lang="en-US">
              <a:ln w="76200">
                <a:solidFill>
                  <a:schemeClr val="tx1"/>
                </a:solidFill>
              </a:ln>
              <a:latin typeface="Calibri"/>
              <a:cs typeface="Calibri"/>
            </a:endParaRPr>
          </a:p>
        </p:txBody>
      </p:sp>
      <p:sp>
        <p:nvSpPr>
          <p:cNvPr id="464" name="Line 233"/>
          <p:cNvSpPr>
            <a:spLocks noChangeShapeType="1"/>
          </p:cNvSpPr>
          <p:nvPr/>
        </p:nvSpPr>
        <p:spPr bwMode="auto">
          <a:xfrm>
            <a:off x="3211868" y="5372998"/>
            <a:ext cx="360000" cy="0"/>
          </a:xfrm>
          <a:prstGeom prst="line">
            <a:avLst/>
          </a:prstGeom>
          <a:noFill/>
          <a:ln w="101600" cap="rnd">
            <a:solidFill>
              <a:srgbClr val="FF0000"/>
            </a:solidFill>
            <a:prstDash val="sysDot"/>
            <a:round/>
            <a:headEnd/>
            <a:tailEnd/>
          </a:ln>
        </p:spPr>
        <p:txBody>
          <a:bodyPr wrap="none" lIns="198000" tIns="46800" rIns="90000" bIns="46800" anchor="ctr"/>
          <a:lstStyle/>
          <a:p>
            <a:endParaRPr lang="en-US">
              <a:ln w="76200">
                <a:solidFill>
                  <a:schemeClr val="tx1"/>
                </a:solidFill>
              </a:ln>
              <a:latin typeface="Calibri"/>
              <a:cs typeface="Calibri"/>
            </a:endParaRPr>
          </a:p>
        </p:txBody>
      </p:sp>
      <p:sp>
        <p:nvSpPr>
          <p:cNvPr id="465" name="Line 233"/>
          <p:cNvSpPr>
            <a:spLocks noChangeShapeType="1"/>
          </p:cNvSpPr>
          <p:nvPr/>
        </p:nvSpPr>
        <p:spPr bwMode="auto">
          <a:xfrm>
            <a:off x="3211868" y="5525398"/>
            <a:ext cx="360000" cy="0"/>
          </a:xfrm>
          <a:prstGeom prst="line">
            <a:avLst/>
          </a:prstGeom>
          <a:noFill/>
          <a:ln w="101600" cap="rnd">
            <a:solidFill>
              <a:srgbClr val="FF0000"/>
            </a:solidFill>
            <a:prstDash val="sysDot"/>
            <a:round/>
            <a:headEnd/>
            <a:tailEnd/>
          </a:ln>
        </p:spPr>
        <p:txBody>
          <a:bodyPr wrap="none" lIns="198000" tIns="46800" rIns="90000" bIns="46800" anchor="ctr"/>
          <a:lstStyle/>
          <a:p>
            <a:endParaRPr lang="en-US">
              <a:ln w="76200">
                <a:solidFill>
                  <a:schemeClr val="tx1"/>
                </a:solidFill>
              </a:ln>
              <a:latin typeface="Calibri"/>
              <a:cs typeface="Calibri"/>
            </a:endParaRPr>
          </a:p>
        </p:txBody>
      </p:sp>
      <p:sp>
        <p:nvSpPr>
          <p:cNvPr id="466" name="Line 233"/>
          <p:cNvSpPr>
            <a:spLocks noChangeShapeType="1"/>
          </p:cNvSpPr>
          <p:nvPr/>
        </p:nvSpPr>
        <p:spPr bwMode="auto">
          <a:xfrm>
            <a:off x="3211868" y="5677798"/>
            <a:ext cx="360000" cy="0"/>
          </a:xfrm>
          <a:prstGeom prst="line">
            <a:avLst/>
          </a:prstGeom>
          <a:noFill/>
          <a:ln w="101600" cap="rnd">
            <a:solidFill>
              <a:srgbClr val="FF0000"/>
            </a:solidFill>
            <a:prstDash val="sysDot"/>
            <a:round/>
            <a:headEnd/>
            <a:tailEnd/>
          </a:ln>
        </p:spPr>
        <p:txBody>
          <a:bodyPr wrap="none" lIns="198000" tIns="46800" rIns="90000" bIns="46800" anchor="ctr"/>
          <a:lstStyle/>
          <a:p>
            <a:endParaRPr lang="en-US">
              <a:ln w="76200">
                <a:solidFill>
                  <a:schemeClr val="tx1"/>
                </a:solidFill>
              </a:ln>
              <a:latin typeface="Calibri"/>
              <a:cs typeface="Calibri"/>
            </a:endParaRPr>
          </a:p>
        </p:txBody>
      </p:sp>
      <p:sp>
        <p:nvSpPr>
          <p:cNvPr id="467" name="Line 233"/>
          <p:cNvSpPr>
            <a:spLocks noChangeShapeType="1"/>
          </p:cNvSpPr>
          <p:nvPr/>
        </p:nvSpPr>
        <p:spPr bwMode="auto">
          <a:xfrm>
            <a:off x="3211868" y="5830198"/>
            <a:ext cx="360000" cy="0"/>
          </a:xfrm>
          <a:prstGeom prst="line">
            <a:avLst/>
          </a:prstGeom>
          <a:noFill/>
          <a:ln w="101600" cap="rnd">
            <a:solidFill>
              <a:srgbClr val="FF0000"/>
            </a:solidFill>
            <a:prstDash val="sysDot"/>
            <a:round/>
            <a:headEnd/>
            <a:tailEnd/>
          </a:ln>
        </p:spPr>
        <p:txBody>
          <a:bodyPr wrap="none" lIns="198000" tIns="46800" rIns="90000" bIns="46800" anchor="ctr"/>
          <a:lstStyle/>
          <a:p>
            <a:endParaRPr lang="en-US">
              <a:ln w="76200">
                <a:solidFill>
                  <a:schemeClr val="tx1"/>
                </a:solidFill>
              </a:ln>
              <a:latin typeface="Calibri"/>
              <a:cs typeface="Calibri"/>
            </a:endParaRPr>
          </a:p>
        </p:txBody>
      </p:sp>
      <p:grpSp>
        <p:nvGrpSpPr>
          <p:cNvPr id="468" name="Group 178"/>
          <p:cNvGrpSpPr>
            <a:grpSpLocks/>
          </p:cNvGrpSpPr>
          <p:nvPr/>
        </p:nvGrpSpPr>
        <p:grpSpPr bwMode="auto">
          <a:xfrm>
            <a:off x="4230688" y="1857165"/>
            <a:ext cx="628650" cy="547687"/>
            <a:chOff x="3651" y="1117"/>
            <a:chExt cx="2858" cy="2858"/>
          </a:xfrm>
        </p:grpSpPr>
        <p:sp>
          <p:nvSpPr>
            <p:cNvPr id="469" name="Freeform 179"/>
            <p:cNvSpPr>
              <a:spLocks/>
            </p:cNvSpPr>
            <p:nvPr/>
          </p:nvSpPr>
          <p:spPr bwMode="auto">
            <a:xfrm>
              <a:off x="3787" y="1480"/>
              <a:ext cx="1588" cy="1678"/>
            </a:xfrm>
            <a:custGeom>
              <a:avLst/>
              <a:gdLst/>
              <a:ahLst/>
              <a:cxnLst>
                <a:cxn ang="0">
                  <a:pos x="182" y="136"/>
                </a:cxn>
                <a:cxn ang="0">
                  <a:pos x="1588" y="0"/>
                </a:cxn>
                <a:cxn ang="0">
                  <a:pos x="1452" y="1678"/>
                </a:cxn>
                <a:cxn ang="0">
                  <a:pos x="0" y="1587"/>
                </a:cxn>
                <a:cxn ang="0">
                  <a:pos x="182" y="136"/>
                </a:cxn>
              </a:cxnLst>
              <a:rect l="0" t="0" r="r" b="b"/>
              <a:pathLst>
                <a:path w="1588" h="1678">
                  <a:moveTo>
                    <a:pt x="182" y="136"/>
                  </a:moveTo>
                  <a:lnTo>
                    <a:pt x="1588" y="0"/>
                  </a:lnTo>
                  <a:lnTo>
                    <a:pt x="1452" y="1678"/>
                  </a:lnTo>
                  <a:lnTo>
                    <a:pt x="0" y="1587"/>
                  </a:lnTo>
                  <a:lnTo>
                    <a:pt x="182" y="136"/>
                  </a:lnTo>
                  <a:close/>
                </a:path>
              </a:pathLst>
            </a:custGeom>
            <a:solidFill>
              <a:schemeClr val="bg1"/>
            </a:solidFill>
            <a:ln w="9525">
              <a:noFill/>
              <a:round/>
              <a:headEnd/>
              <a:tailEnd/>
            </a:ln>
            <a:effectLst/>
          </p:spPr>
          <p:txBody>
            <a:bodyPr/>
            <a:lstStyle/>
            <a:p>
              <a:endParaRPr lang="en-US">
                <a:latin typeface="Calibri"/>
                <a:cs typeface="Calibri"/>
              </a:endParaRPr>
            </a:p>
          </p:txBody>
        </p:sp>
        <p:pic>
          <p:nvPicPr>
            <p:cNvPr id="470" name="Picture 180" descr="computer"/>
            <p:cNvPicPr>
              <a:picLocks noChangeAspect="1" noChangeArrowheads="1"/>
            </p:cNvPicPr>
            <p:nvPr/>
          </p:nvPicPr>
          <p:blipFill>
            <a:blip r:embed="rId7" cstate="print">
              <a:clrChange>
                <a:clrFrom>
                  <a:srgbClr val="FEFEFE"/>
                </a:clrFrom>
                <a:clrTo>
                  <a:srgbClr val="FEFEFE">
                    <a:alpha val="0"/>
                  </a:srgbClr>
                </a:clrTo>
              </a:clrChange>
              <a:grayscl/>
            </a:blip>
            <a:srcRect/>
            <a:stretch>
              <a:fillRect/>
            </a:stretch>
          </p:blipFill>
          <p:spPr bwMode="auto">
            <a:xfrm>
              <a:off x="3651" y="1117"/>
              <a:ext cx="2858" cy="2858"/>
            </a:xfrm>
            <a:prstGeom prst="rect">
              <a:avLst/>
            </a:prstGeom>
            <a:noFill/>
            <a:ln w="9525">
              <a:noFill/>
              <a:miter lim="800000"/>
              <a:headEnd/>
              <a:tailEnd/>
            </a:ln>
          </p:spPr>
        </p:pic>
      </p:grpSp>
      <p:grpSp>
        <p:nvGrpSpPr>
          <p:cNvPr id="471" name="Group 178"/>
          <p:cNvGrpSpPr>
            <a:grpSpLocks/>
          </p:cNvGrpSpPr>
          <p:nvPr/>
        </p:nvGrpSpPr>
        <p:grpSpPr bwMode="auto">
          <a:xfrm>
            <a:off x="4229102" y="4357495"/>
            <a:ext cx="628650" cy="547687"/>
            <a:chOff x="3651" y="1117"/>
            <a:chExt cx="2858" cy="2858"/>
          </a:xfrm>
        </p:grpSpPr>
        <p:sp>
          <p:nvSpPr>
            <p:cNvPr id="472" name="Freeform 179"/>
            <p:cNvSpPr>
              <a:spLocks/>
            </p:cNvSpPr>
            <p:nvPr/>
          </p:nvSpPr>
          <p:spPr bwMode="auto">
            <a:xfrm>
              <a:off x="3787" y="1480"/>
              <a:ext cx="1588" cy="1678"/>
            </a:xfrm>
            <a:custGeom>
              <a:avLst/>
              <a:gdLst/>
              <a:ahLst/>
              <a:cxnLst>
                <a:cxn ang="0">
                  <a:pos x="182" y="136"/>
                </a:cxn>
                <a:cxn ang="0">
                  <a:pos x="1588" y="0"/>
                </a:cxn>
                <a:cxn ang="0">
                  <a:pos x="1452" y="1678"/>
                </a:cxn>
                <a:cxn ang="0">
                  <a:pos x="0" y="1587"/>
                </a:cxn>
                <a:cxn ang="0">
                  <a:pos x="182" y="136"/>
                </a:cxn>
              </a:cxnLst>
              <a:rect l="0" t="0" r="r" b="b"/>
              <a:pathLst>
                <a:path w="1588" h="1678">
                  <a:moveTo>
                    <a:pt x="182" y="136"/>
                  </a:moveTo>
                  <a:lnTo>
                    <a:pt x="1588" y="0"/>
                  </a:lnTo>
                  <a:lnTo>
                    <a:pt x="1452" y="1678"/>
                  </a:lnTo>
                  <a:lnTo>
                    <a:pt x="0" y="1587"/>
                  </a:lnTo>
                  <a:lnTo>
                    <a:pt x="182" y="136"/>
                  </a:lnTo>
                  <a:close/>
                </a:path>
              </a:pathLst>
            </a:custGeom>
            <a:solidFill>
              <a:schemeClr val="bg1"/>
            </a:solidFill>
            <a:ln w="9525">
              <a:noFill/>
              <a:round/>
              <a:headEnd/>
              <a:tailEnd/>
            </a:ln>
            <a:effectLst/>
          </p:spPr>
          <p:txBody>
            <a:bodyPr/>
            <a:lstStyle/>
            <a:p>
              <a:endParaRPr lang="en-US">
                <a:latin typeface="Calibri"/>
                <a:cs typeface="Calibri"/>
              </a:endParaRPr>
            </a:p>
          </p:txBody>
        </p:sp>
        <p:pic>
          <p:nvPicPr>
            <p:cNvPr id="473" name="Picture 180" descr="computer"/>
            <p:cNvPicPr>
              <a:picLocks noChangeAspect="1" noChangeArrowheads="1"/>
            </p:cNvPicPr>
            <p:nvPr/>
          </p:nvPicPr>
          <p:blipFill>
            <a:blip r:embed="rId7" cstate="print">
              <a:clrChange>
                <a:clrFrom>
                  <a:srgbClr val="FEFEFE"/>
                </a:clrFrom>
                <a:clrTo>
                  <a:srgbClr val="FEFEFE">
                    <a:alpha val="0"/>
                  </a:srgbClr>
                </a:clrTo>
              </a:clrChange>
              <a:grayscl/>
            </a:blip>
            <a:srcRect/>
            <a:stretch>
              <a:fillRect/>
            </a:stretch>
          </p:blipFill>
          <p:spPr bwMode="auto">
            <a:xfrm>
              <a:off x="3651" y="1117"/>
              <a:ext cx="2858" cy="2858"/>
            </a:xfrm>
            <a:prstGeom prst="rect">
              <a:avLst/>
            </a:prstGeom>
            <a:noFill/>
            <a:ln w="9525">
              <a:noFill/>
              <a:miter lim="800000"/>
              <a:headEnd/>
              <a:tailEnd/>
            </a:ln>
          </p:spPr>
        </p:pic>
      </p:grpSp>
      <p:sp>
        <p:nvSpPr>
          <p:cNvPr id="3" name="Slide Number Placeholder 2">
            <a:extLst>
              <a:ext uri="{FF2B5EF4-FFF2-40B4-BE49-F238E27FC236}">
                <a16:creationId xmlns:a16="http://schemas.microsoft.com/office/drawing/2014/main" id="{B6CC6C4F-3B74-5643-AC48-6AB7C22E64CB}"/>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69</a:t>
            </a:fld>
            <a:endParaRPr lang="en-US"/>
          </a:p>
        </p:txBody>
      </p:sp>
    </p:spTree>
    <p:custDataLst>
      <p:tags r:id="rId1"/>
    </p:custDataLst>
    <p:extLst>
      <p:ext uri="{BB962C8B-B14F-4D97-AF65-F5344CB8AC3E}">
        <p14:creationId xmlns:p14="http://schemas.microsoft.com/office/powerpoint/2010/main" val="545565134"/>
      </p:ext>
    </p:extLst>
  </p:cSld>
  <p:clrMapOvr>
    <a:masterClrMapping/>
  </p:clrMapOvr>
  <p:transition advTm="5793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38"/>
                                        </p:tgtEl>
                                        <p:attrNameLst>
                                          <p:attrName>style.visibility</p:attrName>
                                        </p:attrNameLst>
                                      </p:cBhvr>
                                      <p:to>
                                        <p:strVal val="visible"/>
                                      </p:to>
                                    </p:set>
                                    <p:animEffect transition="in" filter="wipe(left)">
                                      <p:cBhvr>
                                        <p:cTn id="7" dur="1000"/>
                                        <p:tgtEl>
                                          <p:spTgt spid="43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39"/>
                                        </p:tgtEl>
                                        <p:attrNameLst>
                                          <p:attrName>style.visibility</p:attrName>
                                        </p:attrNameLst>
                                      </p:cBhvr>
                                      <p:to>
                                        <p:strVal val="visible"/>
                                      </p:to>
                                    </p:set>
                                    <p:animEffect transition="in" filter="wipe(left)">
                                      <p:cBhvr>
                                        <p:cTn id="10" dur="1000"/>
                                        <p:tgtEl>
                                          <p:spTgt spid="43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40"/>
                                        </p:tgtEl>
                                        <p:attrNameLst>
                                          <p:attrName>style.visibility</p:attrName>
                                        </p:attrNameLst>
                                      </p:cBhvr>
                                      <p:to>
                                        <p:strVal val="visible"/>
                                      </p:to>
                                    </p:set>
                                    <p:animEffect transition="in" filter="wipe(left)">
                                      <p:cBhvr>
                                        <p:cTn id="13" dur="1000"/>
                                        <p:tgtEl>
                                          <p:spTgt spid="440"/>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41"/>
                                        </p:tgtEl>
                                        <p:attrNameLst>
                                          <p:attrName>style.visibility</p:attrName>
                                        </p:attrNameLst>
                                      </p:cBhvr>
                                      <p:to>
                                        <p:strVal val="visible"/>
                                      </p:to>
                                    </p:set>
                                    <p:animEffect transition="in" filter="wipe(left)">
                                      <p:cBhvr>
                                        <p:cTn id="16" dur="1000"/>
                                        <p:tgtEl>
                                          <p:spTgt spid="441"/>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42"/>
                                        </p:tgtEl>
                                        <p:attrNameLst>
                                          <p:attrName>style.visibility</p:attrName>
                                        </p:attrNameLst>
                                      </p:cBhvr>
                                      <p:to>
                                        <p:strVal val="visible"/>
                                      </p:to>
                                    </p:set>
                                    <p:animEffect transition="in" filter="wipe(left)">
                                      <p:cBhvr>
                                        <p:cTn id="19" dur="1000"/>
                                        <p:tgtEl>
                                          <p:spTgt spid="442"/>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43"/>
                                        </p:tgtEl>
                                        <p:attrNameLst>
                                          <p:attrName>style.visibility</p:attrName>
                                        </p:attrNameLst>
                                      </p:cBhvr>
                                      <p:to>
                                        <p:strVal val="visible"/>
                                      </p:to>
                                    </p:set>
                                    <p:animEffect transition="in" filter="wipe(left)">
                                      <p:cBhvr>
                                        <p:cTn id="22" dur="1000"/>
                                        <p:tgtEl>
                                          <p:spTgt spid="44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88866"/>
                                        </p:tgtEl>
                                        <p:attrNameLst>
                                          <p:attrName>style.visibility</p:attrName>
                                        </p:attrNameLst>
                                      </p:cBhvr>
                                      <p:to>
                                        <p:strVal val="visible"/>
                                      </p:to>
                                    </p:set>
                                    <p:animEffect transition="in" filter="wipe(left)">
                                      <p:cBhvr>
                                        <p:cTn id="27" dur="500"/>
                                        <p:tgtEl>
                                          <p:spTgt spid="1188866"/>
                                        </p:tgtEl>
                                      </p:cBhvr>
                                    </p:animEffect>
                                  </p:childTnLst>
                                </p:cTn>
                              </p:par>
                              <p:par>
                                <p:cTn id="28" presetID="10" presetClass="entr" presetSubtype="0" fill="hold" nodeType="withEffect">
                                  <p:stCondLst>
                                    <p:cond delay="0"/>
                                  </p:stCondLst>
                                  <p:childTnLst>
                                    <p:set>
                                      <p:cBhvr>
                                        <p:cTn id="29" dur="1" fill="hold">
                                          <p:stCondLst>
                                            <p:cond delay="0"/>
                                          </p:stCondLst>
                                        </p:cTn>
                                        <p:tgtEl>
                                          <p:spTgt spid="468"/>
                                        </p:tgtEl>
                                        <p:attrNameLst>
                                          <p:attrName>style.visibility</p:attrName>
                                        </p:attrNameLst>
                                      </p:cBhvr>
                                      <p:to>
                                        <p:strVal val="visible"/>
                                      </p:to>
                                    </p:set>
                                    <p:animEffect transition="in" filter="fade">
                                      <p:cBhvr>
                                        <p:cTn id="30" dur="500"/>
                                        <p:tgtEl>
                                          <p:spTgt spid="468"/>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82949"/>
                                        </p:tgtEl>
                                        <p:attrNameLst>
                                          <p:attrName>style.visibility</p:attrName>
                                        </p:attrNameLst>
                                      </p:cBhvr>
                                      <p:to>
                                        <p:strVal val="visible"/>
                                      </p:to>
                                    </p:set>
                                    <p:animEffect transition="in" filter="fade">
                                      <p:cBhvr>
                                        <p:cTn id="34" dur="500"/>
                                        <p:tgtEl>
                                          <p:spTgt spid="8294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44"/>
                                        </p:tgtEl>
                                        <p:attrNameLst>
                                          <p:attrName>style.visibility</p:attrName>
                                        </p:attrNameLst>
                                      </p:cBhvr>
                                      <p:to>
                                        <p:strVal val="visible"/>
                                      </p:to>
                                    </p:set>
                                    <p:animEffect transition="in" filter="fade">
                                      <p:cBhvr>
                                        <p:cTn id="39" dur="500"/>
                                        <p:tgtEl>
                                          <p:spTgt spid="44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45"/>
                                        </p:tgtEl>
                                        <p:attrNameLst>
                                          <p:attrName>style.visibility</p:attrName>
                                        </p:attrNameLst>
                                      </p:cBhvr>
                                      <p:to>
                                        <p:strVal val="visible"/>
                                      </p:to>
                                    </p:set>
                                    <p:animEffect transition="in" filter="fade">
                                      <p:cBhvr>
                                        <p:cTn id="42" dur="500"/>
                                        <p:tgtEl>
                                          <p:spTgt spid="44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46"/>
                                        </p:tgtEl>
                                        <p:attrNameLst>
                                          <p:attrName>style.visibility</p:attrName>
                                        </p:attrNameLst>
                                      </p:cBhvr>
                                      <p:to>
                                        <p:strVal val="visible"/>
                                      </p:to>
                                    </p:set>
                                    <p:animEffect transition="in" filter="fade">
                                      <p:cBhvr>
                                        <p:cTn id="45" dur="500"/>
                                        <p:tgtEl>
                                          <p:spTgt spid="44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47"/>
                                        </p:tgtEl>
                                        <p:attrNameLst>
                                          <p:attrName>style.visibility</p:attrName>
                                        </p:attrNameLst>
                                      </p:cBhvr>
                                      <p:to>
                                        <p:strVal val="visible"/>
                                      </p:to>
                                    </p:set>
                                    <p:animEffect transition="in" filter="fade">
                                      <p:cBhvr>
                                        <p:cTn id="48" dur="500"/>
                                        <p:tgtEl>
                                          <p:spTgt spid="44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48"/>
                                        </p:tgtEl>
                                        <p:attrNameLst>
                                          <p:attrName>style.visibility</p:attrName>
                                        </p:attrNameLst>
                                      </p:cBhvr>
                                      <p:to>
                                        <p:strVal val="visible"/>
                                      </p:to>
                                    </p:set>
                                    <p:animEffect transition="in" filter="fade">
                                      <p:cBhvr>
                                        <p:cTn id="51" dur="500"/>
                                        <p:tgtEl>
                                          <p:spTgt spid="44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49"/>
                                        </p:tgtEl>
                                        <p:attrNameLst>
                                          <p:attrName>style.visibility</p:attrName>
                                        </p:attrNameLst>
                                      </p:cBhvr>
                                      <p:to>
                                        <p:strVal val="visible"/>
                                      </p:to>
                                    </p:set>
                                    <p:animEffect transition="in" filter="fade">
                                      <p:cBhvr>
                                        <p:cTn id="54" dur="500"/>
                                        <p:tgtEl>
                                          <p:spTgt spid="44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50"/>
                                        </p:tgtEl>
                                        <p:attrNameLst>
                                          <p:attrName>style.visibility</p:attrName>
                                        </p:attrNameLst>
                                      </p:cBhvr>
                                      <p:to>
                                        <p:strVal val="visible"/>
                                      </p:to>
                                    </p:set>
                                    <p:animEffect transition="in" filter="fade">
                                      <p:cBhvr>
                                        <p:cTn id="57" dur="500"/>
                                        <p:tgtEl>
                                          <p:spTgt spid="45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51"/>
                                        </p:tgtEl>
                                        <p:attrNameLst>
                                          <p:attrName>style.visibility</p:attrName>
                                        </p:attrNameLst>
                                      </p:cBhvr>
                                      <p:to>
                                        <p:strVal val="visible"/>
                                      </p:to>
                                    </p:set>
                                    <p:animEffect transition="in" filter="fade">
                                      <p:cBhvr>
                                        <p:cTn id="60" dur="500"/>
                                        <p:tgtEl>
                                          <p:spTgt spid="45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52"/>
                                        </p:tgtEl>
                                        <p:attrNameLst>
                                          <p:attrName>style.visibility</p:attrName>
                                        </p:attrNameLst>
                                      </p:cBhvr>
                                      <p:to>
                                        <p:strVal val="visible"/>
                                      </p:to>
                                    </p:set>
                                    <p:animEffect transition="in" filter="fade">
                                      <p:cBhvr>
                                        <p:cTn id="63" dur="500"/>
                                        <p:tgtEl>
                                          <p:spTgt spid="45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53"/>
                                        </p:tgtEl>
                                        <p:attrNameLst>
                                          <p:attrName>style.visibility</p:attrName>
                                        </p:attrNameLst>
                                      </p:cBhvr>
                                      <p:to>
                                        <p:strVal val="visible"/>
                                      </p:to>
                                    </p:set>
                                    <p:animEffect transition="in" filter="fade">
                                      <p:cBhvr>
                                        <p:cTn id="66" dur="500"/>
                                        <p:tgtEl>
                                          <p:spTgt spid="45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54"/>
                                        </p:tgtEl>
                                        <p:attrNameLst>
                                          <p:attrName>style.visibility</p:attrName>
                                        </p:attrNameLst>
                                      </p:cBhvr>
                                      <p:to>
                                        <p:strVal val="visible"/>
                                      </p:to>
                                    </p:set>
                                    <p:animEffect transition="in" filter="fade">
                                      <p:cBhvr>
                                        <p:cTn id="69" dur="500"/>
                                        <p:tgtEl>
                                          <p:spTgt spid="45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55"/>
                                        </p:tgtEl>
                                        <p:attrNameLst>
                                          <p:attrName>style.visibility</p:attrName>
                                        </p:attrNameLst>
                                      </p:cBhvr>
                                      <p:to>
                                        <p:strVal val="visible"/>
                                      </p:to>
                                    </p:set>
                                    <p:animEffect transition="in" filter="fade">
                                      <p:cBhvr>
                                        <p:cTn id="72" dur="500"/>
                                        <p:tgtEl>
                                          <p:spTgt spid="45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56"/>
                                        </p:tgtEl>
                                        <p:attrNameLst>
                                          <p:attrName>style.visibility</p:attrName>
                                        </p:attrNameLst>
                                      </p:cBhvr>
                                      <p:to>
                                        <p:strVal val="visible"/>
                                      </p:to>
                                    </p:set>
                                    <p:animEffect transition="in" filter="fade">
                                      <p:cBhvr>
                                        <p:cTn id="75" dur="500"/>
                                        <p:tgtEl>
                                          <p:spTgt spid="456"/>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57"/>
                                        </p:tgtEl>
                                        <p:attrNameLst>
                                          <p:attrName>style.visibility</p:attrName>
                                        </p:attrNameLst>
                                      </p:cBhvr>
                                      <p:to>
                                        <p:strVal val="visible"/>
                                      </p:to>
                                    </p:set>
                                    <p:animEffect transition="in" filter="fade">
                                      <p:cBhvr>
                                        <p:cTn id="78" dur="500"/>
                                        <p:tgtEl>
                                          <p:spTgt spid="457"/>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58"/>
                                        </p:tgtEl>
                                        <p:attrNameLst>
                                          <p:attrName>style.visibility</p:attrName>
                                        </p:attrNameLst>
                                      </p:cBhvr>
                                      <p:to>
                                        <p:strVal val="visible"/>
                                      </p:to>
                                    </p:set>
                                    <p:animEffect transition="in" filter="fade">
                                      <p:cBhvr>
                                        <p:cTn id="81" dur="500"/>
                                        <p:tgtEl>
                                          <p:spTgt spid="458"/>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59"/>
                                        </p:tgtEl>
                                        <p:attrNameLst>
                                          <p:attrName>style.visibility</p:attrName>
                                        </p:attrNameLst>
                                      </p:cBhvr>
                                      <p:to>
                                        <p:strVal val="visible"/>
                                      </p:to>
                                    </p:set>
                                    <p:animEffect transition="in" filter="fade">
                                      <p:cBhvr>
                                        <p:cTn id="84" dur="500"/>
                                        <p:tgtEl>
                                          <p:spTgt spid="459"/>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60"/>
                                        </p:tgtEl>
                                        <p:attrNameLst>
                                          <p:attrName>style.visibility</p:attrName>
                                        </p:attrNameLst>
                                      </p:cBhvr>
                                      <p:to>
                                        <p:strVal val="visible"/>
                                      </p:to>
                                    </p:set>
                                    <p:animEffect transition="in" filter="fade">
                                      <p:cBhvr>
                                        <p:cTn id="87" dur="500"/>
                                        <p:tgtEl>
                                          <p:spTgt spid="460"/>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461"/>
                                        </p:tgtEl>
                                        <p:attrNameLst>
                                          <p:attrName>style.visibility</p:attrName>
                                        </p:attrNameLst>
                                      </p:cBhvr>
                                      <p:to>
                                        <p:strVal val="visible"/>
                                      </p:to>
                                    </p:set>
                                    <p:animEffect transition="in" filter="fade">
                                      <p:cBhvr>
                                        <p:cTn id="90" dur="500"/>
                                        <p:tgtEl>
                                          <p:spTgt spid="461"/>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462"/>
                                        </p:tgtEl>
                                        <p:attrNameLst>
                                          <p:attrName>style.visibility</p:attrName>
                                        </p:attrNameLst>
                                      </p:cBhvr>
                                      <p:to>
                                        <p:strVal val="visible"/>
                                      </p:to>
                                    </p:set>
                                    <p:animEffect transition="in" filter="fade">
                                      <p:cBhvr>
                                        <p:cTn id="93" dur="500"/>
                                        <p:tgtEl>
                                          <p:spTgt spid="462"/>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463"/>
                                        </p:tgtEl>
                                        <p:attrNameLst>
                                          <p:attrName>style.visibility</p:attrName>
                                        </p:attrNameLst>
                                      </p:cBhvr>
                                      <p:to>
                                        <p:strVal val="visible"/>
                                      </p:to>
                                    </p:set>
                                    <p:animEffect transition="in" filter="fade">
                                      <p:cBhvr>
                                        <p:cTn id="96" dur="500"/>
                                        <p:tgtEl>
                                          <p:spTgt spid="463"/>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464"/>
                                        </p:tgtEl>
                                        <p:attrNameLst>
                                          <p:attrName>style.visibility</p:attrName>
                                        </p:attrNameLst>
                                      </p:cBhvr>
                                      <p:to>
                                        <p:strVal val="visible"/>
                                      </p:to>
                                    </p:set>
                                    <p:animEffect transition="in" filter="fade">
                                      <p:cBhvr>
                                        <p:cTn id="99" dur="500"/>
                                        <p:tgtEl>
                                          <p:spTgt spid="464"/>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65"/>
                                        </p:tgtEl>
                                        <p:attrNameLst>
                                          <p:attrName>style.visibility</p:attrName>
                                        </p:attrNameLst>
                                      </p:cBhvr>
                                      <p:to>
                                        <p:strVal val="visible"/>
                                      </p:to>
                                    </p:set>
                                    <p:animEffect transition="in" filter="fade">
                                      <p:cBhvr>
                                        <p:cTn id="102" dur="500"/>
                                        <p:tgtEl>
                                          <p:spTgt spid="465"/>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466"/>
                                        </p:tgtEl>
                                        <p:attrNameLst>
                                          <p:attrName>style.visibility</p:attrName>
                                        </p:attrNameLst>
                                      </p:cBhvr>
                                      <p:to>
                                        <p:strVal val="visible"/>
                                      </p:to>
                                    </p:set>
                                    <p:animEffect transition="in" filter="fade">
                                      <p:cBhvr>
                                        <p:cTn id="105" dur="500"/>
                                        <p:tgtEl>
                                          <p:spTgt spid="466"/>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67"/>
                                        </p:tgtEl>
                                        <p:attrNameLst>
                                          <p:attrName>style.visibility</p:attrName>
                                        </p:attrNameLst>
                                      </p:cBhvr>
                                      <p:to>
                                        <p:strVal val="visible"/>
                                      </p:to>
                                    </p:set>
                                    <p:animEffect transition="in" filter="fade">
                                      <p:cBhvr>
                                        <p:cTn id="108" dur="500"/>
                                        <p:tgtEl>
                                          <p:spTgt spid="467"/>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236"/>
                                        </p:tgtEl>
                                        <p:attrNameLst>
                                          <p:attrName>style.visibility</p:attrName>
                                        </p:attrNameLst>
                                      </p:cBhvr>
                                      <p:to>
                                        <p:strVal val="visible"/>
                                      </p:to>
                                    </p:set>
                                    <p:animEffect transition="in" filter="wipe(left)">
                                      <p:cBhvr>
                                        <p:cTn id="113" dur="500"/>
                                        <p:tgtEl>
                                          <p:spTgt spid="236"/>
                                        </p:tgtEl>
                                      </p:cBhvr>
                                    </p:animEffect>
                                  </p:childTnLst>
                                </p:cTn>
                              </p:par>
                              <p:par>
                                <p:cTn id="114" presetID="10" presetClass="entr" presetSubtype="0" fill="hold" nodeType="withEffect">
                                  <p:stCondLst>
                                    <p:cond delay="0"/>
                                  </p:stCondLst>
                                  <p:childTnLst>
                                    <p:set>
                                      <p:cBhvr>
                                        <p:cTn id="115" dur="1" fill="hold">
                                          <p:stCondLst>
                                            <p:cond delay="0"/>
                                          </p:stCondLst>
                                        </p:cTn>
                                        <p:tgtEl>
                                          <p:spTgt spid="471"/>
                                        </p:tgtEl>
                                        <p:attrNameLst>
                                          <p:attrName>style.visibility</p:attrName>
                                        </p:attrNameLst>
                                      </p:cBhvr>
                                      <p:to>
                                        <p:strVal val="visible"/>
                                      </p:to>
                                    </p:set>
                                    <p:animEffect transition="in" filter="fade">
                                      <p:cBhvr>
                                        <p:cTn id="116" dur="500"/>
                                        <p:tgtEl>
                                          <p:spTgt spid="471"/>
                                        </p:tgtEl>
                                      </p:cBhvr>
                                    </p:animEffect>
                                  </p:childTnLst>
                                </p:cTn>
                              </p:par>
                            </p:childTnLst>
                          </p:cTn>
                        </p:par>
                        <p:par>
                          <p:cTn id="117" fill="hold">
                            <p:stCondLst>
                              <p:cond delay="500"/>
                            </p:stCondLst>
                            <p:childTnLst>
                              <p:par>
                                <p:cTn id="118" presetID="10" presetClass="entr" presetSubtype="0" fill="hold" nodeType="afterEffect">
                                  <p:stCondLst>
                                    <p:cond delay="0"/>
                                  </p:stCondLst>
                                  <p:childTnLst>
                                    <p:set>
                                      <p:cBhvr>
                                        <p:cTn id="119" dur="1" fill="hold">
                                          <p:stCondLst>
                                            <p:cond delay="0"/>
                                          </p:stCondLst>
                                        </p:cTn>
                                        <p:tgtEl>
                                          <p:spTgt spid="82948"/>
                                        </p:tgtEl>
                                        <p:attrNameLst>
                                          <p:attrName>style.visibility</p:attrName>
                                        </p:attrNameLst>
                                      </p:cBhvr>
                                      <p:to>
                                        <p:strVal val="visible"/>
                                      </p:to>
                                    </p:set>
                                    <p:animEffect transition="in" filter="fade">
                                      <p:cBhvr>
                                        <p:cTn id="120" dur="500"/>
                                        <p:tgtEl>
                                          <p:spTgt spid="829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8866" grpId="0" animBg="1"/>
      <p:bldP spid="236" grpId="0" animBg="1"/>
      <p:bldP spid="438" grpId="0" animBg="1"/>
      <p:bldP spid="439" grpId="0" animBg="1"/>
      <p:bldP spid="440" grpId="0" animBg="1"/>
      <p:bldP spid="441" grpId="0" animBg="1"/>
      <p:bldP spid="442" grpId="0" animBg="1"/>
      <p:bldP spid="443" grpId="0" animBg="1"/>
      <p:bldP spid="444" grpId="0" animBg="1"/>
      <p:bldP spid="445" grpId="0" animBg="1"/>
      <p:bldP spid="446" grpId="0" animBg="1"/>
      <p:bldP spid="447" grpId="0" animBg="1"/>
      <p:bldP spid="448" grpId="0" animBg="1"/>
      <p:bldP spid="449" grpId="0" animBg="1"/>
      <p:bldP spid="450" grpId="0" animBg="1"/>
      <p:bldP spid="451" grpId="0" animBg="1"/>
      <p:bldP spid="452" grpId="0" animBg="1"/>
      <p:bldP spid="453" grpId="0" animBg="1"/>
      <p:bldP spid="454" grpId="0" animBg="1"/>
      <p:bldP spid="455" grpId="0" animBg="1"/>
      <p:bldP spid="456" grpId="0" animBg="1"/>
      <p:bldP spid="457" grpId="0" animBg="1"/>
      <p:bldP spid="458" grpId="0" animBg="1"/>
      <p:bldP spid="459" grpId="0" animBg="1"/>
      <p:bldP spid="460" grpId="0" animBg="1"/>
      <p:bldP spid="461" grpId="0" animBg="1"/>
      <p:bldP spid="462" grpId="0" animBg="1"/>
      <p:bldP spid="463" grpId="0" animBg="1"/>
      <p:bldP spid="464" grpId="0" animBg="1"/>
      <p:bldP spid="465" grpId="0" animBg="1"/>
      <p:bldP spid="466" grpId="0" animBg="1"/>
      <p:bldP spid="46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382F3F-63D7-764D-A4E5-C5769C970769}"/>
              </a:ext>
            </a:extLst>
          </p:cNvPr>
          <p:cNvPicPr>
            <a:picLocks noChangeAspect="1"/>
          </p:cNvPicPr>
          <p:nvPr/>
        </p:nvPicPr>
        <p:blipFill>
          <a:blip r:embed="rId3"/>
          <a:stretch>
            <a:fillRect/>
          </a:stretch>
        </p:blipFill>
        <p:spPr>
          <a:xfrm>
            <a:off x="496143" y="1622881"/>
            <a:ext cx="8448467" cy="3750335"/>
          </a:xfrm>
          <a:prstGeom prst="rect">
            <a:avLst/>
          </a:prstGeom>
        </p:spPr>
      </p:pic>
      <p:sp>
        <p:nvSpPr>
          <p:cNvPr id="10243" name="Rectangle 3"/>
          <p:cNvSpPr>
            <a:spLocks noGrp="1" noChangeArrowheads="1"/>
          </p:cNvSpPr>
          <p:nvPr>
            <p:ph type="title"/>
          </p:nvPr>
        </p:nvSpPr>
        <p:spPr/>
        <p:txBody>
          <a:bodyPr/>
          <a:lstStyle/>
          <a:p>
            <a:pPr eaLnBrk="1" hangingPunct="1"/>
            <a:r>
              <a:rPr lang="en-GB" dirty="0">
                <a:latin typeface="Calibri"/>
                <a:cs typeface="Calibri"/>
              </a:rPr>
              <a:t>Agenda</a:t>
            </a:r>
          </a:p>
        </p:txBody>
      </p:sp>
      <p:sp>
        <p:nvSpPr>
          <p:cNvPr id="2" name="Rectangle 1"/>
          <p:cNvSpPr/>
          <p:nvPr/>
        </p:nvSpPr>
        <p:spPr bwMode="auto">
          <a:xfrm>
            <a:off x="467544" y="1520831"/>
            <a:ext cx="8136904" cy="360040"/>
          </a:xfrm>
          <a:prstGeom prst="rect">
            <a:avLst/>
          </a:prstGeom>
          <a:noFill/>
          <a:ln w="5715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30000">
              <a:ln>
                <a:noFill/>
              </a:ln>
              <a:solidFill>
                <a:srgbClr val="4D4D4D"/>
              </a:solidFill>
              <a:effectLst/>
              <a:latin typeface="ETH Light" pitchFamily="2" charset="0"/>
            </a:endParaRPr>
          </a:p>
        </p:txBody>
      </p:sp>
      <p:sp>
        <p:nvSpPr>
          <p:cNvPr id="6" name="Slide Number Placeholder 5">
            <a:extLst>
              <a:ext uri="{FF2B5EF4-FFF2-40B4-BE49-F238E27FC236}">
                <a16:creationId xmlns:a16="http://schemas.microsoft.com/office/drawing/2014/main" id="{306CA73B-AF4E-514A-A974-B6F7AAFCB8DE}"/>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7</a:t>
            </a:fld>
            <a:endParaRPr lang="en-US"/>
          </a:p>
        </p:txBody>
      </p:sp>
    </p:spTree>
    <p:extLst>
      <p:ext uri="{BB962C8B-B14F-4D97-AF65-F5344CB8AC3E}">
        <p14:creationId xmlns:p14="http://schemas.microsoft.com/office/powerpoint/2010/main" val="166129250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xmlns:p14="http://schemas.microsoft.com/office/powerpoint/2010/mai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latin typeface="Calibri"/>
                <a:cs typeface="Calibri"/>
              </a:rPr>
              <a:t>MRI – Anatomy</a:t>
            </a:r>
            <a:endParaRPr lang="en-US" dirty="0">
              <a:latin typeface="Calibri"/>
              <a:cs typeface="Calibri"/>
            </a:endParaRPr>
          </a:p>
        </p:txBody>
      </p:sp>
      <p:pic>
        <p:nvPicPr>
          <p:cNvPr id="5" name="Picture 4" descr="recon.gif"/>
          <p:cNvPicPr>
            <a:picLocks noChangeAspect="1"/>
          </p:cNvPicPr>
          <p:nvPr/>
        </p:nvPicPr>
        <p:blipFill>
          <a:blip r:embed="rId2"/>
          <a:stretch>
            <a:fillRect/>
          </a:stretch>
        </p:blipFill>
        <p:spPr>
          <a:xfrm>
            <a:off x="2133000" y="1214422"/>
            <a:ext cx="4878000" cy="4878000"/>
          </a:xfrm>
          <a:prstGeom prst="rect">
            <a:avLst/>
          </a:prstGeom>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8A1F4121-D69D-C341-AC4D-C4BAAEECA37D}"/>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70</a:t>
            </a:fld>
            <a:endParaRPr lang="en-US"/>
          </a:p>
        </p:txBody>
      </p:sp>
    </p:spTree>
    <p:extLst>
      <p:ext uri="{BB962C8B-B14F-4D97-AF65-F5344CB8AC3E}">
        <p14:creationId xmlns:p14="http://schemas.microsoft.com/office/powerpoint/2010/main" val="3942842116"/>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5666" name="3TPCAS~1.MPG">
            <a:hlinkClick r:id="" action="ppaction://media"/>
          </p:cNvPr>
          <p:cNvPicPr/>
          <p:nvPr>
            <a:videoFile r:link="rId2"/>
            <p:extLst>
              <p:ext uri="{DAA4B4D4-6D71-4841-9C94-3DE7FCFB9230}">
                <p14:media xmlns:p14="http://schemas.microsoft.com/office/powerpoint/2010/main" r:link="rId1"/>
              </p:ext>
            </p:extLst>
          </p:nvPr>
        </p:nvPicPr>
        <p:blipFill>
          <a:blip r:embed="rId4"/>
          <a:srcRect/>
          <a:stretch>
            <a:fillRect/>
          </a:stretch>
        </p:blipFill>
        <p:spPr bwMode="auto">
          <a:xfrm>
            <a:off x="2133600" y="1214422"/>
            <a:ext cx="4876800" cy="4876800"/>
          </a:xfrm>
          <a:prstGeom prst="rect">
            <a:avLst/>
          </a:prstGeom>
          <a:noFill/>
          <a:effectLst>
            <a:outerShdw blurRad="50800" dist="38100" dir="2700000" algn="tl" rotWithShape="0">
              <a:prstClr val="black">
                <a:alpha val="40000"/>
              </a:prstClr>
            </a:outerShdw>
          </a:effectLst>
        </p:spPr>
      </p:pic>
      <p:sp>
        <p:nvSpPr>
          <p:cNvPr id="625667" name="Rectangle 3"/>
          <p:cNvSpPr>
            <a:spLocks noGrp="1" noChangeArrowheads="1"/>
          </p:cNvSpPr>
          <p:nvPr>
            <p:ph type="title"/>
          </p:nvPr>
        </p:nvSpPr>
        <p:spPr/>
        <p:txBody>
          <a:bodyPr/>
          <a:lstStyle/>
          <a:p>
            <a:r>
              <a:rPr lang="en-US" dirty="0">
                <a:latin typeface="Calibri"/>
                <a:cs typeface="Calibri"/>
              </a:rPr>
              <a:t>MRI – Angiography</a:t>
            </a:r>
          </a:p>
        </p:txBody>
      </p:sp>
      <p:sp>
        <p:nvSpPr>
          <p:cNvPr id="3" name="Slide Number Placeholder 2">
            <a:extLst>
              <a:ext uri="{FF2B5EF4-FFF2-40B4-BE49-F238E27FC236}">
                <a16:creationId xmlns:a16="http://schemas.microsoft.com/office/drawing/2014/main" id="{58753246-63C9-344C-8F33-B98E2BF5103F}"/>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71</a:t>
            </a:fld>
            <a:endParaRPr lang="en-US"/>
          </a:p>
        </p:txBody>
      </p:sp>
    </p:spTree>
    <p:extLst>
      <p:ext uri="{BB962C8B-B14F-4D97-AF65-F5344CB8AC3E}">
        <p14:creationId xmlns:p14="http://schemas.microsoft.com/office/powerpoint/2010/main" val="17838058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932" fill="hold"/>
                                        <p:tgtEl>
                                          <p:spTgt spid="62566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Prev" delay="0">
                      <p:tgtEl>
                        <p:sldTgt/>
                      </p:tgtEl>
                    </p:cond>
                  </p:endCondLst>
                </p:cTn>
                <p:tgtEl>
                  <p:spTgt spid="625666"/>
                </p:tgtEl>
              </p:cMediaNode>
            </p:video>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latin typeface="Calibri"/>
                <a:cs typeface="Calibri"/>
              </a:rPr>
              <a:t>MRI – Heart</a:t>
            </a:r>
            <a:endParaRPr lang="en-US" dirty="0">
              <a:latin typeface="Calibri"/>
              <a:cs typeface="Calibri"/>
            </a:endParaRPr>
          </a:p>
        </p:txBody>
      </p:sp>
      <p:pic>
        <p:nvPicPr>
          <p:cNvPr id="4" name="quad.mpg">
            <a:hlinkClick r:id="" action="ppaction://media"/>
          </p:cNvPr>
          <p:cNvPicPr/>
          <p:nvPr>
            <a:videoFile r:link="rId2"/>
            <p:extLst>
              <p:ext uri="{DAA4B4D4-6D71-4841-9C94-3DE7FCFB9230}">
                <p14:media xmlns:p14="http://schemas.microsoft.com/office/powerpoint/2010/main" r:link="rId1"/>
              </p:ext>
            </p:extLst>
          </p:nvPr>
        </p:nvPicPr>
        <p:blipFill>
          <a:blip r:embed="rId4"/>
          <a:stretch>
            <a:fillRect/>
          </a:stretch>
        </p:blipFill>
        <p:spPr>
          <a:xfrm>
            <a:off x="2133000" y="1194206"/>
            <a:ext cx="4878000" cy="4878000"/>
          </a:xfrm>
          <a:prstGeom prst="rect">
            <a:avLst/>
          </a:prstGeom>
          <a:effectLst>
            <a:outerShdw blurRad="50800" dist="38100" dir="2700000" algn="tl" rotWithShape="0">
              <a:prstClr val="black">
                <a:alpha val="40000"/>
              </a:prstClr>
            </a:outerShdw>
          </a:effectLst>
        </p:spPr>
      </p:pic>
      <p:sp>
        <p:nvSpPr>
          <p:cNvPr id="5" name="Slide Number Placeholder 4">
            <a:extLst>
              <a:ext uri="{FF2B5EF4-FFF2-40B4-BE49-F238E27FC236}">
                <a16:creationId xmlns:a16="http://schemas.microsoft.com/office/drawing/2014/main" id="{6039134A-94B5-9843-8FAF-1B7B9C76116B}"/>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72</a:t>
            </a:fld>
            <a:endParaRPr lang="en-US"/>
          </a:p>
        </p:txBody>
      </p:sp>
    </p:spTree>
    <p:extLst>
      <p:ext uri="{BB962C8B-B14F-4D97-AF65-F5344CB8AC3E}">
        <p14:creationId xmlns:p14="http://schemas.microsoft.com/office/powerpoint/2010/main" val="25132810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Prev" delay="0">
                      <p:tgtEl>
                        <p:sldTgt/>
                      </p:tgtEl>
                    </p:cond>
                  </p:endCondLst>
                </p:cTn>
                <p:tgtEl>
                  <p:spTgt spid="4"/>
                </p:tgtEl>
              </p:cMediaNode>
            </p:video>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Rectangle 2"/>
          <p:cNvSpPr>
            <a:spLocks noChangeArrowheads="1"/>
          </p:cNvSpPr>
          <p:nvPr/>
        </p:nvSpPr>
        <p:spPr bwMode="auto">
          <a:xfrm>
            <a:off x="323850" y="2205038"/>
            <a:ext cx="8424863" cy="2232025"/>
          </a:xfrm>
          <a:prstGeom prst="rect">
            <a:avLst/>
          </a:prstGeom>
          <a:noFill/>
          <a:ln w="9525">
            <a:noFill/>
            <a:miter lim="800000"/>
            <a:headEnd/>
            <a:tailEnd/>
          </a:ln>
          <a:effectLst/>
        </p:spPr>
        <p:txBody>
          <a:bodyPr lIns="0" tIns="72000" rIns="0" bIns="72000" anchor="ctr" anchorCtr="1"/>
          <a:lstStyle/>
          <a:p>
            <a:pPr algn="ctr">
              <a:defRPr/>
            </a:pPr>
            <a:r>
              <a:rPr lang="en-US" sz="5400" b="1" baseline="0" dirty="0">
                <a:solidFill>
                  <a:srgbClr val="2A6AB3"/>
                </a:solidFill>
                <a:effectLst>
                  <a:outerShdw blurRad="38100" dist="38100" dir="2700000" algn="tl">
                    <a:srgbClr val="C0C0C0"/>
                  </a:outerShdw>
                </a:effectLst>
                <a:latin typeface="Calibri"/>
                <a:cs typeface="Calibri"/>
              </a:rPr>
              <a:t>Ultrasound Imaging</a:t>
            </a:r>
            <a:endParaRPr lang="en-US" sz="5400" b="1" baseline="0" dirty="0">
              <a:solidFill>
                <a:srgbClr val="2A6AB3"/>
              </a:solidFill>
              <a:latin typeface="Calibri"/>
              <a:cs typeface="Calibri"/>
            </a:endParaRPr>
          </a:p>
        </p:txBody>
      </p:sp>
      <p:grpSp>
        <p:nvGrpSpPr>
          <p:cNvPr id="2" name="Group 9"/>
          <p:cNvGrpSpPr/>
          <p:nvPr/>
        </p:nvGrpSpPr>
        <p:grpSpPr>
          <a:xfrm>
            <a:off x="1500166" y="5072074"/>
            <a:ext cx="6143668" cy="714380"/>
            <a:chOff x="1146310" y="3901715"/>
            <a:chExt cx="7354780" cy="810000"/>
          </a:xfrm>
        </p:grpSpPr>
        <p:sp>
          <p:nvSpPr>
            <p:cNvPr id="3" name="TextBox 2"/>
            <p:cNvSpPr txBox="1"/>
            <p:nvPr/>
          </p:nvSpPr>
          <p:spPr>
            <a:xfrm>
              <a:off x="1146310" y="3901715"/>
              <a:ext cx="1539907" cy="810000"/>
            </a:xfrm>
            <a:prstGeom prst="roundRect">
              <a:avLst/>
            </a:prstGeom>
            <a:solidFill>
              <a:srgbClr val="C00000">
                <a:alpha val="69804"/>
              </a:srgbClr>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chemeClr val="bg1"/>
                  </a:solidFill>
                  <a:latin typeface="Calibri"/>
                  <a:cs typeface="Calibri"/>
                </a:rPr>
                <a:t>Probe</a:t>
              </a:r>
              <a:endParaRPr lang="en-US" sz="1600" baseline="0" dirty="0">
                <a:solidFill>
                  <a:schemeClr val="bg1"/>
                </a:solidFill>
                <a:latin typeface="Calibri"/>
                <a:cs typeface="Calibri"/>
              </a:endParaRPr>
            </a:p>
          </p:txBody>
        </p:sp>
        <p:sp>
          <p:nvSpPr>
            <p:cNvPr id="4" name="TextBox 3"/>
            <p:cNvSpPr txBox="1"/>
            <p:nvPr/>
          </p:nvSpPr>
          <p:spPr>
            <a:xfrm>
              <a:off x="3071802" y="3901715"/>
              <a:ext cx="1539907" cy="810000"/>
            </a:xfrm>
            <a:prstGeom prst="roundRect">
              <a:avLst/>
            </a:prstGeom>
            <a:solidFill>
              <a:srgbClr val="C00000">
                <a:alpha val="69804"/>
              </a:srgbClr>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chemeClr val="bg1"/>
                  </a:solidFill>
                  <a:latin typeface="Calibri"/>
                  <a:cs typeface="Calibri"/>
                </a:rPr>
                <a:t>Matter</a:t>
              </a:r>
              <a:br>
                <a:rPr lang="de-CH" sz="1600" baseline="0" dirty="0">
                  <a:solidFill>
                    <a:schemeClr val="bg1"/>
                  </a:solidFill>
                  <a:latin typeface="Calibri"/>
                  <a:cs typeface="Calibri"/>
                </a:rPr>
              </a:br>
              <a:r>
                <a:rPr lang="de-CH" sz="1600" baseline="0" dirty="0">
                  <a:solidFill>
                    <a:schemeClr val="bg1"/>
                  </a:solidFill>
                  <a:latin typeface="Calibri"/>
                  <a:cs typeface="Calibri"/>
                </a:rPr>
                <a:t>interaction</a:t>
              </a:r>
              <a:endParaRPr lang="en-US" sz="1600" baseline="0" dirty="0">
                <a:solidFill>
                  <a:schemeClr val="bg1"/>
                </a:solidFill>
                <a:latin typeface="Calibri"/>
                <a:cs typeface="Calibri"/>
              </a:endParaRPr>
            </a:p>
          </p:txBody>
        </p:sp>
        <p:sp>
          <p:nvSpPr>
            <p:cNvPr id="5" name="TextBox 4"/>
            <p:cNvSpPr txBox="1"/>
            <p:nvPr/>
          </p:nvSpPr>
          <p:spPr>
            <a:xfrm>
              <a:off x="5022541" y="3901715"/>
              <a:ext cx="1539907" cy="810000"/>
            </a:xfrm>
            <a:prstGeom prst="roundRect">
              <a:avLst/>
            </a:prstGeom>
            <a:solidFill>
              <a:srgbClr val="C00000">
                <a:alpha val="69804"/>
              </a:srgbClr>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chemeClr val="bg1"/>
                  </a:solidFill>
                  <a:latin typeface="Calibri"/>
                  <a:cs typeface="Calibri"/>
                </a:rPr>
                <a:t>Detection</a:t>
              </a:r>
              <a:endParaRPr lang="en-US" sz="1600" baseline="0" dirty="0">
                <a:solidFill>
                  <a:schemeClr val="bg1"/>
                </a:solidFill>
                <a:latin typeface="Calibri"/>
                <a:cs typeface="Calibri"/>
              </a:endParaRPr>
            </a:p>
          </p:txBody>
        </p:sp>
        <p:sp>
          <p:nvSpPr>
            <p:cNvPr id="6" name="TextBox 5"/>
            <p:cNvSpPr txBox="1"/>
            <p:nvPr/>
          </p:nvSpPr>
          <p:spPr>
            <a:xfrm>
              <a:off x="6961183" y="3901715"/>
              <a:ext cx="1539907" cy="810000"/>
            </a:xfrm>
            <a:prstGeom prst="roundRect">
              <a:avLst/>
            </a:prstGeom>
            <a:solidFill>
              <a:schemeClr val="bg1">
                <a:lumMod val="75000"/>
              </a:schemeClr>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rgbClr val="292929"/>
                  </a:solidFill>
                  <a:latin typeface="Calibri"/>
                  <a:cs typeface="Calibri"/>
                </a:rPr>
                <a:t>Image</a:t>
              </a:r>
              <a:br>
                <a:rPr lang="de-CH" sz="1600" baseline="0" dirty="0">
                  <a:solidFill>
                    <a:srgbClr val="292929"/>
                  </a:solidFill>
                  <a:latin typeface="Calibri"/>
                  <a:cs typeface="Calibri"/>
                </a:rPr>
              </a:br>
              <a:r>
                <a:rPr lang="de-CH" sz="1600" baseline="0" dirty="0">
                  <a:solidFill>
                    <a:srgbClr val="292929"/>
                  </a:solidFill>
                  <a:latin typeface="Calibri"/>
                  <a:cs typeface="Calibri"/>
                </a:rPr>
                <a:t>production</a:t>
              </a:r>
              <a:endParaRPr lang="en-US" sz="1600" baseline="0" dirty="0">
                <a:solidFill>
                  <a:srgbClr val="292929"/>
                </a:solidFill>
                <a:latin typeface="Calibri"/>
                <a:cs typeface="Calibri"/>
              </a:endParaRPr>
            </a:p>
          </p:txBody>
        </p:sp>
        <p:sp>
          <p:nvSpPr>
            <p:cNvPr id="7" name="Right Arrow 6"/>
            <p:cNvSpPr/>
            <p:nvPr/>
          </p:nvSpPr>
          <p:spPr bwMode="auto">
            <a:xfrm>
              <a:off x="2708019" y="4044591"/>
              <a:ext cx="398734" cy="500066"/>
            </a:xfrm>
            <a:prstGeom prst="rightArrow">
              <a:avLst/>
            </a:prstGeom>
            <a:solidFill>
              <a:schemeClr val="tx1">
                <a:lumMod val="65000"/>
                <a:lumOff val="35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30000">
                <a:ln>
                  <a:noFill/>
                </a:ln>
                <a:solidFill>
                  <a:srgbClr val="4D4D4D"/>
                </a:solidFill>
                <a:effectLst/>
                <a:latin typeface="Calibri"/>
                <a:cs typeface="Calibri"/>
              </a:endParaRPr>
            </a:p>
          </p:txBody>
        </p:sp>
        <p:sp>
          <p:nvSpPr>
            <p:cNvPr id="8" name="Right Arrow 7"/>
            <p:cNvSpPr/>
            <p:nvPr/>
          </p:nvSpPr>
          <p:spPr bwMode="auto">
            <a:xfrm>
              <a:off x="4635234" y="4044591"/>
              <a:ext cx="398734" cy="500066"/>
            </a:xfrm>
            <a:prstGeom prst="rightArrow">
              <a:avLst/>
            </a:prstGeom>
            <a:solidFill>
              <a:schemeClr val="tx1">
                <a:lumMod val="65000"/>
                <a:lumOff val="35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30000">
                <a:ln>
                  <a:noFill/>
                </a:ln>
                <a:solidFill>
                  <a:srgbClr val="4D4D4D"/>
                </a:solidFill>
                <a:effectLst/>
                <a:latin typeface="Calibri"/>
                <a:cs typeface="Calibri"/>
              </a:endParaRPr>
            </a:p>
          </p:txBody>
        </p:sp>
        <p:sp>
          <p:nvSpPr>
            <p:cNvPr id="9" name="Right Arrow 8"/>
            <p:cNvSpPr/>
            <p:nvPr/>
          </p:nvSpPr>
          <p:spPr bwMode="auto">
            <a:xfrm>
              <a:off x="6562449" y="4044591"/>
              <a:ext cx="398734" cy="500066"/>
            </a:xfrm>
            <a:prstGeom prst="rightArrow">
              <a:avLst/>
            </a:prstGeom>
            <a:solidFill>
              <a:schemeClr val="tx1">
                <a:lumMod val="65000"/>
                <a:lumOff val="35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30000">
                <a:ln>
                  <a:noFill/>
                </a:ln>
                <a:solidFill>
                  <a:srgbClr val="4D4D4D"/>
                </a:solidFill>
                <a:effectLst/>
                <a:latin typeface="Calibri"/>
                <a:cs typeface="Calibri"/>
              </a:endParaRPr>
            </a:p>
          </p:txBody>
        </p:sp>
      </p:grpSp>
      <p:sp>
        <p:nvSpPr>
          <p:cNvPr id="11" name="Slide Number Placeholder 10">
            <a:extLst>
              <a:ext uri="{FF2B5EF4-FFF2-40B4-BE49-F238E27FC236}">
                <a16:creationId xmlns:a16="http://schemas.microsoft.com/office/drawing/2014/main" id="{34F25E52-E399-2A44-9C2F-0613853710F5}"/>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73</a:t>
            </a:fld>
            <a:endParaRPr lang="en-US"/>
          </a:p>
        </p:txBody>
      </p:sp>
    </p:spTree>
    <p:extLst>
      <p:ext uri="{BB962C8B-B14F-4D97-AF65-F5344CB8AC3E}">
        <p14:creationId xmlns:p14="http://schemas.microsoft.com/office/powerpoint/2010/main" val="230643790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9"/>
          <p:cNvSpPr>
            <a:spLocks noGrp="1" noChangeArrowheads="1"/>
          </p:cNvSpPr>
          <p:nvPr>
            <p:ph type="title"/>
          </p:nvPr>
        </p:nvSpPr>
        <p:spPr/>
        <p:txBody>
          <a:bodyPr/>
          <a:lstStyle/>
          <a:p>
            <a:pPr eaLnBrk="1" hangingPunct="1"/>
            <a:r>
              <a:rPr lang="en-US" dirty="0">
                <a:latin typeface="Calibri"/>
                <a:cs typeface="Calibri"/>
              </a:rPr>
              <a:t>Biomedical Imaging</a:t>
            </a:r>
          </a:p>
        </p:txBody>
      </p:sp>
      <p:sp>
        <p:nvSpPr>
          <p:cNvPr id="5" name="Rectangle 5"/>
          <p:cNvSpPr>
            <a:spLocks noChangeArrowheads="1"/>
          </p:cNvSpPr>
          <p:nvPr/>
        </p:nvSpPr>
        <p:spPr bwMode="auto">
          <a:xfrm>
            <a:off x="642910" y="1357298"/>
            <a:ext cx="8135937" cy="5021280"/>
          </a:xfrm>
          <a:prstGeom prst="rect">
            <a:avLst/>
          </a:prstGeom>
          <a:noFill/>
          <a:ln w="9525">
            <a:noFill/>
            <a:miter lim="800000"/>
            <a:headEnd/>
            <a:tailEnd/>
          </a:ln>
        </p:spPr>
        <p:txBody>
          <a:bodyPr/>
          <a:lstStyle/>
          <a:p>
            <a:pPr marL="342900" indent="-342900">
              <a:lnSpc>
                <a:spcPts val="4000"/>
              </a:lnSpc>
              <a:spcBef>
                <a:spcPts val="800"/>
              </a:spcBef>
              <a:buClr>
                <a:srgbClr val="2A6AB3"/>
              </a:buClr>
              <a:buSzPct val="110000"/>
            </a:pPr>
            <a:r>
              <a:rPr lang="en-GB" sz="2400" baseline="0" dirty="0">
                <a:latin typeface="Calibri"/>
                <a:cs typeface="Calibri"/>
              </a:rPr>
              <a:t>Imaging Mode:	</a:t>
            </a:r>
            <a:r>
              <a:rPr lang="en-GB" sz="3000" baseline="0" dirty="0">
                <a:solidFill>
                  <a:srgbClr val="2A6AB3"/>
                </a:solidFill>
                <a:latin typeface="Calibri"/>
                <a:cs typeface="Calibri"/>
              </a:rPr>
              <a:t>Ultrasound</a:t>
            </a:r>
          </a:p>
          <a:p>
            <a:pPr marL="342900" indent="-342900">
              <a:spcBef>
                <a:spcPts val="800"/>
              </a:spcBef>
              <a:buClr>
                <a:srgbClr val="2A6AB3"/>
              </a:buClr>
              <a:buSzPct val="110000"/>
              <a:buFont typeface="Wingdings" pitchFamily="2" charset="2"/>
              <a:buChar char="§"/>
            </a:pPr>
            <a:endParaRPr lang="en-GB" baseline="0" dirty="0">
              <a:latin typeface="Calibri"/>
              <a:cs typeface="Calibri"/>
            </a:endParaRPr>
          </a:p>
          <a:p>
            <a:pPr marL="342900" indent="-342900">
              <a:spcBef>
                <a:spcPts val="800"/>
              </a:spcBef>
              <a:buClr>
                <a:srgbClr val="2A6AB3"/>
              </a:buClr>
              <a:buSzPct val="110000"/>
              <a:buFont typeface="Wingdings" pitchFamily="2" charset="2"/>
              <a:buChar char="§"/>
            </a:pPr>
            <a:r>
              <a:rPr lang="en-GB" baseline="0" dirty="0">
                <a:latin typeface="Calibri"/>
                <a:cs typeface="Calibri"/>
              </a:rPr>
              <a:t>Probe:		</a:t>
            </a:r>
            <a:r>
              <a:rPr lang="en-GB" baseline="0" dirty="0">
                <a:solidFill>
                  <a:srgbClr val="2A6AB3"/>
                </a:solidFill>
                <a:latin typeface="Calibri"/>
                <a:cs typeface="Calibri"/>
              </a:rPr>
              <a:t>acoustic waves</a:t>
            </a:r>
          </a:p>
          <a:p>
            <a:pPr marL="342900" indent="-342900">
              <a:spcBef>
                <a:spcPts val="800"/>
              </a:spcBef>
              <a:buClr>
                <a:srgbClr val="2A6AB3"/>
              </a:buClr>
              <a:buSzPct val="110000"/>
              <a:buFont typeface="Wingdings" pitchFamily="2" charset="2"/>
              <a:buChar char="§"/>
            </a:pPr>
            <a:r>
              <a:rPr lang="en-GB" baseline="0" dirty="0">
                <a:latin typeface="Calibri"/>
                <a:cs typeface="Calibri"/>
              </a:rPr>
              <a:t>Wavelength:		</a:t>
            </a:r>
            <a:r>
              <a:rPr lang="en-GB" baseline="0" dirty="0">
                <a:solidFill>
                  <a:srgbClr val="2A6AB3"/>
                </a:solidFill>
                <a:latin typeface="Calibri"/>
                <a:cs typeface="Calibri"/>
              </a:rPr>
              <a:t>0.07 – 1.5 mm</a:t>
            </a:r>
          </a:p>
          <a:p>
            <a:pPr marL="342900" indent="-342900">
              <a:spcBef>
                <a:spcPts val="800"/>
              </a:spcBef>
              <a:buClr>
                <a:srgbClr val="2A6AB3"/>
              </a:buClr>
              <a:buSzPct val="110000"/>
              <a:buFont typeface="Wingdings" pitchFamily="2" charset="2"/>
              <a:buChar char="§"/>
            </a:pPr>
            <a:r>
              <a:rPr lang="en-GB" baseline="0" dirty="0">
                <a:latin typeface="Calibri"/>
                <a:cs typeface="Calibri"/>
              </a:rPr>
              <a:t>Matter interaction:	</a:t>
            </a:r>
            <a:r>
              <a:rPr lang="en-GB" baseline="0" dirty="0">
                <a:solidFill>
                  <a:srgbClr val="2A6AB3"/>
                </a:solidFill>
                <a:latin typeface="Calibri"/>
                <a:cs typeface="Calibri"/>
              </a:rPr>
              <a:t>scattering, absorption</a:t>
            </a:r>
          </a:p>
          <a:p>
            <a:pPr marL="342900" indent="-342900">
              <a:lnSpc>
                <a:spcPct val="150000"/>
              </a:lnSpc>
              <a:spcBef>
                <a:spcPts val="800"/>
              </a:spcBef>
              <a:buClr>
                <a:srgbClr val="2A6AB3"/>
              </a:buClr>
              <a:buSzPct val="110000"/>
              <a:buFont typeface="Wingdings" pitchFamily="2" charset="2"/>
              <a:buChar char="§"/>
            </a:pPr>
            <a:r>
              <a:rPr lang="en-GB" baseline="0" dirty="0">
                <a:latin typeface="Calibri"/>
                <a:cs typeface="Calibri"/>
              </a:rPr>
              <a:t>Modalities:		</a:t>
            </a:r>
            <a:r>
              <a:rPr lang="en-GB" u="sng" baseline="0" dirty="0">
                <a:solidFill>
                  <a:srgbClr val="2A6AB3"/>
                </a:solidFill>
                <a:latin typeface="Calibri"/>
                <a:cs typeface="Calibri"/>
              </a:rPr>
              <a:t>Echography</a:t>
            </a:r>
            <a:r>
              <a:rPr lang="en-GB" baseline="0" dirty="0">
                <a:solidFill>
                  <a:srgbClr val="2A6AB3"/>
                </a:solidFill>
                <a:latin typeface="Calibri"/>
                <a:cs typeface="Calibri"/>
              </a:rPr>
              <a:t>							</a:t>
            </a:r>
            <a:r>
              <a:rPr lang="en-GB" u="sng" baseline="0" dirty="0">
                <a:solidFill>
                  <a:srgbClr val="2A6AB3"/>
                </a:solidFill>
                <a:latin typeface="Calibri"/>
                <a:cs typeface="Calibri"/>
              </a:rPr>
              <a:t>Doppler Imaging</a:t>
            </a:r>
            <a:r>
              <a:rPr lang="en-GB" baseline="0" dirty="0">
                <a:solidFill>
                  <a:srgbClr val="2A6AB3"/>
                </a:solidFill>
                <a:latin typeface="Calibri"/>
                <a:cs typeface="Calibri"/>
              </a:rPr>
              <a:t>							</a:t>
            </a:r>
            <a:r>
              <a:rPr lang="en-GB" u="sng" baseline="0" dirty="0">
                <a:solidFill>
                  <a:srgbClr val="2A6AB3"/>
                </a:solidFill>
                <a:latin typeface="Calibri"/>
                <a:cs typeface="Calibri"/>
              </a:rPr>
              <a:t>Thermal Therapy</a:t>
            </a:r>
            <a:r>
              <a:rPr lang="en-GB" baseline="0" dirty="0">
                <a:latin typeface="Calibri"/>
                <a:cs typeface="Calibri"/>
              </a:rPr>
              <a:t>	</a:t>
            </a:r>
          </a:p>
        </p:txBody>
      </p:sp>
      <p:sp>
        <p:nvSpPr>
          <p:cNvPr id="4" name="TextBox 3"/>
          <p:cNvSpPr txBox="1"/>
          <p:nvPr/>
        </p:nvSpPr>
        <p:spPr>
          <a:xfrm>
            <a:off x="7740352" y="260648"/>
            <a:ext cx="1055610" cy="714380"/>
          </a:xfrm>
          <a:prstGeom prst="roundRect">
            <a:avLst/>
          </a:prstGeom>
          <a:solidFill>
            <a:srgbClr val="C00000"/>
          </a:solidFill>
          <a:scene3d>
            <a:camera prst="orthographicFront"/>
            <a:lightRig rig="threePt" dir="t"/>
          </a:scene3d>
          <a:sp3d>
            <a:bevelT/>
          </a:sp3d>
        </p:spPr>
        <p:txBody>
          <a:bodyPr wrap="square" lIns="0" tIns="0" rIns="0" bIns="0" rtlCol="0" anchor="ctr" anchorCtr="1">
            <a:noAutofit/>
          </a:bodyPr>
          <a:lstStyle/>
          <a:p>
            <a:pPr algn="ctr"/>
            <a:r>
              <a:rPr lang="de-CH" sz="1600" baseline="0" dirty="0">
                <a:solidFill>
                  <a:schemeClr val="bg1"/>
                </a:solidFill>
                <a:latin typeface="Calibri"/>
                <a:cs typeface="Calibri"/>
              </a:rPr>
              <a:t>Chapter</a:t>
            </a:r>
            <a:br>
              <a:rPr lang="de-CH" sz="1600" baseline="0" dirty="0">
                <a:solidFill>
                  <a:schemeClr val="bg1"/>
                </a:solidFill>
                <a:latin typeface="Calibri"/>
                <a:cs typeface="Calibri"/>
              </a:rPr>
            </a:br>
            <a:r>
              <a:rPr lang="de-CH" sz="1600" baseline="0" dirty="0">
                <a:solidFill>
                  <a:schemeClr val="bg1"/>
                </a:solidFill>
                <a:latin typeface="Calibri"/>
                <a:cs typeface="Calibri"/>
              </a:rPr>
              <a:t>4.1-4.14</a:t>
            </a:r>
            <a:endParaRPr lang="en-US" sz="1600" baseline="0" dirty="0">
              <a:solidFill>
                <a:schemeClr val="bg1"/>
              </a:solidFill>
              <a:latin typeface="Calibri"/>
              <a:cs typeface="Calibri"/>
            </a:endParaRPr>
          </a:p>
        </p:txBody>
      </p:sp>
      <p:sp>
        <p:nvSpPr>
          <p:cNvPr id="3" name="Slide Number Placeholder 2">
            <a:extLst>
              <a:ext uri="{FF2B5EF4-FFF2-40B4-BE49-F238E27FC236}">
                <a16:creationId xmlns:a16="http://schemas.microsoft.com/office/drawing/2014/main" id="{DF22D3C0-2F03-634A-966F-53969BE53075}"/>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74</a:t>
            </a:fld>
            <a:endParaRPr lang="en-US"/>
          </a:p>
        </p:txBody>
      </p:sp>
    </p:spTree>
    <p:extLst>
      <p:ext uri="{BB962C8B-B14F-4D97-AF65-F5344CB8AC3E}">
        <p14:creationId xmlns:p14="http://schemas.microsoft.com/office/powerpoint/2010/main" val="35888596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latin typeface="Calibri"/>
                <a:cs typeface="Calibri"/>
              </a:rPr>
              <a:t>Biomedical Imaging</a:t>
            </a:r>
            <a:endParaRPr lang="en-US" dirty="0">
              <a:latin typeface="Calibri"/>
              <a:cs typeface="Calibri"/>
            </a:endParaRPr>
          </a:p>
        </p:txBody>
      </p:sp>
      <p:pic>
        <p:nvPicPr>
          <p:cNvPr id="4" name="Picture 4"/>
          <p:cNvPicPr>
            <a:picLocks noChangeArrowheads="1"/>
          </p:cNvPicPr>
          <p:nvPr/>
        </p:nvPicPr>
        <p:blipFill>
          <a:blip r:embed="rId3">
            <a:grayscl/>
          </a:blip>
          <a:srcRect t="7500" b="68124"/>
          <a:stretch>
            <a:fillRect/>
          </a:stretch>
        </p:blipFill>
        <p:spPr bwMode="auto">
          <a:xfrm>
            <a:off x="1142976" y="1750180"/>
            <a:ext cx="6429375" cy="928694"/>
          </a:xfrm>
          <a:prstGeom prst="rect">
            <a:avLst/>
          </a:prstGeom>
          <a:noFill/>
          <a:ln w="12700">
            <a:noFill/>
            <a:miter lim="800000"/>
            <a:headEnd/>
            <a:tailEnd/>
          </a:ln>
        </p:spPr>
      </p:pic>
      <p:sp>
        <p:nvSpPr>
          <p:cNvPr id="19" name="Text Box 10"/>
          <p:cNvSpPr txBox="1">
            <a:spLocks noChangeArrowheads="1"/>
          </p:cNvSpPr>
          <p:nvPr/>
        </p:nvSpPr>
        <p:spPr bwMode="auto">
          <a:xfrm>
            <a:off x="1857356" y="1124744"/>
            <a:ext cx="5429288" cy="553998"/>
          </a:xfrm>
          <a:prstGeom prst="rect">
            <a:avLst/>
          </a:prstGeom>
          <a:solidFill>
            <a:schemeClr val="bg1"/>
          </a:solidFill>
          <a:ln w="9525">
            <a:noFill/>
            <a:miter lim="800000"/>
            <a:headEnd/>
            <a:tailEnd/>
          </a:ln>
          <a:effectLst>
            <a:outerShdw dist="28398" dir="3806097" algn="ctr" rotWithShape="0">
              <a:schemeClr val="bg1"/>
            </a:outerShdw>
            <a:softEdge rad="127000"/>
          </a:effectLst>
        </p:spPr>
        <p:txBody>
          <a:bodyPr wrap="square">
            <a:spAutoFit/>
          </a:bodyPr>
          <a:lstStyle/>
          <a:p>
            <a:pPr algn="ctr">
              <a:spcBef>
                <a:spcPct val="50000"/>
              </a:spcBef>
              <a:defRPr/>
            </a:pPr>
            <a:r>
              <a:rPr lang="en-US" sz="3000" b="1" baseline="0" dirty="0">
                <a:solidFill>
                  <a:srgbClr val="1269B0"/>
                </a:solidFill>
                <a:effectLst>
                  <a:outerShdw blurRad="38100" dist="38100" dir="2700000" algn="tl">
                    <a:srgbClr val="000000">
                      <a:alpha val="43137"/>
                    </a:srgbClr>
                  </a:outerShdw>
                </a:effectLst>
                <a:latin typeface="Calibri"/>
                <a:cs typeface="Calibri"/>
              </a:rPr>
              <a:t>Electromagnetic waves</a:t>
            </a:r>
          </a:p>
        </p:txBody>
      </p:sp>
      <p:pic>
        <p:nvPicPr>
          <p:cNvPr id="15" name="Picture 4"/>
          <p:cNvPicPr>
            <a:picLocks noChangeArrowheads="1"/>
          </p:cNvPicPr>
          <p:nvPr/>
        </p:nvPicPr>
        <p:blipFill>
          <a:blip r:embed="rId3">
            <a:grayscl/>
          </a:blip>
          <a:srcRect l="34821" t="7500" r="38393" b="77500"/>
          <a:stretch>
            <a:fillRect/>
          </a:stretch>
        </p:blipFill>
        <p:spPr bwMode="auto">
          <a:xfrm>
            <a:off x="3107521" y="5090260"/>
            <a:ext cx="2928958" cy="571504"/>
          </a:xfrm>
          <a:prstGeom prst="rect">
            <a:avLst/>
          </a:prstGeom>
          <a:noFill/>
          <a:ln w="12700">
            <a:noFill/>
            <a:miter lim="800000"/>
            <a:headEnd/>
            <a:tailEnd/>
          </a:ln>
        </p:spPr>
      </p:pic>
      <p:sp>
        <p:nvSpPr>
          <p:cNvPr id="16" name="Text Box 10"/>
          <p:cNvSpPr txBox="1">
            <a:spLocks noChangeArrowheads="1"/>
          </p:cNvSpPr>
          <p:nvPr/>
        </p:nvSpPr>
        <p:spPr bwMode="auto">
          <a:xfrm>
            <a:off x="1857356" y="4536262"/>
            <a:ext cx="5429288" cy="553998"/>
          </a:xfrm>
          <a:prstGeom prst="rect">
            <a:avLst/>
          </a:prstGeom>
          <a:solidFill>
            <a:schemeClr val="bg1"/>
          </a:solidFill>
          <a:ln w="9525">
            <a:noFill/>
            <a:miter lim="800000"/>
            <a:headEnd/>
            <a:tailEnd/>
          </a:ln>
          <a:effectLst>
            <a:outerShdw dist="28398" dir="3806097" algn="ctr" rotWithShape="0">
              <a:schemeClr val="bg1"/>
            </a:outerShdw>
            <a:softEdge rad="127000"/>
          </a:effectLst>
        </p:spPr>
        <p:txBody>
          <a:bodyPr wrap="square">
            <a:spAutoFit/>
          </a:bodyPr>
          <a:lstStyle/>
          <a:p>
            <a:pPr algn="ctr">
              <a:spcBef>
                <a:spcPct val="50000"/>
              </a:spcBef>
              <a:defRPr/>
            </a:pPr>
            <a:r>
              <a:rPr lang="en-US" sz="3000" b="1" baseline="0" dirty="0">
                <a:solidFill>
                  <a:srgbClr val="1269B0"/>
                </a:solidFill>
                <a:effectLst>
                  <a:outerShdw blurRad="38100" dist="38100" dir="2700000" algn="tl">
                    <a:srgbClr val="000000">
                      <a:alpha val="43137"/>
                    </a:srgbClr>
                  </a:outerShdw>
                </a:effectLst>
                <a:latin typeface="Calibri"/>
                <a:cs typeface="Calibri"/>
              </a:rPr>
              <a:t>Acoustic waves</a:t>
            </a:r>
          </a:p>
        </p:txBody>
      </p:sp>
      <p:sp>
        <p:nvSpPr>
          <p:cNvPr id="17" name="Down Arrow 16"/>
          <p:cNvSpPr/>
          <p:nvPr/>
        </p:nvSpPr>
        <p:spPr bwMode="auto">
          <a:xfrm>
            <a:off x="4071934" y="3852498"/>
            <a:ext cx="957269" cy="683764"/>
          </a:xfrm>
          <a:prstGeom prst="downArrow">
            <a:avLst/>
          </a:prstGeom>
          <a:solidFill>
            <a:schemeClr val="bg1">
              <a:lumMod val="75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30000">
              <a:ln>
                <a:noFill/>
              </a:ln>
              <a:solidFill>
                <a:srgbClr val="4D4D4D"/>
              </a:solidFill>
              <a:effectLst/>
              <a:latin typeface="Calibri"/>
              <a:cs typeface="Calibri"/>
            </a:endParaRPr>
          </a:p>
        </p:txBody>
      </p:sp>
      <p:sp>
        <p:nvSpPr>
          <p:cNvPr id="18" name="Text Box 10"/>
          <p:cNvSpPr txBox="1">
            <a:spLocks noChangeArrowheads="1"/>
          </p:cNvSpPr>
          <p:nvPr/>
        </p:nvSpPr>
        <p:spPr bwMode="auto">
          <a:xfrm>
            <a:off x="2357422" y="2678874"/>
            <a:ext cx="6643734" cy="1015663"/>
          </a:xfrm>
          <a:prstGeom prst="rect">
            <a:avLst/>
          </a:prstGeom>
          <a:solidFill>
            <a:schemeClr val="bg1"/>
          </a:solidFill>
          <a:ln w="9525">
            <a:noFill/>
            <a:miter lim="800000"/>
            <a:headEnd/>
            <a:tailEnd/>
          </a:ln>
          <a:effectLst>
            <a:outerShdw dist="28398" dir="3806097" algn="ctr" rotWithShape="0">
              <a:schemeClr val="bg1"/>
            </a:outerShdw>
            <a:softEdge rad="127000"/>
          </a:effectLst>
        </p:spPr>
        <p:txBody>
          <a:bodyPr wrap="square">
            <a:spAutoFit/>
          </a:bodyPr>
          <a:lstStyle/>
          <a:p>
            <a:pPr>
              <a:spcBef>
                <a:spcPts val="0"/>
              </a:spcBef>
              <a:buFont typeface="Arial" pitchFamily="34" charset="0"/>
              <a:buChar char="•"/>
              <a:defRPr/>
            </a:pPr>
            <a:r>
              <a:rPr lang="en-US" baseline="0" dirty="0">
                <a:solidFill>
                  <a:schemeClr val="tx1">
                    <a:lumMod val="75000"/>
                    <a:lumOff val="25000"/>
                  </a:schemeClr>
                </a:solidFill>
                <a:latin typeface="Calibri"/>
                <a:cs typeface="Calibri"/>
              </a:rPr>
              <a:t> Do </a:t>
            </a:r>
            <a:r>
              <a:rPr lang="en-US" u="sng" baseline="0" dirty="0">
                <a:solidFill>
                  <a:schemeClr val="tx1">
                    <a:lumMod val="75000"/>
                    <a:lumOff val="25000"/>
                  </a:schemeClr>
                </a:solidFill>
                <a:latin typeface="Calibri"/>
                <a:cs typeface="Calibri"/>
              </a:rPr>
              <a:t>NOT</a:t>
            </a:r>
            <a:r>
              <a:rPr lang="en-US" baseline="0" dirty="0">
                <a:solidFill>
                  <a:schemeClr val="tx1">
                    <a:lumMod val="75000"/>
                    <a:lumOff val="25000"/>
                  </a:schemeClr>
                </a:solidFill>
                <a:latin typeface="Calibri"/>
                <a:cs typeface="Calibri"/>
              </a:rPr>
              <a:t> require medium to transmit</a:t>
            </a:r>
          </a:p>
          <a:p>
            <a:pPr>
              <a:spcBef>
                <a:spcPts val="0"/>
              </a:spcBef>
              <a:buFont typeface="Arial" pitchFamily="34" charset="0"/>
              <a:buChar char="•"/>
              <a:defRPr/>
            </a:pPr>
            <a:r>
              <a:rPr lang="de-CH" baseline="0" dirty="0">
                <a:solidFill>
                  <a:schemeClr val="tx1">
                    <a:lumMod val="75000"/>
                    <a:lumOff val="25000"/>
                  </a:schemeClr>
                </a:solidFill>
                <a:latin typeface="Calibri"/>
                <a:cs typeface="Calibri"/>
              </a:rPr>
              <a:t> Energy stored in propagating electromagnetic fields</a:t>
            </a:r>
            <a:endParaRPr lang="en-US" baseline="0" dirty="0">
              <a:solidFill>
                <a:schemeClr val="tx1">
                  <a:lumMod val="75000"/>
                  <a:lumOff val="25000"/>
                </a:schemeClr>
              </a:solidFill>
              <a:latin typeface="Calibri"/>
              <a:cs typeface="Calibri"/>
            </a:endParaRPr>
          </a:p>
          <a:p>
            <a:pPr>
              <a:spcBef>
                <a:spcPts val="0"/>
              </a:spcBef>
              <a:buFont typeface="Arial" pitchFamily="34" charset="0"/>
              <a:buChar char="•"/>
              <a:defRPr/>
            </a:pPr>
            <a:r>
              <a:rPr lang="de-CH" baseline="0" dirty="0">
                <a:solidFill>
                  <a:schemeClr val="tx1">
                    <a:lumMod val="75000"/>
                    <a:lumOff val="25000"/>
                  </a:schemeClr>
                </a:solidFill>
                <a:latin typeface="Calibri"/>
                <a:cs typeface="Calibri"/>
              </a:rPr>
              <a:t> Wave velocity is constant </a:t>
            </a:r>
            <a:endParaRPr lang="en-US" baseline="0" dirty="0">
              <a:solidFill>
                <a:schemeClr val="tx1">
                  <a:lumMod val="75000"/>
                  <a:lumOff val="25000"/>
                </a:schemeClr>
              </a:solidFill>
              <a:latin typeface="Calibri"/>
              <a:cs typeface="Calibri"/>
            </a:endParaRPr>
          </a:p>
        </p:txBody>
      </p:sp>
      <p:sp>
        <p:nvSpPr>
          <p:cNvPr id="21" name="Text Box 10"/>
          <p:cNvSpPr txBox="1">
            <a:spLocks noChangeArrowheads="1"/>
          </p:cNvSpPr>
          <p:nvPr/>
        </p:nvSpPr>
        <p:spPr bwMode="auto">
          <a:xfrm>
            <a:off x="2357422" y="5685764"/>
            <a:ext cx="6429420" cy="1015663"/>
          </a:xfrm>
          <a:prstGeom prst="rect">
            <a:avLst/>
          </a:prstGeom>
          <a:solidFill>
            <a:schemeClr val="bg1"/>
          </a:solidFill>
          <a:ln w="9525">
            <a:noFill/>
            <a:miter lim="800000"/>
            <a:headEnd/>
            <a:tailEnd/>
          </a:ln>
          <a:effectLst>
            <a:outerShdw dist="28398" dir="3806097" algn="ctr" rotWithShape="0">
              <a:schemeClr val="bg1"/>
            </a:outerShdw>
            <a:softEdge rad="127000"/>
          </a:effectLst>
        </p:spPr>
        <p:txBody>
          <a:bodyPr wrap="square">
            <a:spAutoFit/>
          </a:bodyPr>
          <a:lstStyle/>
          <a:p>
            <a:pPr>
              <a:spcBef>
                <a:spcPts val="0"/>
              </a:spcBef>
              <a:buFont typeface="Arial" pitchFamily="34" charset="0"/>
              <a:buChar char="•"/>
              <a:defRPr/>
            </a:pPr>
            <a:r>
              <a:rPr lang="en-US" baseline="0" dirty="0">
                <a:solidFill>
                  <a:schemeClr val="tx1">
                    <a:lumMod val="75000"/>
                    <a:lumOff val="25000"/>
                  </a:schemeClr>
                </a:solidFill>
                <a:latin typeface="Calibri"/>
                <a:cs typeface="Calibri"/>
              </a:rPr>
              <a:t> </a:t>
            </a:r>
            <a:r>
              <a:rPr lang="en-US" u="sng" baseline="0" dirty="0">
                <a:solidFill>
                  <a:schemeClr val="tx1">
                    <a:lumMod val="75000"/>
                    <a:lumOff val="25000"/>
                  </a:schemeClr>
                </a:solidFill>
                <a:latin typeface="Calibri"/>
                <a:cs typeface="Calibri"/>
              </a:rPr>
              <a:t>DO</a:t>
            </a:r>
            <a:r>
              <a:rPr lang="en-US" baseline="0" dirty="0">
                <a:solidFill>
                  <a:schemeClr val="tx1">
                    <a:lumMod val="75000"/>
                    <a:lumOff val="25000"/>
                  </a:schemeClr>
                </a:solidFill>
                <a:latin typeface="Calibri"/>
                <a:cs typeface="Calibri"/>
              </a:rPr>
              <a:t> require medium to transmit</a:t>
            </a:r>
          </a:p>
          <a:p>
            <a:pPr>
              <a:spcBef>
                <a:spcPts val="0"/>
              </a:spcBef>
              <a:buFont typeface="Arial" pitchFamily="34" charset="0"/>
              <a:buChar char="•"/>
              <a:defRPr/>
            </a:pPr>
            <a:r>
              <a:rPr lang="de-CH" baseline="0" dirty="0">
                <a:solidFill>
                  <a:schemeClr val="tx1">
                    <a:lumMod val="75000"/>
                    <a:lumOff val="25000"/>
                  </a:schemeClr>
                </a:solidFill>
                <a:latin typeface="Calibri"/>
                <a:cs typeface="Calibri"/>
              </a:rPr>
              <a:t> Energy transport by mechanical displacement</a:t>
            </a:r>
            <a:endParaRPr lang="en-US" baseline="0" dirty="0">
              <a:solidFill>
                <a:schemeClr val="tx1">
                  <a:lumMod val="75000"/>
                  <a:lumOff val="25000"/>
                </a:schemeClr>
              </a:solidFill>
              <a:latin typeface="Calibri"/>
              <a:cs typeface="Calibri"/>
            </a:endParaRPr>
          </a:p>
          <a:p>
            <a:pPr>
              <a:spcBef>
                <a:spcPts val="0"/>
              </a:spcBef>
              <a:buFont typeface="Arial" pitchFamily="34" charset="0"/>
              <a:buChar char="•"/>
              <a:defRPr/>
            </a:pPr>
            <a:r>
              <a:rPr lang="de-CH" baseline="0" dirty="0">
                <a:solidFill>
                  <a:schemeClr val="tx1">
                    <a:lumMod val="75000"/>
                    <a:lumOff val="25000"/>
                  </a:schemeClr>
                </a:solidFill>
                <a:latin typeface="Calibri"/>
                <a:cs typeface="Calibri"/>
              </a:rPr>
              <a:t> Wave velocity depends on medium properties</a:t>
            </a:r>
            <a:endParaRPr lang="en-US" baseline="0" dirty="0">
              <a:solidFill>
                <a:schemeClr val="tx1">
                  <a:lumMod val="75000"/>
                  <a:lumOff val="25000"/>
                </a:schemeClr>
              </a:solidFill>
              <a:latin typeface="Calibri"/>
              <a:cs typeface="Calibri"/>
            </a:endParaRPr>
          </a:p>
        </p:txBody>
      </p:sp>
      <p:sp>
        <p:nvSpPr>
          <p:cNvPr id="5" name="Slide Number Placeholder 4">
            <a:extLst>
              <a:ext uri="{FF2B5EF4-FFF2-40B4-BE49-F238E27FC236}">
                <a16:creationId xmlns:a16="http://schemas.microsoft.com/office/drawing/2014/main" id="{85C95C0C-948F-8E46-8783-7BF49BC943C6}"/>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75</a:t>
            </a:fld>
            <a:endParaRPr lang="en-US"/>
          </a:p>
        </p:txBody>
      </p:sp>
    </p:spTree>
    <p:extLst>
      <p:ext uri="{BB962C8B-B14F-4D97-AF65-F5344CB8AC3E}">
        <p14:creationId xmlns:p14="http://schemas.microsoft.com/office/powerpoint/2010/main" val="17274308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2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de-CH" dirty="0">
                <a:latin typeface="Calibri"/>
                <a:cs typeface="Calibri"/>
              </a:rPr>
              <a:t>Ultrasound Imaging</a:t>
            </a:r>
            <a:endParaRPr lang="en-US" dirty="0">
              <a:latin typeface="Calibri"/>
              <a:cs typeface="Calibri"/>
            </a:endParaRPr>
          </a:p>
        </p:txBody>
      </p:sp>
      <p:pic>
        <p:nvPicPr>
          <p:cNvPr id="8" name="Picture 7" descr="180px-SchemaPiezo.gif"/>
          <p:cNvPicPr>
            <a:picLocks noChangeAspect="1"/>
          </p:cNvPicPr>
          <p:nvPr/>
        </p:nvPicPr>
        <p:blipFill>
          <a:blip r:embed="rId3">
            <a:grayscl/>
          </a:blip>
          <a:stretch>
            <a:fillRect/>
          </a:stretch>
        </p:blipFill>
        <p:spPr>
          <a:xfrm>
            <a:off x="3857626" y="1071546"/>
            <a:ext cx="2143134" cy="2143134"/>
          </a:xfrm>
          <a:prstGeom prst="rect">
            <a:avLst/>
          </a:prstGeom>
        </p:spPr>
      </p:pic>
      <p:sp>
        <p:nvSpPr>
          <p:cNvPr id="10" name="Arc 9"/>
          <p:cNvSpPr/>
          <p:nvPr/>
        </p:nvSpPr>
        <p:spPr bwMode="auto">
          <a:xfrm rot="8198778">
            <a:off x="4219682" y="2790927"/>
            <a:ext cx="714380" cy="714380"/>
          </a:xfrm>
          <a:prstGeom prst="arc">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30000">
              <a:ln>
                <a:noFill/>
              </a:ln>
              <a:solidFill>
                <a:srgbClr val="4D4D4D"/>
              </a:solidFill>
              <a:effectLst/>
              <a:latin typeface="Calibri"/>
              <a:cs typeface="Calibri"/>
            </a:endParaRPr>
          </a:p>
        </p:txBody>
      </p:sp>
      <p:sp>
        <p:nvSpPr>
          <p:cNvPr id="11" name="Arc 10"/>
          <p:cNvSpPr/>
          <p:nvPr/>
        </p:nvSpPr>
        <p:spPr bwMode="auto">
          <a:xfrm rot="8198778">
            <a:off x="4219682" y="3005241"/>
            <a:ext cx="714380" cy="714380"/>
          </a:xfrm>
          <a:prstGeom prst="arc">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30000">
              <a:ln>
                <a:noFill/>
              </a:ln>
              <a:solidFill>
                <a:srgbClr val="4D4D4D"/>
              </a:solidFill>
              <a:effectLst/>
              <a:latin typeface="Calibri"/>
              <a:cs typeface="Calibri"/>
            </a:endParaRPr>
          </a:p>
        </p:txBody>
      </p:sp>
      <p:sp>
        <p:nvSpPr>
          <p:cNvPr id="15" name="Heart 14"/>
          <p:cNvSpPr/>
          <p:nvPr/>
        </p:nvSpPr>
        <p:spPr bwMode="auto">
          <a:xfrm>
            <a:off x="4143372" y="4429132"/>
            <a:ext cx="857256" cy="857256"/>
          </a:xfrm>
          <a:prstGeom prst="heart">
            <a:avLst/>
          </a:prstGeom>
          <a:solidFill>
            <a:srgbClr val="C00000"/>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30000">
              <a:ln>
                <a:noFill/>
              </a:ln>
              <a:solidFill>
                <a:srgbClr val="4D4D4D"/>
              </a:solidFill>
              <a:effectLst/>
              <a:latin typeface="Calibri"/>
              <a:cs typeface="Calibri"/>
            </a:endParaRPr>
          </a:p>
        </p:txBody>
      </p:sp>
      <p:sp>
        <p:nvSpPr>
          <p:cNvPr id="16" name="Arc 15"/>
          <p:cNvSpPr/>
          <p:nvPr/>
        </p:nvSpPr>
        <p:spPr bwMode="auto">
          <a:xfrm rot="8198778">
            <a:off x="4219679" y="3209817"/>
            <a:ext cx="714380" cy="714380"/>
          </a:xfrm>
          <a:prstGeom prst="arc">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30000">
              <a:ln>
                <a:noFill/>
              </a:ln>
              <a:solidFill>
                <a:srgbClr val="4D4D4D"/>
              </a:solidFill>
              <a:effectLst/>
              <a:latin typeface="Calibri"/>
              <a:cs typeface="Calibri"/>
            </a:endParaRPr>
          </a:p>
        </p:txBody>
      </p:sp>
      <p:sp>
        <p:nvSpPr>
          <p:cNvPr id="17" name="Arc 16"/>
          <p:cNvSpPr/>
          <p:nvPr/>
        </p:nvSpPr>
        <p:spPr bwMode="auto">
          <a:xfrm rot="8198778">
            <a:off x="4219679" y="3424131"/>
            <a:ext cx="714380" cy="714380"/>
          </a:xfrm>
          <a:prstGeom prst="arc">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30000">
              <a:ln>
                <a:noFill/>
              </a:ln>
              <a:solidFill>
                <a:srgbClr val="4D4D4D"/>
              </a:solidFill>
              <a:effectLst/>
              <a:latin typeface="Calibri"/>
              <a:cs typeface="Calibri"/>
            </a:endParaRPr>
          </a:p>
        </p:txBody>
      </p:sp>
      <p:sp>
        <p:nvSpPr>
          <p:cNvPr id="18" name="Arc 17"/>
          <p:cNvSpPr/>
          <p:nvPr/>
        </p:nvSpPr>
        <p:spPr bwMode="auto">
          <a:xfrm rot="13401222" flipV="1">
            <a:off x="4219679" y="3648183"/>
            <a:ext cx="714380" cy="714380"/>
          </a:xfrm>
          <a:prstGeom prst="arc">
            <a:avLst/>
          </a:prstGeom>
          <a:noFill/>
          <a:ln w="2857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30000">
              <a:ln>
                <a:noFill/>
              </a:ln>
              <a:solidFill>
                <a:srgbClr val="4D4D4D"/>
              </a:solidFill>
              <a:effectLst/>
              <a:latin typeface="Calibri"/>
              <a:cs typeface="Calibri"/>
            </a:endParaRPr>
          </a:p>
        </p:txBody>
      </p:sp>
      <p:sp>
        <p:nvSpPr>
          <p:cNvPr id="19" name="Arc 18"/>
          <p:cNvSpPr/>
          <p:nvPr/>
        </p:nvSpPr>
        <p:spPr bwMode="auto">
          <a:xfrm rot="13401222" flipV="1">
            <a:off x="4219679" y="3862497"/>
            <a:ext cx="714380" cy="714380"/>
          </a:xfrm>
          <a:prstGeom prst="arc">
            <a:avLst/>
          </a:prstGeom>
          <a:noFill/>
          <a:ln w="2857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30000">
              <a:ln>
                <a:noFill/>
              </a:ln>
              <a:solidFill>
                <a:srgbClr val="4D4D4D"/>
              </a:solidFill>
              <a:effectLst/>
              <a:latin typeface="Calibri"/>
              <a:cs typeface="Calibri"/>
            </a:endParaRPr>
          </a:p>
        </p:txBody>
      </p:sp>
      <p:sp>
        <p:nvSpPr>
          <p:cNvPr id="20" name="Arc 19"/>
          <p:cNvSpPr/>
          <p:nvPr/>
        </p:nvSpPr>
        <p:spPr bwMode="auto">
          <a:xfrm rot="13401222" flipV="1">
            <a:off x="4219679" y="4067073"/>
            <a:ext cx="714380" cy="714380"/>
          </a:xfrm>
          <a:prstGeom prst="arc">
            <a:avLst/>
          </a:prstGeom>
          <a:noFill/>
          <a:ln w="2857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30000">
              <a:ln>
                <a:noFill/>
              </a:ln>
              <a:solidFill>
                <a:srgbClr val="4D4D4D"/>
              </a:solidFill>
              <a:effectLst/>
              <a:latin typeface="Calibri"/>
              <a:cs typeface="Calibri"/>
            </a:endParaRPr>
          </a:p>
        </p:txBody>
      </p:sp>
      <p:sp>
        <p:nvSpPr>
          <p:cNvPr id="21" name="Arc 20"/>
          <p:cNvSpPr/>
          <p:nvPr/>
        </p:nvSpPr>
        <p:spPr bwMode="auto">
          <a:xfrm rot="13401222" flipV="1">
            <a:off x="4219679" y="4281387"/>
            <a:ext cx="714380" cy="714380"/>
          </a:xfrm>
          <a:prstGeom prst="arc">
            <a:avLst/>
          </a:prstGeom>
          <a:noFill/>
          <a:ln w="2857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30000">
              <a:ln>
                <a:noFill/>
              </a:ln>
              <a:solidFill>
                <a:srgbClr val="4D4D4D"/>
              </a:solidFill>
              <a:effectLst/>
              <a:latin typeface="Calibri"/>
              <a:cs typeface="Calibri"/>
            </a:endParaRPr>
          </a:p>
        </p:txBody>
      </p:sp>
      <p:sp>
        <p:nvSpPr>
          <p:cNvPr id="22" name="Arc 21"/>
          <p:cNvSpPr/>
          <p:nvPr/>
        </p:nvSpPr>
        <p:spPr bwMode="auto">
          <a:xfrm rot="13401222" flipV="1">
            <a:off x="4219679" y="3433869"/>
            <a:ext cx="714380" cy="714380"/>
          </a:xfrm>
          <a:prstGeom prst="arc">
            <a:avLst/>
          </a:prstGeom>
          <a:noFill/>
          <a:ln w="2857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30000">
              <a:ln>
                <a:noFill/>
              </a:ln>
              <a:solidFill>
                <a:srgbClr val="4D4D4D"/>
              </a:solidFill>
              <a:effectLst/>
              <a:latin typeface="Calibri"/>
              <a:cs typeface="Calibri"/>
            </a:endParaRPr>
          </a:p>
        </p:txBody>
      </p:sp>
      <p:sp>
        <p:nvSpPr>
          <p:cNvPr id="23" name="Arc 22"/>
          <p:cNvSpPr/>
          <p:nvPr/>
        </p:nvSpPr>
        <p:spPr bwMode="auto">
          <a:xfrm rot="8198778">
            <a:off x="4219679" y="2576613"/>
            <a:ext cx="714380" cy="714380"/>
          </a:xfrm>
          <a:prstGeom prst="arc">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30000">
              <a:ln>
                <a:noFill/>
              </a:ln>
              <a:solidFill>
                <a:srgbClr val="4D4D4D"/>
              </a:solidFill>
              <a:effectLst/>
              <a:latin typeface="Calibri"/>
              <a:cs typeface="Calibri"/>
            </a:endParaRPr>
          </a:p>
        </p:txBody>
      </p:sp>
      <p:sp>
        <p:nvSpPr>
          <p:cNvPr id="24" name="Text Box 191"/>
          <p:cNvSpPr txBox="1">
            <a:spLocks noChangeArrowheads="1"/>
          </p:cNvSpPr>
          <p:nvPr/>
        </p:nvSpPr>
        <p:spPr bwMode="auto">
          <a:xfrm>
            <a:off x="714348" y="2000240"/>
            <a:ext cx="2570219" cy="371513"/>
          </a:xfrm>
          <a:prstGeom prst="rect">
            <a:avLst/>
          </a:prstGeom>
          <a:noFill/>
          <a:ln w="9525">
            <a:noFill/>
            <a:miter lim="800000"/>
            <a:headEnd/>
            <a:tailEnd/>
          </a:ln>
        </p:spPr>
        <p:txBody>
          <a:bodyPr wrap="none" lIns="198000" tIns="46800" rIns="90000" bIns="46800">
            <a:spAutoFit/>
          </a:bodyPr>
          <a:lstStyle/>
          <a:p>
            <a:pPr eaLnBrk="0" hangingPunct="0"/>
            <a:r>
              <a:rPr lang="en-US" b="1" baseline="0" dirty="0">
                <a:solidFill>
                  <a:srgbClr val="1269B0"/>
                </a:solidFill>
                <a:latin typeface="Calibri"/>
                <a:cs typeface="Calibri"/>
              </a:rPr>
              <a:t>Piezoelectric transducer</a:t>
            </a:r>
          </a:p>
        </p:txBody>
      </p:sp>
      <p:sp>
        <p:nvSpPr>
          <p:cNvPr id="25" name="Text Box 191"/>
          <p:cNvSpPr txBox="1">
            <a:spLocks noChangeArrowheads="1"/>
          </p:cNvSpPr>
          <p:nvPr/>
        </p:nvSpPr>
        <p:spPr bwMode="auto">
          <a:xfrm>
            <a:off x="714348" y="3357562"/>
            <a:ext cx="1648172" cy="371513"/>
          </a:xfrm>
          <a:prstGeom prst="rect">
            <a:avLst/>
          </a:prstGeom>
          <a:noFill/>
          <a:ln w="9525">
            <a:noFill/>
            <a:miter lim="800000"/>
            <a:headEnd/>
            <a:tailEnd/>
          </a:ln>
        </p:spPr>
        <p:txBody>
          <a:bodyPr wrap="none" lIns="198000" tIns="46800" rIns="90000" bIns="46800">
            <a:spAutoFit/>
          </a:bodyPr>
          <a:lstStyle/>
          <a:p>
            <a:pPr eaLnBrk="0" hangingPunct="0"/>
            <a:r>
              <a:rPr lang="en-US" b="1" baseline="0" dirty="0">
                <a:solidFill>
                  <a:srgbClr val="1269B0"/>
                </a:solidFill>
                <a:latin typeface="Calibri"/>
                <a:cs typeface="Calibri"/>
              </a:rPr>
              <a:t>Acoustic wave</a:t>
            </a:r>
          </a:p>
        </p:txBody>
      </p:sp>
      <p:sp>
        <p:nvSpPr>
          <p:cNvPr id="26" name="Text Box 191"/>
          <p:cNvSpPr txBox="1">
            <a:spLocks noChangeArrowheads="1"/>
          </p:cNvSpPr>
          <p:nvPr/>
        </p:nvSpPr>
        <p:spPr bwMode="auto">
          <a:xfrm>
            <a:off x="714348" y="4669783"/>
            <a:ext cx="2385617" cy="371513"/>
          </a:xfrm>
          <a:prstGeom prst="rect">
            <a:avLst/>
          </a:prstGeom>
          <a:noFill/>
          <a:ln w="9525">
            <a:noFill/>
            <a:miter lim="800000"/>
            <a:headEnd/>
            <a:tailEnd/>
          </a:ln>
        </p:spPr>
        <p:txBody>
          <a:bodyPr wrap="none" lIns="198000" tIns="46800" rIns="90000" bIns="46800">
            <a:spAutoFit/>
          </a:bodyPr>
          <a:lstStyle/>
          <a:p>
            <a:pPr eaLnBrk="0" hangingPunct="0"/>
            <a:r>
              <a:rPr lang="en-US" b="1" baseline="0" dirty="0">
                <a:solidFill>
                  <a:srgbClr val="1269B0"/>
                </a:solidFill>
                <a:latin typeface="Calibri"/>
                <a:cs typeface="Calibri"/>
              </a:rPr>
              <a:t>Scattering/absorption</a:t>
            </a:r>
          </a:p>
        </p:txBody>
      </p:sp>
      <p:sp>
        <p:nvSpPr>
          <p:cNvPr id="3" name="Slide Number Placeholder 2">
            <a:extLst>
              <a:ext uri="{FF2B5EF4-FFF2-40B4-BE49-F238E27FC236}">
                <a16:creationId xmlns:a16="http://schemas.microsoft.com/office/drawing/2014/main" id="{90E1EDB8-5765-9F49-B420-0828ABB31435}"/>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76</a:t>
            </a:fld>
            <a:endParaRPr lang="en-US"/>
          </a:p>
        </p:txBody>
      </p:sp>
    </p:spTree>
    <p:extLst>
      <p:ext uri="{BB962C8B-B14F-4D97-AF65-F5344CB8AC3E}">
        <p14:creationId xmlns:p14="http://schemas.microsoft.com/office/powerpoint/2010/main" val="38657644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par>
                          <p:cTn id="24" fill="hold">
                            <p:stCondLst>
                              <p:cond delay="2500"/>
                            </p:stCondLst>
                            <p:childTnLst>
                              <p:par>
                                <p:cTn id="25" presetID="1" presetClass="exit" presetSubtype="0" fill="hold" grpId="1" nodeType="afterEffect">
                                  <p:stCondLst>
                                    <p:cond delay="0"/>
                                  </p:stCondLst>
                                  <p:childTnLst>
                                    <p:set>
                                      <p:cBhvr>
                                        <p:cTn id="26" dur="1" fill="hold">
                                          <p:stCondLst>
                                            <p:cond delay="0"/>
                                          </p:stCondLst>
                                        </p:cTn>
                                        <p:tgtEl>
                                          <p:spTgt spid="10"/>
                                        </p:tgtEl>
                                        <p:attrNameLst>
                                          <p:attrName>style.visibility</p:attrName>
                                        </p:attrNameLst>
                                      </p:cBhvr>
                                      <p:to>
                                        <p:strVal val="hidden"/>
                                      </p:to>
                                    </p:set>
                                  </p:childTnLst>
                                </p:cTn>
                              </p:par>
                            </p:childTnLst>
                          </p:cTn>
                        </p:par>
                        <p:par>
                          <p:cTn id="27" fill="hold">
                            <p:stCondLst>
                              <p:cond delay="2500"/>
                            </p:stCondLst>
                            <p:childTnLst>
                              <p:par>
                                <p:cTn id="28" presetID="1" presetClass="exit" presetSubtype="0" fill="hold" grpId="1" nodeType="afterEffect">
                                  <p:stCondLst>
                                    <p:cond delay="0"/>
                                  </p:stCondLst>
                                  <p:childTnLst>
                                    <p:set>
                                      <p:cBhvr>
                                        <p:cTn id="29" dur="1" fill="hold">
                                          <p:stCondLst>
                                            <p:cond delay="0"/>
                                          </p:stCondLst>
                                        </p:cTn>
                                        <p:tgtEl>
                                          <p:spTgt spid="23"/>
                                        </p:tgtEl>
                                        <p:attrNameLst>
                                          <p:attrName>style.visibility</p:attrName>
                                        </p:attrNameLst>
                                      </p:cBhvr>
                                      <p:to>
                                        <p:strVal val="hidden"/>
                                      </p:to>
                                    </p:set>
                                  </p:childTnLst>
                                </p:cTn>
                              </p:par>
                            </p:childTnLst>
                          </p:cTn>
                        </p:par>
                        <p:par>
                          <p:cTn id="30" fill="hold">
                            <p:stCondLst>
                              <p:cond delay="2500"/>
                            </p:stCondLst>
                            <p:childTnLst>
                              <p:par>
                                <p:cTn id="31" presetID="1" presetClass="exit" presetSubtype="0" fill="hold" grpId="1" nodeType="afterEffect">
                                  <p:stCondLst>
                                    <p:cond delay="0"/>
                                  </p:stCondLst>
                                  <p:childTnLst>
                                    <p:set>
                                      <p:cBhvr>
                                        <p:cTn id="32" dur="1" fill="hold">
                                          <p:stCondLst>
                                            <p:cond delay="0"/>
                                          </p:stCondLst>
                                        </p:cTn>
                                        <p:tgtEl>
                                          <p:spTgt spid="11"/>
                                        </p:tgtEl>
                                        <p:attrNameLst>
                                          <p:attrName>style.visibility</p:attrName>
                                        </p:attrNameLst>
                                      </p:cBhvr>
                                      <p:to>
                                        <p:strVal val="hidden"/>
                                      </p:to>
                                    </p:set>
                                  </p:childTnLst>
                                </p:cTn>
                              </p:par>
                            </p:childTnLst>
                          </p:cTn>
                        </p:par>
                        <p:par>
                          <p:cTn id="33" fill="hold">
                            <p:stCondLst>
                              <p:cond delay="2500"/>
                            </p:stCondLst>
                            <p:childTnLst>
                              <p:par>
                                <p:cTn id="34" presetID="1" presetClass="exit" presetSubtype="0" fill="hold" grpId="1" nodeType="afterEffect">
                                  <p:stCondLst>
                                    <p:cond delay="0"/>
                                  </p:stCondLst>
                                  <p:childTnLst>
                                    <p:set>
                                      <p:cBhvr>
                                        <p:cTn id="35" dur="1" fill="hold">
                                          <p:stCondLst>
                                            <p:cond delay="0"/>
                                          </p:stCondLst>
                                        </p:cTn>
                                        <p:tgtEl>
                                          <p:spTgt spid="16"/>
                                        </p:tgtEl>
                                        <p:attrNameLst>
                                          <p:attrName>style.visibility</p:attrName>
                                        </p:attrNameLst>
                                      </p:cBhvr>
                                      <p:to>
                                        <p:strVal val="hidden"/>
                                      </p:to>
                                    </p:set>
                                  </p:childTnLst>
                                </p:cTn>
                              </p:par>
                            </p:childTnLst>
                          </p:cTn>
                        </p:par>
                        <p:par>
                          <p:cTn id="36" fill="hold">
                            <p:stCondLst>
                              <p:cond delay="2500"/>
                            </p:stCondLst>
                            <p:childTnLst>
                              <p:par>
                                <p:cTn id="37" presetID="1" presetClass="exit" presetSubtype="0" fill="hold" grpId="1" nodeType="afterEffect">
                                  <p:stCondLst>
                                    <p:cond delay="0"/>
                                  </p:stCondLst>
                                  <p:childTnLst>
                                    <p:set>
                                      <p:cBhvr>
                                        <p:cTn id="38" dur="1" fill="hold">
                                          <p:stCondLst>
                                            <p:cond delay="0"/>
                                          </p:stCondLst>
                                        </p:cTn>
                                        <p:tgtEl>
                                          <p:spTgt spid="17"/>
                                        </p:tgtEl>
                                        <p:attrNameLst>
                                          <p:attrName>style.visibility</p:attrName>
                                        </p:attrNameLst>
                                      </p:cBhvr>
                                      <p:to>
                                        <p:strVal val="hidden"/>
                                      </p:to>
                                    </p:se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par>
                          <p:cTn id="43" fill="hold">
                            <p:stCondLst>
                              <p:cond delay="3000"/>
                            </p:stCondLst>
                            <p:childTnLst>
                              <p:par>
                                <p:cTn id="44" presetID="10" presetClass="entr" presetSubtype="0" fill="hold" grpId="0" nodeType="after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childTnLst>
                          </p:cTn>
                        </p:par>
                        <p:par>
                          <p:cTn id="47" fill="hold">
                            <p:stCondLst>
                              <p:cond delay="3500"/>
                            </p:stCondLst>
                            <p:childTnLst>
                              <p:par>
                                <p:cTn id="48" presetID="10" presetClass="entr" presetSubtype="0"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childTnLst>
                          </p:cTn>
                        </p:par>
                        <p:par>
                          <p:cTn id="55" fill="hold">
                            <p:stCondLst>
                              <p:cond delay="4500"/>
                            </p:stCondLst>
                            <p:childTnLst>
                              <p:par>
                                <p:cTn id="56" presetID="10" presetClass="entr" presetSubtype="0" fill="hold" grpId="0" nodeType="after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6" grpId="0" animBg="1"/>
      <p:bldP spid="16" grpId="1" animBg="1"/>
      <p:bldP spid="17" grpId="0" animBg="1"/>
      <p:bldP spid="17" grpId="1" animBg="1"/>
      <p:bldP spid="18" grpId="0" animBg="1"/>
      <p:bldP spid="19" grpId="0" animBg="1"/>
      <p:bldP spid="20" grpId="0" animBg="1"/>
      <p:bldP spid="21" grpId="0" animBg="1"/>
      <p:bldP spid="22" grpId="0" animBg="1"/>
      <p:bldP spid="23" grpId="0" animBg="1"/>
      <p:bldP spid="23" grpId="1"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5138" name="Picture 2"/>
          <p:cNvPicPr>
            <a:picLocks noChangeAspect="1" noChangeArrowheads="1"/>
          </p:cNvPicPr>
          <p:nvPr/>
        </p:nvPicPr>
        <p:blipFill>
          <a:blip r:embed="rId2"/>
          <a:srcRect/>
          <a:stretch>
            <a:fillRect/>
          </a:stretch>
        </p:blipFill>
        <p:spPr bwMode="auto">
          <a:xfrm>
            <a:off x="491049" y="2428868"/>
            <a:ext cx="3986778" cy="2714644"/>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475139" name="Picture 3"/>
          <p:cNvPicPr>
            <a:picLocks noChangeAspect="1" noChangeArrowheads="1"/>
          </p:cNvPicPr>
          <p:nvPr/>
        </p:nvPicPr>
        <p:blipFill>
          <a:blip r:embed="rId3"/>
          <a:srcRect/>
          <a:stretch>
            <a:fillRect/>
          </a:stretch>
        </p:blipFill>
        <p:spPr bwMode="auto">
          <a:xfrm>
            <a:off x="4643438" y="2428868"/>
            <a:ext cx="3926767" cy="2719399"/>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4" name="Text Box 191"/>
          <p:cNvSpPr txBox="1">
            <a:spLocks noChangeArrowheads="1"/>
          </p:cNvSpPr>
          <p:nvPr/>
        </p:nvSpPr>
        <p:spPr bwMode="auto">
          <a:xfrm>
            <a:off x="285720" y="2071678"/>
            <a:ext cx="3060802" cy="371513"/>
          </a:xfrm>
          <a:prstGeom prst="rect">
            <a:avLst/>
          </a:prstGeom>
          <a:noFill/>
          <a:ln w="9525">
            <a:noFill/>
            <a:miter lim="800000"/>
            <a:headEnd/>
            <a:tailEnd/>
          </a:ln>
        </p:spPr>
        <p:txBody>
          <a:bodyPr wrap="none" lIns="198000" tIns="46800" rIns="90000" bIns="46800">
            <a:spAutoFit/>
          </a:bodyPr>
          <a:lstStyle/>
          <a:p>
            <a:pPr eaLnBrk="0" hangingPunct="0"/>
            <a:r>
              <a:rPr lang="en-US" sz="1800" baseline="0" dirty="0">
                <a:latin typeface="Calibri"/>
                <a:cs typeface="Calibri"/>
              </a:rPr>
              <a:t>High-resolution liver imaging</a:t>
            </a:r>
          </a:p>
        </p:txBody>
      </p:sp>
      <p:sp>
        <p:nvSpPr>
          <p:cNvPr id="5" name="Text Box 192"/>
          <p:cNvSpPr txBox="1">
            <a:spLocks noChangeArrowheads="1"/>
          </p:cNvSpPr>
          <p:nvPr/>
        </p:nvSpPr>
        <p:spPr bwMode="auto">
          <a:xfrm>
            <a:off x="4429124" y="2071678"/>
            <a:ext cx="2932561" cy="371513"/>
          </a:xfrm>
          <a:prstGeom prst="rect">
            <a:avLst/>
          </a:prstGeom>
          <a:noFill/>
          <a:ln w="9525">
            <a:noFill/>
            <a:miter lim="800000"/>
            <a:headEnd/>
            <a:tailEnd/>
          </a:ln>
        </p:spPr>
        <p:txBody>
          <a:bodyPr wrap="none" lIns="198000" tIns="46800" rIns="90000" bIns="46800">
            <a:spAutoFit/>
          </a:bodyPr>
          <a:lstStyle/>
          <a:p>
            <a:pPr eaLnBrk="0" hangingPunct="0"/>
            <a:r>
              <a:rPr lang="en-US" sz="1800" baseline="0" dirty="0">
                <a:latin typeface="Calibri"/>
                <a:cs typeface="Calibri"/>
              </a:rPr>
              <a:t>Color-Doppler flow imaging</a:t>
            </a:r>
            <a:endParaRPr lang="en-US" sz="1800" dirty="0">
              <a:latin typeface="Calibri"/>
              <a:cs typeface="Calibri"/>
            </a:endParaRPr>
          </a:p>
        </p:txBody>
      </p:sp>
      <p:sp>
        <p:nvSpPr>
          <p:cNvPr id="6" name="Title 5"/>
          <p:cNvSpPr>
            <a:spLocks noGrp="1"/>
          </p:cNvSpPr>
          <p:nvPr>
            <p:ph type="title"/>
          </p:nvPr>
        </p:nvSpPr>
        <p:spPr/>
        <p:txBody>
          <a:bodyPr/>
          <a:lstStyle/>
          <a:p>
            <a:r>
              <a:rPr lang="de-CH" dirty="0">
                <a:latin typeface="Calibri"/>
                <a:cs typeface="Calibri"/>
              </a:rPr>
              <a:t>Ultrasound Imaging</a:t>
            </a:r>
            <a:endParaRPr lang="en-US" dirty="0">
              <a:latin typeface="Calibri"/>
              <a:cs typeface="Calibri"/>
            </a:endParaRPr>
          </a:p>
        </p:txBody>
      </p:sp>
      <p:sp>
        <p:nvSpPr>
          <p:cNvPr id="3" name="Slide Number Placeholder 2">
            <a:extLst>
              <a:ext uri="{FF2B5EF4-FFF2-40B4-BE49-F238E27FC236}">
                <a16:creationId xmlns:a16="http://schemas.microsoft.com/office/drawing/2014/main" id="{013AF80D-1C80-8F44-A65A-DCCDAFDE2A59}"/>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77</a:t>
            </a:fld>
            <a:endParaRPr lang="en-US"/>
          </a:p>
        </p:txBody>
      </p:sp>
    </p:spTree>
    <p:extLst>
      <p:ext uri="{BB962C8B-B14F-4D97-AF65-F5344CB8AC3E}">
        <p14:creationId xmlns:p14="http://schemas.microsoft.com/office/powerpoint/2010/main" val="428274936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91"/>
          <p:cNvSpPr txBox="1">
            <a:spLocks noChangeArrowheads="1"/>
          </p:cNvSpPr>
          <p:nvPr/>
        </p:nvSpPr>
        <p:spPr bwMode="auto">
          <a:xfrm>
            <a:off x="1712658" y="1428736"/>
            <a:ext cx="3930912" cy="371513"/>
          </a:xfrm>
          <a:prstGeom prst="rect">
            <a:avLst/>
          </a:prstGeom>
          <a:noFill/>
          <a:ln w="9525">
            <a:noFill/>
            <a:miter lim="800000"/>
            <a:headEnd/>
            <a:tailEnd/>
          </a:ln>
        </p:spPr>
        <p:txBody>
          <a:bodyPr wrap="none" lIns="198000" tIns="46800" rIns="90000" bIns="46800">
            <a:spAutoFit/>
          </a:bodyPr>
          <a:lstStyle/>
          <a:p>
            <a:pPr eaLnBrk="0" hangingPunct="0"/>
            <a:r>
              <a:rPr lang="de-CH" sz="1800" baseline="0" dirty="0">
                <a:latin typeface="Calibri"/>
                <a:cs typeface="Calibri"/>
              </a:rPr>
              <a:t>3D Ultrasound – Aortic regurgitation</a:t>
            </a:r>
            <a:endParaRPr lang="en-US" sz="1800" baseline="0" dirty="0">
              <a:latin typeface="Calibri"/>
              <a:cs typeface="Calibri"/>
            </a:endParaRPr>
          </a:p>
        </p:txBody>
      </p:sp>
      <p:sp>
        <p:nvSpPr>
          <p:cNvPr id="6" name="Title 5"/>
          <p:cNvSpPr>
            <a:spLocks noGrp="1"/>
          </p:cNvSpPr>
          <p:nvPr>
            <p:ph type="title"/>
          </p:nvPr>
        </p:nvSpPr>
        <p:spPr/>
        <p:txBody>
          <a:bodyPr/>
          <a:lstStyle/>
          <a:p>
            <a:r>
              <a:rPr lang="de-CH" dirty="0">
                <a:latin typeface="Calibri"/>
                <a:cs typeface="Calibri"/>
              </a:rPr>
              <a:t>Ultrasound Imaging</a:t>
            </a:r>
            <a:endParaRPr lang="en-US" dirty="0">
              <a:latin typeface="Calibri"/>
              <a:cs typeface="Calibri"/>
            </a:endParaRPr>
          </a:p>
        </p:txBody>
      </p:sp>
      <p:pic>
        <p:nvPicPr>
          <p:cNvPr id="7" name="3d_cd_swivelai_mvr.mpg">
            <a:hlinkClick r:id="" action="ppaction://media"/>
          </p:cNvPr>
          <p:cNvPicPr/>
          <p:nvPr>
            <a:videoFile r:link="rId2"/>
            <p:extLst>
              <p:ext uri="{DAA4B4D4-6D71-4841-9C94-3DE7FCFB9230}">
                <p14:media xmlns:p14="http://schemas.microsoft.com/office/powerpoint/2010/main" r:link="rId1"/>
              </p:ext>
            </p:extLst>
          </p:nvPr>
        </p:nvPicPr>
        <p:blipFill>
          <a:blip r:embed="rId4"/>
          <a:stretch>
            <a:fillRect/>
          </a:stretch>
        </p:blipFill>
        <p:spPr>
          <a:xfrm>
            <a:off x="1904992" y="1785926"/>
            <a:ext cx="5334016" cy="4000512"/>
          </a:xfrm>
          <a:prstGeom prst="rect">
            <a:avLst/>
          </a:prstGeom>
          <a:effectLst>
            <a:outerShdw blurRad="50800" dist="38100" dir="2700000" algn="tl" rotWithShape="0">
              <a:prstClr val="black">
                <a:alpha val="40000"/>
              </a:prstClr>
            </a:outerShdw>
          </a:effectLst>
        </p:spPr>
      </p:pic>
      <p:sp>
        <p:nvSpPr>
          <p:cNvPr id="8" name="Text Box 191"/>
          <p:cNvSpPr txBox="1">
            <a:spLocks noChangeArrowheads="1"/>
          </p:cNvSpPr>
          <p:nvPr/>
        </p:nvSpPr>
        <p:spPr bwMode="auto">
          <a:xfrm>
            <a:off x="1714480" y="5715016"/>
            <a:ext cx="2101501" cy="371513"/>
          </a:xfrm>
          <a:prstGeom prst="rect">
            <a:avLst/>
          </a:prstGeom>
          <a:noFill/>
          <a:ln w="9525">
            <a:noFill/>
            <a:miter lim="800000"/>
            <a:headEnd/>
            <a:tailEnd/>
          </a:ln>
        </p:spPr>
        <p:txBody>
          <a:bodyPr wrap="none" lIns="198000" tIns="46800" rIns="90000" bIns="46800">
            <a:spAutoFit/>
          </a:bodyPr>
          <a:lstStyle/>
          <a:p>
            <a:pPr eaLnBrk="0" hangingPunct="0"/>
            <a:r>
              <a:rPr lang="de-CH" sz="1800" baseline="0" dirty="0">
                <a:latin typeface="Calibri"/>
                <a:cs typeface="Calibri"/>
              </a:rPr>
              <a:t>Philips Healthcare</a:t>
            </a:r>
            <a:endParaRPr lang="en-US" sz="1800" baseline="0" dirty="0">
              <a:latin typeface="Calibri"/>
              <a:cs typeface="Calibri"/>
            </a:endParaRPr>
          </a:p>
        </p:txBody>
      </p:sp>
      <p:sp>
        <p:nvSpPr>
          <p:cNvPr id="3" name="Slide Number Placeholder 2">
            <a:extLst>
              <a:ext uri="{FF2B5EF4-FFF2-40B4-BE49-F238E27FC236}">
                <a16:creationId xmlns:a16="http://schemas.microsoft.com/office/drawing/2014/main" id="{FC91C7C3-FEA7-9C4F-BC45-0931D3F94FB3}"/>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78</a:t>
            </a:fld>
            <a:endParaRPr lang="en-US"/>
          </a:p>
        </p:txBody>
      </p:sp>
    </p:spTree>
    <p:extLst>
      <p:ext uri="{BB962C8B-B14F-4D97-AF65-F5344CB8AC3E}">
        <p14:creationId xmlns:p14="http://schemas.microsoft.com/office/powerpoint/2010/main" val="3092009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21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Prev" delay="0">
                      <p:tgtEl>
                        <p:sldTgt/>
                      </p:tgtEl>
                    </p:cond>
                  </p:endCondLst>
                </p:cTn>
                <p:tgtEl>
                  <p:spTgt spid="7"/>
                </p:tgtEl>
              </p:cMediaNode>
            </p:video>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Activity</a:t>
            </a:r>
          </a:p>
        </p:txBody>
      </p:sp>
      <p:sp>
        <p:nvSpPr>
          <p:cNvPr id="4" name="TextBox 3"/>
          <p:cNvSpPr txBox="1"/>
          <p:nvPr/>
        </p:nvSpPr>
        <p:spPr>
          <a:xfrm>
            <a:off x="3742082" y="1268760"/>
            <a:ext cx="1729685" cy="4093428"/>
          </a:xfrm>
          <a:prstGeom prst="rect">
            <a:avLst/>
          </a:prstGeom>
          <a:noFill/>
        </p:spPr>
        <p:txBody>
          <a:bodyPr wrap="none" rtlCol="0">
            <a:spAutoFit/>
          </a:bodyPr>
          <a:lstStyle/>
          <a:p>
            <a:r>
              <a:rPr lang="en-US" sz="26000" baseline="0" dirty="0">
                <a:solidFill>
                  <a:schemeClr val="bg1">
                    <a:lumMod val="95000"/>
                  </a:schemeClr>
                </a:solidFill>
                <a:latin typeface="Calibri"/>
                <a:cs typeface="Calibri"/>
              </a:rPr>
              <a:t>?</a:t>
            </a:r>
          </a:p>
        </p:txBody>
      </p:sp>
      <p:sp>
        <p:nvSpPr>
          <p:cNvPr id="12" name="Slide Number Placeholder 11">
            <a:extLst>
              <a:ext uri="{FF2B5EF4-FFF2-40B4-BE49-F238E27FC236}">
                <a16:creationId xmlns:a16="http://schemas.microsoft.com/office/drawing/2014/main" id="{75F3A185-2AED-8745-9E57-3346E05298DA}"/>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79</a:t>
            </a:fld>
            <a:endParaRPr lang="en-US"/>
          </a:p>
        </p:txBody>
      </p:sp>
      <p:pic>
        <p:nvPicPr>
          <p:cNvPr id="13" name="Picture 4" descr="Image result for eth edu app">
            <a:extLst>
              <a:ext uri="{FF2B5EF4-FFF2-40B4-BE49-F238E27FC236}">
                <a16:creationId xmlns:a16="http://schemas.microsoft.com/office/drawing/2014/main" id="{FE73F3C9-48EB-8E4E-9729-582F782FDA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524" y="5658606"/>
            <a:ext cx="822525" cy="8363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7D9703CA-75AF-EB44-813A-69AD8C124730}"/>
              </a:ext>
            </a:extLst>
          </p:cNvPr>
          <p:cNvPicPr>
            <a:picLocks noChangeAspect="1"/>
          </p:cNvPicPr>
          <p:nvPr/>
        </p:nvPicPr>
        <p:blipFill>
          <a:blip r:embed="rId3">
            <a:extLst>
              <a:ext uri="{BEBA8EAE-BF5A-486C-A8C5-ECC9F3942E4B}">
                <a14:imgProps xmlns:a14="http://schemas.microsoft.com/office/drawing/2010/main">
                  <a14:imgLayer>
                    <a14:imgEffect>
                      <a14:brightnessContrast bright="14000"/>
                    </a14:imgEffect>
                  </a14:imgLayer>
                </a14:imgProps>
              </a:ext>
            </a:extLst>
          </a:blip>
          <a:stretch>
            <a:fillRect/>
          </a:stretch>
        </p:blipFill>
        <p:spPr>
          <a:xfrm>
            <a:off x="7804149" y="5752471"/>
            <a:ext cx="1220592" cy="922767"/>
          </a:xfrm>
          <a:prstGeom prst="rect">
            <a:avLst/>
          </a:prstGeom>
        </p:spPr>
      </p:pic>
      <p:sp>
        <p:nvSpPr>
          <p:cNvPr id="3" name="Rectangle 2">
            <a:extLst>
              <a:ext uri="{FF2B5EF4-FFF2-40B4-BE49-F238E27FC236}">
                <a16:creationId xmlns:a16="http://schemas.microsoft.com/office/drawing/2014/main" id="{35E29052-F678-BE42-84BC-A9BB790B3FC7}"/>
              </a:ext>
            </a:extLst>
          </p:cNvPr>
          <p:cNvSpPr/>
          <p:nvPr/>
        </p:nvSpPr>
        <p:spPr>
          <a:xfrm>
            <a:off x="385972" y="1398847"/>
            <a:ext cx="8290484" cy="830997"/>
          </a:xfrm>
          <a:prstGeom prst="rect">
            <a:avLst/>
          </a:prstGeom>
        </p:spPr>
        <p:txBody>
          <a:bodyPr wrap="square">
            <a:spAutoFit/>
          </a:bodyPr>
          <a:lstStyle/>
          <a:p>
            <a:r>
              <a:rPr lang="en-US" sz="2400" b="1" dirty="0">
                <a:solidFill>
                  <a:srgbClr val="1269B0"/>
                </a:solidFill>
                <a:latin typeface="Calibri" panose="020F0502020204030204" pitchFamily="34" charset="0"/>
                <a:cs typeface="Calibri" panose="020F0502020204030204" pitchFamily="34" charset="0"/>
              </a:rPr>
              <a:t>Arrange imaging methods according to wave frequency involved (high to low) …</a:t>
            </a:r>
          </a:p>
        </p:txBody>
      </p:sp>
      <p:pic>
        <p:nvPicPr>
          <p:cNvPr id="7" name="Picture 6">
            <a:extLst>
              <a:ext uri="{FF2B5EF4-FFF2-40B4-BE49-F238E27FC236}">
                <a16:creationId xmlns:a16="http://schemas.microsoft.com/office/drawing/2014/main" id="{1AFD2355-B07F-8341-97E0-817A861C1C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4334" y="2229844"/>
            <a:ext cx="3985180" cy="3123428"/>
          </a:xfrm>
          <a:prstGeom prst="rect">
            <a:avLst/>
          </a:prstGeom>
        </p:spPr>
      </p:pic>
    </p:spTree>
    <p:extLst>
      <p:ext uri="{BB962C8B-B14F-4D97-AF65-F5344CB8AC3E}">
        <p14:creationId xmlns:p14="http://schemas.microsoft.com/office/powerpoint/2010/main" val="1894696356"/>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DCFA22F-82C4-4A4B-999D-CCC083F95BF1}"/>
              </a:ext>
            </a:extLst>
          </p:cNvPr>
          <p:cNvPicPr>
            <a:picLocks noChangeAspect="1"/>
          </p:cNvPicPr>
          <p:nvPr/>
        </p:nvPicPr>
        <p:blipFill>
          <a:blip r:embed="rId3"/>
          <a:stretch>
            <a:fillRect/>
          </a:stretch>
        </p:blipFill>
        <p:spPr>
          <a:xfrm>
            <a:off x="496143" y="1622881"/>
            <a:ext cx="8448467" cy="3750335"/>
          </a:xfrm>
          <a:prstGeom prst="rect">
            <a:avLst/>
          </a:prstGeom>
        </p:spPr>
      </p:pic>
      <p:sp>
        <p:nvSpPr>
          <p:cNvPr id="10243" name="Rectangle 3"/>
          <p:cNvSpPr>
            <a:spLocks noGrp="1" noChangeArrowheads="1"/>
          </p:cNvSpPr>
          <p:nvPr>
            <p:ph type="title"/>
          </p:nvPr>
        </p:nvSpPr>
        <p:spPr/>
        <p:txBody>
          <a:bodyPr/>
          <a:lstStyle/>
          <a:p>
            <a:pPr eaLnBrk="1" hangingPunct="1"/>
            <a:r>
              <a:rPr lang="en-GB" dirty="0">
                <a:latin typeface="Calibri"/>
                <a:cs typeface="Calibri"/>
              </a:rPr>
              <a:t>Agenda</a:t>
            </a:r>
          </a:p>
        </p:txBody>
      </p:sp>
      <p:sp>
        <p:nvSpPr>
          <p:cNvPr id="3" name="TextBox 2"/>
          <p:cNvSpPr txBox="1"/>
          <p:nvPr/>
        </p:nvSpPr>
        <p:spPr>
          <a:xfrm>
            <a:off x="7842053" y="1534232"/>
            <a:ext cx="959044" cy="4012189"/>
          </a:xfrm>
          <a:prstGeom prst="rect">
            <a:avLst/>
          </a:prstGeom>
          <a:solidFill>
            <a:schemeClr val="bg1"/>
          </a:solidFill>
        </p:spPr>
        <p:txBody>
          <a:bodyPr wrap="none" rtlCol="0">
            <a:spAutoFit/>
          </a:bodyPr>
          <a:lstStyle/>
          <a:p>
            <a:pPr algn="ctr">
              <a:lnSpc>
                <a:spcPts val="2200"/>
              </a:lnSpc>
            </a:pPr>
            <a:r>
              <a:rPr lang="en-US" sz="1200" baseline="0" dirty="0">
                <a:solidFill>
                  <a:schemeClr val="tx1"/>
                </a:solidFill>
                <a:latin typeface="Calibri" charset="0"/>
                <a:ea typeface="Calibri" charset="0"/>
                <a:cs typeface="Calibri" charset="0"/>
              </a:rPr>
              <a:t>-</a:t>
            </a:r>
          </a:p>
          <a:p>
            <a:pPr algn="ctr">
              <a:lnSpc>
                <a:spcPts val="2200"/>
              </a:lnSpc>
            </a:pPr>
            <a:r>
              <a:rPr lang="en-US" sz="1200" baseline="0" dirty="0">
                <a:solidFill>
                  <a:schemeClr val="tx1"/>
                </a:solidFill>
                <a:latin typeface="Calibri" charset="0"/>
                <a:ea typeface="Calibri" charset="0"/>
                <a:cs typeface="Calibri" charset="0"/>
              </a:rPr>
              <a:t>Exercise #1</a:t>
            </a:r>
          </a:p>
          <a:p>
            <a:pPr algn="ctr">
              <a:lnSpc>
                <a:spcPts val="2200"/>
              </a:lnSpc>
            </a:pPr>
            <a:r>
              <a:rPr lang="en-US" sz="1200" baseline="0" dirty="0">
                <a:solidFill>
                  <a:schemeClr val="tx1"/>
                </a:solidFill>
                <a:latin typeface="Calibri" charset="0"/>
                <a:ea typeface="Calibri" charset="0"/>
                <a:cs typeface="Calibri" charset="0"/>
              </a:rPr>
              <a:t>Exercise #2</a:t>
            </a:r>
          </a:p>
          <a:p>
            <a:pPr algn="ctr">
              <a:lnSpc>
                <a:spcPts val="2200"/>
              </a:lnSpc>
            </a:pPr>
            <a:r>
              <a:rPr lang="en-US" sz="1200" baseline="0" dirty="0">
                <a:solidFill>
                  <a:schemeClr val="tx1"/>
                </a:solidFill>
                <a:latin typeface="Calibri" charset="0"/>
                <a:ea typeface="Calibri" charset="0"/>
                <a:cs typeface="Calibri" charset="0"/>
              </a:rPr>
              <a:t>Exercise #3</a:t>
            </a:r>
          </a:p>
          <a:p>
            <a:pPr algn="ctr">
              <a:lnSpc>
                <a:spcPts val="2200"/>
              </a:lnSpc>
            </a:pPr>
            <a:r>
              <a:rPr lang="en-US" sz="1200" baseline="0" dirty="0">
                <a:solidFill>
                  <a:schemeClr val="tx1"/>
                </a:solidFill>
                <a:latin typeface="Calibri" charset="0"/>
                <a:ea typeface="Calibri" charset="0"/>
                <a:cs typeface="Calibri" charset="0"/>
              </a:rPr>
              <a:t>Exercise #4</a:t>
            </a:r>
          </a:p>
          <a:p>
            <a:pPr algn="ctr">
              <a:lnSpc>
                <a:spcPts val="2200"/>
              </a:lnSpc>
            </a:pPr>
            <a:r>
              <a:rPr lang="en-US" sz="1200" baseline="0" dirty="0">
                <a:solidFill>
                  <a:schemeClr val="tx1"/>
                </a:solidFill>
                <a:latin typeface="Calibri" charset="0"/>
                <a:ea typeface="Calibri" charset="0"/>
                <a:cs typeface="Calibri" charset="0"/>
              </a:rPr>
              <a:t>Exercise #5</a:t>
            </a:r>
          </a:p>
          <a:p>
            <a:pPr algn="ctr">
              <a:lnSpc>
                <a:spcPts val="2200"/>
              </a:lnSpc>
            </a:pPr>
            <a:r>
              <a:rPr lang="en-US" sz="1200" baseline="0" dirty="0">
                <a:solidFill>
                  <a:schemeClr val="tx1"/>
                </a:solidFill>
                <a:latin typeface="Calibri" charset="0"/>
                <a:ea typeface="Calibri" charset="0"/>
                <a:cs typeface="Calibri" charset="0"/>
              </a:rPr>
              <a:t>Exercise #6</a:t>
            </a:r>
          </a:p>
          <a:p>
            <a:pPr algn="ctr">
              <a:lnSpc>
                <a:spcPts val="2200"/>
              </a:lnSpc>
            </a:pPr>
            <a:r>
              <a:rPr lang="en-US" sz="1200" baseline="0" dirty="0">
                <a:solidFill>
                  <a:schemeClr val="tx1"/>
                </a:solidFill>
                <a:latin typeface="Calibri" charset="0"/>
                <a:ea typeface="Calibri" charset="0"/>
                <a:cs typeface="Calibri" charset="0"/>
              </a:rPr>
              <a:t>Exercise #7</a:t>
            </a:r>
          </a:p>
          <a:p>
            <a:pPr algn="ctr">
              <a:lnSpc>
                <a:spcPts val="2200"/>
              </a:lnSpc>
            </a:pPr>
            <a:r>
              <a:rPr lang="en-US" sz="1200" baseline="0" dirty="0">
                <a:solidFill>
                  <a:schemeClr val="tx1"/>
                </a:solidFill>
                <a:latin typeface="Calibri" charset="0"/>
                <a:ea typeface="Calibri" charset="0"/>
                <a:cs typeface="Calibri" charset="0"/>
              </a:rPr>
              <a:t>Exercise #8</a:t>
            </a:r>
          </a:p>
          <a:p>
            <a:pPr algn="ctr">
              <a:lnSpc>
                <a:spcPts val="2200"/>
              </a:lnSpc>
            </a:pPr>
            <a:r>
              <a:rPr lang="en-US" sz="1200" baseline="0" dirty="0">
                <a:solidFill>
                  <a:schemeClr val="tx1"/>
                </a:solidFill>
                <a:latin typeface="Calibri" charset="0"/>
                <a:ea typeface="Calibri" charset="0"/>
                <a:cs typeface="Calibri" charset="0"/>
              </a:rPr>
              <a:t>Exercise #9</a:t>
            </a:r>
          </a:p>
          <a:p>
            <a:pPr algn="ctr">
              <a:lnSpc>
                <a:spcPts val="2200"/>
              </a:lnSpc>
            </a:pPr>
            <a:r>
              <a:rPr lang="en-US" sz="1200" baseline="0" dirty="0">
                <a:solidFill>
                  <a:schemeClr val="tx1"/>
                </a:solidFill>
                <a:latin typeface="Calibri" charset="0"/>
                <a:ea typeface="Calibri" charset="0"/>
                <a:cs typeface="Calibri" charset="0"/>
              </a:rPr>
              <a:t>Exercise #10</a:t>
            </a:r>
          </a:p>
          <a:p>
            <a:pPr algn="ctr">
              <a:lnSpc>
                <a:spcPts val="2200"/>
              </a:lnSpc>
            </a:pPr>
            <a:r>
              <a:rPr lang="en-US" sz="1200" baseline="0" dirty="0">
                <a:solidFill>
                  <a:schemeClr val="tx1"/>
                </a:solidFill>
                <a:latin typeface="Calibri" charset="0"/>
                <a:ea typeface="Calibri" charset="0"/>
                <a:cs typeface="Calibri" charset="0"/>
              </a:rPr>
              <a:t>Exercise #11</a:t>
            </a:r>
          </a:p>
          <a:p>
            <a:pPr algn="ctr">
              <a:lnSpc>
                <a:spcPts val="2200"/>
              </a:lnSpc>
            </a:pPr>
            <a:r>
              <a:rPr lang="en-US" sz="1200" dirty="0">
                <a:latin typeface="Calibri" charset="0"/>
                <a:ea typeface="Calibri" charset="0"/>
                <a:cs typeface="Calibri" charset="0"/>
              </a:rPr>
              <a:t>Exercise #12</a:t>
            </a:r>
            <a:endParaRPr lang="en-US" sz="1200" baseline="0" dirty="0">
              <a:solidFill>
                <a:schemeClr val="tx1"/>
              </a:solidFill>
              <a:latin typeface="Calibri" charset="0"/>
              <a:ea typeface="Calibri" charset="0"/>
              <a:cs typeface="Calibri" charset="0"/>
            </a:endParaRPr>
          </a:p>
          <a:p>
            <a:pPr algn="ctr">
              <a:lnSpc>
                <a:spcPts val="2200"/>
              </a:lnSpc>
            </a:pPr>
            <a:r>
              <a:rPr lang="en-US" sz="1200" baseline="0" dirty="0">
                <a:solidFill>
                  <a:schemeClr val="tx1"/>
                </a:solidFill>
                <a:latin typeface="Calibri" charset="0"/>
                <a:ea typeface="Calibri" charset="0"/>
                <a:cs typeface="Calibri" charset="0"/>
              </a:rPr>
              <a:t>-</a:t>
            </a:r>
          </a:p>
        </p:txBody>
      </p:sp>
      <p:sp>
        <p:nvSpPr>
          <p:cNvPr id="2" name="Rectangle 1"/>
          <p:cNvSpPr/>
          <p:nvPr/>
        </p:nvSpPr>
        <p:spPr bwMode="auto">
          <a:xfrm>
            <a:off x="7884368" y="1844824"/>
            <a:ext cx="916730" cy="3384375"/>
          </a:xfrm>
          <a:prstGeom prst="rect">
            <a:avLst/>
          </a:prstGeom>
          <a:noFill/>
          <a:ln w="5715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30000">
              <a:ln>
                <a:noFill/>
              </a:ln>
              <a:solidFill>
                <a:srgbClr val="4D4D4D"/>
              </a:solidFill>
              <a:effectLst/>
              <a:latin typeface="ETH Light" pitchFamily="2" charset="0"/>
            </a:endParaRPr>
          </a:p>
        </p:txBody>
      </p:sp>
      <p:sp>
        <p:nvSpPr>
          <p:cNvPr id="5" name="Slide Number Placeholder 4">
            <a:extLst>
              <a:ext uri="{FF2B5EF4-FFF2-40B4-BE49-F238E27FC236}">
                <a16:creationId xmlns:a16="http://schemas.microsoft.com/office/drawing/2014/main" id="{DC7D0BEA-E0CD-B747-B500-76FDF75A9D86}"/>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8</a:t>
            </a:fld>
            <a:endParaRPr lang="en-US"/>
          </a:p>
        </p:txBody>
      </p:sp>
    </p:spTree>
    <p:extLst>
      <p:ext uri="{BB962C8B-B14F-4D97-AF65-F5344CB8AC3E}">
        <p14:creationId xmlns:p14="http://schemas.microsoft.com/office/powerpoint/2010/main" val="303976375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xmlns:p14="http://schemas.microsoft.com/office/powerpoint/2010/mai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dirty="0">
                <a:latin typeface="Calibri"/>
                <a:cs typeface="Calibri"/>
              </a:rPr>
              <a:t>“The most important slides”</a:t>
            </a:r>
          </a:p>
        </p:txBody>
      </p:sp>
      <p:pic>
        <p:nvPicPr>
          <p:cNvPr id="60419" name="Picture 4">
            <a:hlinkClick r:id="rId2" action="ppaction://hlinksldjump"/>
          </p:cNvPr>
          <p:cNvPicPr>
            <a:picLocks noChangeAspect="1" noChangeArrowheads="1"/>
          </p:cNvPicPr>
          <p:nvPr/>
        </p:nvPicPr>
        <p:blipFill>
          <a:blip r:embed="rId3"/>
          <a:srcRect/>
          <a:stretch>
            <a:fillRect/>
          </a:stretch>
        </p:blipFill>
        <p:spPr bwMode="auto">
          <a:xfrm>
            <a:off x="827088" y="1161702"/>
            <a:ext cx="2292350" cy="1719262"/>
          </a:xfrm>
          <a:prstGeom prst="rect">
            <a:avLst/>
          </a:prstGeom>
          <a:noFill/>
          <a:ln w="9525">
            <a:solidFill>
              <a:srgbClr val="4D4D4D"/>
            </a:solidFill>
            <a:miter lim="800000"/>
            <a:headEnd/>
            <a:tailEnd/>
          </a:ln>
        </p:spPr>
      </p:pic>
      <p:pic>
        <p:nvPicPr>
          <p:cNvPr id="60420" name="Picture 5">
            <a:hlinkClick r:id="rId4" action="ppaction://hlinksldjump"/>
          </p:cNvPr>
          <p:cNvPicPr>
            <a:picLocks noChangeAspect="1" noChangeArrowheads="1"/>
          </p:cNvPicPr>
          <p:nvPr/>
        </p:nvPicPr>
        <p:blipFill>
          <a:blip r:embed="rId5"/>
          <a:srcRect/>
          <a:stretch>
            <a:fillRect/>
          </a:stretch>
        </p:blipFill>
        <p:spPr bwMode="auto">
          <a:xfrm>
            <a:off x="3429000" y="1175989"/>
            <a:ext cx="2286000" cy="1714500"/>
          </a:xfrm>
          <a:prstGeom prst="rect">
            <a:avLst/>
          </a:prstGeom>
          <a:noFill/>
          <a:ln w="9525">
            <a:solidFill>
              <a:srgbClr val="4D4D4D"/>
            </a:solidFill>
            <a:miter lim="800000"/>
            <a:headEnd/>
            <a:tailEnd/>
          </a:ln>
        </p:spPr>
      </p:pic>
      <p:pic>
        <p:nvPicPr>
          <p:cNvPr id="60421" name="Picture 6">
            <a:hlinkClick r:id="rId6" action="ppaction://hlinksldjump"/>
          </p:cNvPr>
          <p:cNvPicPr>
            <a:picLocks noChangeAspect="1" noChangeArrowheads="1"/>
          </p:cNvPicPr>
          <p:nvPr/>
        </p:nvPicPr>
        <p:blipFill>
          <a:blip r:embed="rId7"/>
          <a:srcRect/>
          <a:stretch>
            <a:fillRect/>
          </a:stretch>
        </p:blipFill>
        <p:spPr bwMode="auto">
          <a:xfrm>
            <a:off x="6011863" y="1175989"/>
            <a:ext cx="2286000" cy="1714500"/>
          </a:xfrm>
          <a:prstGeom prst="rect">
            <a:avLst/>
          </a:prstGeom>
          <a:noFill/>
          <a:ln w="9525">
            <a:solidFill>
              <a:srgbClr val="4D4D4D"/>
            </a:solidFill>
            <a:miter lim="800000"/>
            <a:headEnd/>
            <a:tailEnd/>
          </a:ln>
        </p:spPr>
      </p:pic>
      <p:pic>
        <p:nvPicPr>
          <p:cNvPr id="60422" name="Picture 7">
            <a:hlinkClick r:id="rId8" action="ppaction://hlinksldjump"/>
          </p:cNvPr>
          <p:cNvPicPr>
            <a:picLocks noChangeAspect="1" noChangeArrowheads="1"/>
          </p:cNvPicPr>
          <p:nvPr/>
        </p:nvPicPr>
        <p:blipFill>
          <a:blip r:embed="rId9"/>
          <a:srcRect/>
          <a:stretch>
            <a:fillRect/>
          </a:stretch>
        </p:blipFill>
        <p:spPr bwMode="auto">
          <a:xfrm>
            <a:off x="827088" y="3127226"/>
            <a:ext cx="2286000" cy="1714500"/>
          </a:xfrm>
          <a:prstGeom prst="rect">
            <a:avLst/>
          </a:prstGeom>
          <a:noFill/>
          <a:ln w="9525">
            <a:solidFill>
              <a:srgbClr val="4D4D4D"/>
            </a:solidFill>
            <a:miter lim="800000"/>
            <a:headEnd/>
            <a:tailEnd/>
          </a:ln>
        </p:spPr>
      </p:pic>
      <p:pic>
        <p:nvPicPr>
          <p:cNvPr id="60423" name="Picture 8">
            <a:hlinkClick r:id="rId10" action="ppaction://hlinksldjump"/>
          </p:cNvPr>
          <p:cNvPicPr>
            <a:picLocks noChangeAspect="1" noChangeArrowheads="1"/>
          </p:cNvPicPr>
          <p:nvPr/>
        </p:nvPicPr>
        <p:blipFill>
          <a:blip r:embed="rId11"/>
          <a:srcRect/>
          <a:stretch>
            <a:fillRect/>
          </a:stretch>
        </p:blipFill>
        <p:spPr bwMode="auto">
          <a:xfrm>
            <a:off x="3429000" y="3127226"/>
            <a:ext cx="2286000" cy="1714500"/>
          </a:xfrm>
          <a:prstGeom prst="rect">
            <a:avLst/>
          </a:prstGeom>
          <a:noFill/>
          <a:ln w="9525">
            <a:solidFill>
              <a:srgbClr val="4D4D4D"/>
            </a:solidFill>
            <a:miter lim="800000"/>
            <a:headEnd/>
            <a:tailEnd/>
          </a:ln>
        </p:spPr>
      </p:pic>
      <p:pic>
        <p:nvPicPr>
          <p:cNvPr id="60424" name="Picture 10">
            <a:hlinkClick r:id="rId12" action="ppaction://hlinksldjump"/>
          </p:cNvPr>
          <p:cNvPicPr>
            <a:picLocks noChangeAspect="1" noChangeArrowheads="1"/>
          </p:cNvPicPr>
          <p:nvPr/>
        </p:nvPicPr>
        <p:blipFill>
          <a:blip r:embed="rId13"/>
          <a:srcRect/>
          <a:stretch>
            <a:fillRect/>
          </a:stretch>
        </p:blipFill>
        <p:spPr bwMode="auto">
          <a:xfrm>
            <a:off x="6011863" y="3127226"/>
            <a:ext cx="2286000" cy="1714500"/>
          </a:xfrm>
          <a:prstGeom prst="rect">
            <a:avLst/>
          </a:prstGeom>
          <a:noFill/>
          <a:ln w="9525">
            <a:solidFill>
              <a:srgbClr val="4D4D4D"/>
            </a:solidFill>
            <a:miter lim="800000"/>
            <a:headEnd/>
            <a:tailEnd/>
          </a:ln>
        </p:spPr>
      </p:pic>
      <p:pic>
        <p:nvPicPr>
          <p:cNvPr id="60425" name="Picture 11">
            <a:hlinkClick r:id="rId14" action="ppaction://hlinksldjump"/>
          </p:cNvPr>
          <p:cNvPicPr>
            <a:picLocks noChangeAspect="1" noChangeArrowheads="1"/>
          </p:cNvPicPr>
          <p:nvPr/>
        </p:nvPicPr>
        <p:blipFill>
          <a:blip r:embed="rId15"/>
          <a:srcRect/>
          <a:stretch>
            <a:fillRect/>
          </a:stretch>
        </p:blipFill>
        <p:spPr bwMode="auto">
          <a:xfrm>
            <a:off x="827088" y="5013176"/>
            <a:ext cx="2286000" cy="1714500"/>
          </a:xfrm>
          <a:prstGeom prst="rect">
            <a:avLst/>
          </a:prstGeom>
          <a:noFill/>
          <a:ln w="9525">
            <a:solidFill>
              <a:srgbClr val="4D4D4D"/>
            </a:solidFill>
            <a:miter lim="800000"/>
            <a:headEnd/>
            <a:tailEnd/>
          </a:ln>
        </p:spPr>
      </p:pic>
      <p:pic>
        <p:nvPicPr>
          <p:cNvPr id="60426" name="Picture 12">
            <a:hlinkClick r:id="rId16" action="ppaction://hlinksldjump"/>
          </p:cNvPr>
          <p:cNvPicPr>
            <a:picLocks noChangeAspect="1" noChangeArrowheads="1"/>
          </p:cNvPicPr>
          <p:nvPr/>
        </p:nvPicPr>
        <p:blipFill>
          <a:blip r:embed="rId17"/>
          <a:srcRect/>
          <a:stretch>
            <a:fillRect/>
          </a:stretch>
        </p:blipFill>
        <p:spPr bwMode="auto">
          <a:xfrm>
            <a:off x="3429000" y="5013176"/>
            <a:ext cx="2286000" cy="1714500"/>
          </a:xfrm>
          <a:prstGeom prst="rect">
            <a:avLst/>
          </a:prstGeom>
          <a:noFill/>
          <a:ln w="9525">
            <a:solidFill>
              <a:srgbClr val="4D4D4D"/>
            </a:solidFill>
            <a:miter lim="800000"/>
            <a:headEnd/>
            <a:tailEnd/>
          </a:ln>
        </p:spPr>
      </p:pic>
      <p:pic>
        <p:nvPicPr>
          <p:cNvPr id="60427" name="Picture 13">
            <a:hlinkClick r:id="rId18" action="ppaction://hlinksldjump"/>
          </p:cNvPr>
          <p:cNvPicPr>
            <a:picLocks noChangeAspect="1" noChangeArrowheads="1"/>
          </p:cNvPicPr>
          <p:nvPr/>
        </p:nvPicPr>
        <p:blipFill>
          <a:blip r:embed="rId19"/>
          <a:srcRect/>
          <a:stretch>
            <a:fillRect/>
          </a:stretch>
        </p:blipFill>
        <p:spPr bwMode="auto">
          <a:xfrm>
            <a:off x="6011863" y="5013176"/>
            <a:ext cx="2286000" cy="1714500"/>
          </a:xfrm>
          <a:prstGeom prst="rect">
            <a:avLst/>
          </a:prstGeom>
          <a:noFill/>
          <a:ln w="9525">
            <a:solidFill>
              <a:srgbClr val="4D4D4D"/>
            </a:solidFill>
            <a:miter lim="800000"/>
            <a:headEnd/>
            <a:tailEnd/>
          </a:ln>
        </p:spPr>
      </p:pic>
      <p:sp>
        <p:nvSpPr>
          <p:cNvPr id="13" name="Oval 12"/>
          <p:cNvSpPr/>
          <p:nvPr/>
        </p:nvSpPr>
        <p:spPr bwMode="auto">
          <a:xfrm>
            <a:off x="539552" y="1104651"/>
            <a:ext cx="504056" cy="504056"/>
          </a:xfrm>
          <a:prstGeom prst="ellipse">
            <a:avLst/>
          </a:prstGeom>
          <a:solidFill>
            <a:srgbClr val="CC0000"/>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36000" tIns="45720" rIns="3600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bg1"/>
                </a:solidFill>
                <a:effectLst/>
                <a:latin typeface="Calibri"/>
                <a:cs typeface="Calibri"/>
              </a:rPr>
              <a:t>#1</a:t>
            </a:r>
          </a:p>
        </p:txBody>
      </p:sp>
      <p:sp>
        <p:nvSpPr>
          <p:cNvPr id="14" name="Oval 13"/>
          <p:cNvSpPr/>
          <p:nvPr/>
        </p:nvSpPr>
        <p:spPr bwMode="auto">
          <a:xfrm>
            <a:off x="3203848" y="1104651"/>
            <a:ext cx="504056" cy="504056"/>
          </a:xfrm>
          <a:prstGeom prst="ellipse">
            <a:avLst/>
          </a:prstGeom>
          <a:solidFill>
            <a:srgbClr val="CC0000"/>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36000" tIns="45720" rIns="3600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bg1"/>
                </a:solidFill>
                <a:effectLst/>
                <a:latin typeface="Calibri"/>
                <a:cs typeface="Calibri"/>
              </a:rPr>
              <a:t>#2</a:t>
            </a:r>
          </a:p>
        </p:txBody>
      </p:sp>
      <p:sp>
        <p:nvSpPr>
          <p:cNvPr id="15" name="Oval 14"/>
          <p:cNvSpPr/>
          <p:nvPr/>
        </p:nvSpPr>
        <p:spPr bwMode="auto">
          <a:xfrm>
            <a:off x="5940152" y="1104651"/>
            <a:ext cx="504056" cy="504056"/>
          </a:xfrm>
          <a:prstGeom prst="ellipse">
            <a:avLst/>
          </a:prstGeom>
          <a:solidFill>
            <a:srgbClr val="CC0000"/>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36000" tIns="45720" rIns="3600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bg1"/>
                </a:solidFill>
                <a:effectLst/>
                <a:latin typeface="Calibri"/>
                <a:cs typeface="Calibri"/>
              </a:rPr>
              <a:t>#3</a:t>
            </a:r>
          </a:p>
        </p:txBody>
      </p:sp>
      <p:sp>
        <p:nvSpPr>
          <p:cNvPr id="16" name="Oval 15"/>
          <p:cNvSpPr/>
          <p:nvPr/>
        </p:nvSpPr>
        <p:spPr bwMode="auto">
          <a:xfrm>
            <a:off x="539552" y="2911971"/>
            <a:ext cx="504056" cy="504056"/>
          </a:xfrm>
          <a:prstGeom prst="ellipse">
            <a:avLst/>
          </a:prstGeom>
          <a:solidFill>
            <a:srgbClr val="CC0000"/>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36000" tIns="45720" rIns="3600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bg1"/>
                </a:solidFill>
                <a:effectLst/>
                <a:latin typeface="Calibri"/>
                <a:cs typeface="Calibri"/>
              </a:rPr>
              <a:t>#4</a:t>
            </a:r>
          </a:p>
        </p:txBody>
      </p:sp>
      <p:sp>
        <p:nvSpPr>
          <p:cNvPr id="17" name="Oval 16"/>
          <p:cNvSpPr/>
          <p:nvPr/>
        </p:nvSpPr>
        <p:spPr bwMode="auto">
          <a:xfrm>
            <a:off x="3203848" y="2911971"/>
            <a:ext cx="504056" cy="504056"/>
          </a:xfrm>
          <a:prstGeom prst="ellipse">
            <a:avLst/>
          </a:prstGeom>
          <a:solidFill>
            <a:srgbClr val="CC0000"/>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36000" tIns="45720" rIns="3600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bg1"/>
                </a:solidFill>
                <a:effectLst/>
                <a:latin typeface="Calibri"/>
                <a:cs typeface="Calibri"/>
              </a:rPr>
              <a:t>#5</a:t>
            </a:r>
          </a:p>
        </p:txBody>
      </p:sp>
      <p:sp>
        <p:nvSpPr>
          <p:cNvPr id="18" name="Oval 17"/>
          <p:cNvSpPr/>
          <p:nvPr/>
        </p:nvSpPr>
        <p:spPr bwMode="auto">
          <a:xfrm>
            <a:off x="5940152" y="2911971"/>
            <a:ext cx="504056" cy="504056"/>
          </a:xfrm>
          <a:prstGeom prst="ellipse">
            <a:avLst/>
          </a:prstGeom>
          <a:solidFill>
            <a:srgbClr val="CC0000"/>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36000" tIns="45720" rIns="3600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bg1"/>
                </a:solidFill>
                <a:effectLst/>
                <a:latin typeface="Calibri"/>
                <a:cs typeface="Calibri"/>
              </a:rPr>
              <a:t>#6</a:t>
            </a:r>
          </a:p>
        </p:txBody>
      </p:sp>
      <p:sp>
        <p:nvSpPr>
          <p:cNvPr id="19" name="Oval 18"/>
          <p:cNvSpPr/>
          <p:nvPr/>
        </p:nvSpPr>
        <p:spPr bwMode="auto">
          <a:xfrm>
            <a:off x="539552" y="4856187"/>
            <a:ext cx="504056" cy="504056"/>
          </a:xfrm>
          <a:prstGeom prst="ellipse">
            <a:avLst/>
          </a:prstGeom>
          <a:solidFill>
            <a:srgbClr val="CC0000"/>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36000" tIns="45720" rIns="3600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bg1"/>
                </a:solidFill>
                <a:effectLst/>
                <a:latin typeface="Calibri"/>
                <a:cs typeface="Calibri"/>
              </a:rPr>
              <a:t>#7</a:t>
            </a:r>
          </a:p>
        </p:txBody>
      </p:sp>
      <p:sp>
        <p:nvSpPr>
          <p:cNvPr id="20" name="Oval 19"/>
          <p:cNvSpPr/>
          <p:nvPr/>
        </p:nvSpPr>
        <p:spPr bwMode="auto">
          <a:xfrm>
            <a:off x="3203848" y="4856187"/>
            <a:ext cx="504056" cy="504056"/>
          </a:xfrm>
          <a:prstGeom prst="ellipse">
            <a:avLst/>
          </a:prstGeom>
          <a:solidFill>
            <a:srgbClr val="CC0000"/>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36000" tIns="45720" rIns="3600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bg1"/>
                </a:solidFill>
                <a:effectLst/>
                <a:latin typeface="Calibri"/>
                <a:cs typeface="Calibri"/>
              </a:rPr>
              <a:t>#8</a:t>
            </a:r>
          </a:p>
        </p:txBody>
      </p:sp>
      <p:sp>
        <p:nvSpPr>
          <p:cNvPr id="21" name="Oval 20"/>
          <p:cNvSpPr/>
          <p:nvPr/>
        </p:nvSpPr>
        <p:spPr bwMode="auto">
          <a:xfrm>
            <a:off x="5940152" y="4856187"/>
            <a:ext cx="504056" cy="504056"/>
          </a:xfrm>
          <a:prstGeom prst="ellipse">
            <a:avLst/>
          </a:prstGeom>
          <a:solidFill>
            <a:srgbClr val="CC0000"/>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36000" tIns="45720" rIns="3600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bg1"/>
                </a:solidFill>
                <a:effectLst/>
                <a:latin typeface="Calibri"/>
                <a:cs typeface="Calibri"/>
              </a:rPr>
              <a:t>#9</a:t>
            </a:r>
          </a:p>
        </p:txBody>
      </p:sp>
      <p:sp>
        <p:nvSpPr>
          <p:cNvPr id="3" name="Slide Number Placeholder 2">
            <a:extLst>
              <a:ext uri="{FF2B5EF4-FFF2-40B4-BE49-F238E27FC236}">
                <a16:creationId xmlns:a16="http://schemas.microsoft.com/office/drawing/2014/main" id="{E89C52A3-E638-C940-BA44-1036EFFBA6C7}"/>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80</a:t>
            </a:fld>
            <a:endParaRPr lang="en-US"/>
          </a:p>
        </p:txBody>
      </p:sp>
    </p:spTree>
    <p:extLst>
      <p:ext uri="{BB962C8B-B14F-4D97-AF65-F5344CB8AC3E}">
        <p14:creationId xmlns:p14="http://schemas.microsoft.com/office/powerpoint/2010/main" val="1378796531"/>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Contact information</a:t>
            </a:r>
          </a:p>
        </p:txBody>
      </p:sp>
      <p:sp>
        <p:nvSpPr>
          <p:cNvPr id="5" name="Rectangle 4"/>
          <p:cNvSpPr/>
          <p:nvPr/>
        </p:nvSpPr>
        <p:spPr>
          <a:xfrm>
            <a:off x="611560" y="1700808"/>
            <a:ext cx="6264696" cy="3416320"/>
          </a:xfrm>
          <a:prstGeom prst="rect">
            <a:avLst/>
          </a:prstGeom>
        </p:spPr>
        <p:txBody>
          <a:bodyPr wrap="square">
            <a:spAutoFit/>
          </a:bodyPr>
          <a:lstStyle/>
          <a:p>
            <a:r>
              <a:rPr lang="de-DE" sz="1800" baseline="0" dirty="0">
                <a:latin typeface="Calibri"/>
                <a:cs typeface="Calibri"/>
              </a:rPr>
              <a:t>Prof. Sebastian Kozerke</a:t>
            </a:r>
          </a:p>
          <a:p>
            <a:r>
              <a:rPr lang="de-DE" sz="1800" b="0" baseline="0" dirty="0">
                <a:latin typeface="Calibri"/>
                <a:cs typeface="Calibri"/>
              </a:rPr>
              <a:t>Phone: 	044 632 3549 </a:t>
            </a:r>
          </a:p>
          <a:p>
            <a:r>
              <a:rPr lang="de-DE" sz="1800" b="0" baseline="0" dirty="0">
                <a:latin typeface="Calibri"/>
                <a:cs typeface="Calibri"/>
              </a:rPr>
              <a:t>Email: 	</a:t>
            </a:r>
            <a:r>
              <a:rPr lang="de-DE" sz="1800" b="0" baseline="0" dirty="0" err="1">
                <a:latin typeface="Calibri"/>
                <a:cs typeface="Calibri"/>
              </a:rPr>
              <a:t>kozerke@biomed.ee.ethz.ch</a:t>
            </a:r>
            <a:r>
              <a:rPr lang="de-DE" sz="1800" baseline="0" dirty="0">
                <a:latin typeface="Calibri"/>
                <a:cs typeface="Calibri"/>
              </a:rPr>
              <a:t>	</a:t>
            </a:r>
          </a:p>
          <a:p>
            <a:endParaRPr lang="de-DE" sz="1800" baseline="0" dirty="0">
              <a:latin typeface="Calibri"/>
              <a:cs typeface="Calibri"/>
            </a:endParaRPr>
          </a:p>
          <a:p>
            <a:r>
              <a:rPr lang="de-DE" sz="1800" baseline="0" dirty="0">
                <a:latin typeface="Calibri"/>
                <a:cs typeface="Calibri"/>
              </a:rPr>
              <a:t>Prof. Klaas </a:t>
            </a:r>
            <a:r>
              <a:rPr lang="de-DE" sz="1800" baseline="0" dirty="0" err="1">
                <a:latin typeface="Calibri"/>
                <a:cs typeface="Calibri"/>
              </a:rPr>
              <a:t>Pruessmann</a:t>
            </a:r>
            <a:br>
              <a:rPr lang="de-DE" sz="1800" baseline="0" dirty="0">
                <a:latin typeface="Calibri"/>
                <a:cs typeface="Calibri"/>
              </a:rPr>
            </a:br>
            <a:r>
              <a:rPr lang="de-DE" sz="1800" b="0" baseline="0" dirty="0">
                <a:latin typeface="Calibri"/>
                <a:cs typeface="Calibri"/>
              </a:rPr>
              <a:t>Phone: 	044 632 6696</a:t>
            </a:r>
          </a:p>
          <a:p>
            <a:r>
              <a:rPr lang="de-DE" sz="1800" b="0" baseline="0" dirty="0">
                <a:latin typeface="Calibri"/>
                <a:cs typeface="Calibri"/>
              </a:rPr>
              <a:t>Email: 	</a:t>
            </a:r>
            <a:r>
              <a:rPr lang="de-DE" sz="1800" b="0" baseline="0" dirty="0" err="1">
                <a:latin typeface="Calibri"/>
                <a:cs typeface="Calibri"/>
              </a:rPr>
              <a:t>pruessmann@biomed.ee.ethz.ch</a:t>
            </a:r>
            <a:endParaRPr lang="de-DE" sz="1800" b="0" baseline="0" dirty="0">
              <a:latin typeface="Calibri"/>
              <a:cs typeface="Calibri"/>
            </a:endParaRPr>
          </a:p>
          <a:p>
            <a:endParaRPr lang="de-DE" sz="1800" baseline="0" dirty="0">
              <a:latin typeface="Calibri"/>
              <a:cs typeface="Calibri"/>
            </a:endParaRPr>
          </a:p>
          <a:p>
            <a:endParaRPr lang="de-DE" sz="1800" baseline="0" dirty="0">
              <a:latin typeface="Calibri"/>
              <a:cs typeface="Calibri"/>
            </a:endParaRPr>
          </a:p>
          <a:p>
            <a:endParaRPr lang="de-DE" sz="1800" baseline="0" dirty="0">
              <a:latin typeface="Calibri"/>
              <a:cs typeface="Calibri"/>
            </a:endParaRPr>
          </a:p>
          <a:p>
            <a:r>
              <a:rPr lang="de-DE" sz="1800" b="0" baseline="0" dirty="0">
                <a:latin typeface="Calibri"/>
                <a:cs typeface="Calibri"/>
              </a:rPr>
              <a:t>Institute </a:t>
            </a:r>
            <a:r>
              <a:rPr lang="de-DE" sz="1800" b="0" baseline="0" dirty="0" err="1">
                <a:latin typeface="Calibri"/>
                <a:cs typeface="Calibri"/>
              </a:rPr>
              <a:t>for</a:t>
            </a:r>
            <a:r>
              <a:rPr lang="de-DE" sz="1800" b="0" baseline="0" dirty="0">
                <a:latin typeface="Calibri"/>
                <a:cs typeface="Calibri"/>
              </a:rPr>
              <a:t> Biomedical Engineering</a:t>
            </a:r>
          </a:p>
          <a:p>
            <a:r>
              <a:rPr lang="de-DE" sz="1800" b="0" baseline="0" dirty="0" err="1">
                <a:latin typeface="Calibri"/>
                <a:cs typeface="Calibri"/>
              </a:rPr>
              <a:t>Gloriastrasse</a:t>
            </a:r>
            <a:r>
              <a:rPr lang="de-DE" sz="1800" b="0" baseline="0" dirty="0">
                <a:latin typeface="Calibri"/>
                <a:cs typeface="Calibri"/>
              </a:rPr>
              <a:t> 35 8092 </a:t>
            </a:r>
            <a:r>
              <a:rPr lang="de-DE" sz="1800" b="0" baseline="0" dirty="0" err="1">
                <a:latin typeface="Calibri"/>
                <a:cs typeface="Calibri"/>
              </a:rPr>
              <a:t>Zurich</a:t>
            </a:r>
            <a:endParaRPr lang="en-US" sz="1800" b="0" baseline="0" dirty="0">
              <a:latin typeface="Calibri"/>
              <a:cs typeface="Calibri"/>
            </a:endParaRPr>
          </a:p>
        </p:txBody>
      </p:sp>
      <p:pic>
        <p:nvPicPr>
          <p:cNvPr id="4" name="Picture 3" descr="BU005275.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24328" y="5343335"/>
            <a:ext cx="1080120" cy="892365"/>
          </a:xfrm>
          <a:prstGeom prst="rect">
            <a:avLst/>
          </a:prstGeom>
        </p:spPr>
      </p:pic>
      <p:sp>
        <p:nvSpPr>
          <p:cNvPr id="6" name="Slide Number Placeholder 5">
            <a:extLst>
              <a:ext uri="{FF2B5EF4-FFF2-40B4-BE49-F238E27FC236}">
                <a16:creationId xmlns:a16="http://schemas.microsoft.com/office/drawing/2014/main" id="{B9BAFF65-1B9F-CC4D-85EF-D4A830ACD3A1}"/>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81</a:t>
            </a:fld>
            <a:endParaRPr lang="en-US"/>
          </a:p>
        </p:txBody>
      </p:sp>
    </p:spTree>
    <p:extLst>
      <p:ext uri="{BB962C8B-B14F-4D97-AF65-F5344CB8AC3E}">
        <p14:creationId xmlns:p14="http://schemas.microsoft.com/office/powerpoint/2010/main" val="130469523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xmlns:p14="http://schemas.microsoft.com/office/powerpoint/2010/mai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bwMode="auto">
          <a:xfrm>
            <a:off x="539750" y="1340768"/>
            <a:ext cx="8353425" cy="52149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ts val="4000"/>
              </a:lnSpc>
              <a:spcBef>
                <a:spcPts val="800"/>
              </a:spcBef>
              <a:spcAft>
                <a:spcPct val="0"/>
              </a:spcAft>
              <a:buClr>
                <a:srgbClr val="2A6AB3"/>
              </a:buClr>
              <a:buSzPct val="110000"/>
              <a:buFont typeface="Wingdings" pitchFamily="2" charset="2"/>
              <a:buChar char="•"/>
              <a:defRPr sz="2000" b="1">
                <a:solidFill>
                  <a:srgbClr val="4D4D4D"/>
                </a:solidFill>
                <a:latin typeface="+mn-lt"/>
                <a:ea typeface="+mn-ea"/>
                <a:cs typeface="+mn-cs"/>
              </a:defRPr>
            </a:lvl1pPr>
            <a:lvl2pPr marL="742950" indent="-285750" algn="l" rtl="0" eaLnBrk="0" fontAlgn="base" hangingPunct="0">
              <a:lnSpc>
                <a:spcPts val="3200"/>
              </a:lnSpc>
              <a:spcBef>
                <a:spcPts val="400"/>
              </a:spcBef>
              <a:spcAft>
                <a:spcPct val="0"/>
              </a:spcAft>
              <a:buClr>
                <a:schemeClr val="folHlink"/>
              </a:buClr>
              <a:buSzPct val="80000"/>
              <a:buFont typeface="Wingdings" pitchFamily="2" charset="2"/>
              <a:buChar char="–"/>
              <a:defRPr sz="2800" b="1">
                <a:solidFill>
                  <a:srgbClr val="4D4D4D"/>
                </a:solidFill>
                <a:latin typeface="+mn-lt"/>
              </a:defRPr>
            </a:lvl2pPr>
            <a:lvl3pPr marL="1143000" indent="-228600" algn="l" rtl="0" eaLnBrk="0" fontAlgn="base" hangingPunct="0">
              <a:lnSpc>
                <a:spcPts val="2400"/>
              </a:lnSpc>
              <a:spcBef>
                <a:spcPts val="400"/>
              </a:spcBef>
              <a:spcAft>
                <a:spcPct val="0"/>
              </a:spcAft>
              <a:buChar char="•"/>
              <a:defRPr sz="1600" b="1">
                <a:solidFill>
                  <a:srgbClr val="4D4D4D"/>
                </a:solidFill>
                <a:latin typeface="+mn-lt"/>
              </a:defRPr>
            </a:lvl3pPr>
            <a:lvl4pPr marL="1600200" indent="-228600" algn="l" rtl="0" eaLnBrk="0" fontAlgn="base" hangingPunct="0">
              <a:lnSpc>
                <a:spcPts val="1800"/>
              </a:lnSpc>
              <a:spcBef>
                <a:spcPts val="400"/>
              </a:spcBef>
              <a:spcAft>
                <a:spcPct val="0"/>
              </a:spcAft>
              <a:buFont typeface="Times" pitchFamily="18" charset="0"/>
              <a:buChar char="–"/>
              <a:defRPr sz="1400" b="1">
                <a:solidFill>
                  <a:srgbClr val="4D4D4D"/>
                </a:solidFill>
                <a:latin typeface="+mn-lt"/>
              </a:defRPr>
            </a:lvl4pPr>
            <a:lvl5pPr marL="2057400" indent="-228600" algn="l" rtl="0" eaLnBrk="0" fontAlgn="base" hangingPunct="0">
              <a:spcBef>
                <a:spcPct val="20000"/>
              </a:spcBef>
              <a:spcAft>
                <a:spcPct val="0"/>
              </a:spcAft>
              <a:buSzPct val="60000"/>
              <a:buChar char="»"/>
              <a:defRPr sz="1600">
                <a:solidFill>
                  <a:srgbClr val="4D4D4D"/>
                </a:solidFill>
                <a:latin typeface="+mn-lt"/>
              </a:defRPr>
            </a:lvl5pPr>
            <a:lvl6pPr marL="2514600" indent="-228600" algn="l" rtl="0" fontAlgn="base">
              <a:spcBef>
                <a:spcPct val="20000"/>
              </a:spcBef>
              <a:spcAft>
                <a:spcPct val="0"/>
              </a:spcAft>
              <a:buSzPct val="60000"/>
              <a:defRPr sz="1600">
                <a:solidFill>
                  <a:srgbClr val="4D4D4D"/>
                </a:solidFill>
                <a:latin typeface="+mn-lt"/>
              </a:defRPr>
            </a:lvl6pPr>
            <a:lvl7pPr marL="2971800" indent="-228600" algn="l" rtl="0" fontAlgn="base">
              <a:spcBef>
                <a:spcPct val="20000"/>
              </a:spcBef>
              <a:spcAft>
                <a:spcPct val="0"/>
              </a:spcAft>
              <a:buSzPct val="60000"/>
              <a:defRPr sz="1600">
                <a:solidFill>
                  <a:srgbClr val="4D4D4D"/>
                </a:solidFill>
                <a:latin typeface="+mn-lt"/>
              </a:defRPr>
            </a:lvl7pPr>
            <a:lvl8pPr marL="3429000" indent="-228600" algn="l" rtl="0" fontAlgn="base">
              <a:spcBef>
                <a:spcPct val="20000"/>
              </a:spcBef>
              <a:spcAft>
                <a:spcPct val="0"/>
              </a:spcAft>
              <a:buSzPct val="60000"/>
              <a:defRPr sz="1600">
                <a:solidFill>
                  <a:srgbClr val="4D4D4D"/>
                </a:solidFill>
                <a:latin typeface="+mn-lt"/>
              </a:defRPr>
            </a:lvl8pPr>
            <a:lvl9pPr marL="3886200" indent="-228600" algn="l" rtl="0" fontAlgn="base">
              <a:spcBef>
                <a:spcPct val="20000"/>
              </a:spcBef>
              <a:spcAft>
                <a:spcPct val="0"/>
              </a:spcAft>
              <a:buSzPct val="60000"/>
              <a:defRPr sz="1600">
                <a:solidFill>
                  <a:srgbClr val="4D4D4D"/>
                </a:solidFill>
                <a:latin typeface="+mn-lt"/>
              </a:defRPr>
            </a:lvl9pPr>
          </a:lstStyle>
          <a:p>
            <a:pPr eaLnBrk="1" hangingPunct="1">
              <a:lnSpc>
                <a:spcPct val="100000"/>
              </a:lnSpc>
              <a:spcBef>
                <a:spcPts val="300"/>
              </a:spcBef>
            </a:pPr>
            <a:r>
              <a:rPr lang="en-US" sz="2200" b="0" baseline="0" dirty="0" err="1">
                <a:solidFill>
                  <a:schemeClr val="tx1">
                    <a:lumMod val="75000"/>
                    <a:lumOff val="25000"/>
                  </a:schemeClr>
                </a:solidFill>
                <a:latin typeface="Calibri"/>
                <a:cs typeface="Calibri"/>
              </a:rPr>
              <a:t>Matlab</a:t>
            </a:r>
            <a:r>
              <a:rPr lang="en-US" sz="2200" b="0" baseline="0" dirty="0">
                <a:solidFill>
                  <a:schemeClr val="tx1">
                    <a:lumMod val="75000"/>
                    <a:lumOff val="25000"/>
                  </a:schemeClr>
                </a:solidFill>
                <a:latin typeface="Calibri"/>
                <a:cs typeface="Calibri"/>
              </a:rPr>
              <a:t> based (in groups of two); problem solving</a:t>
            </a:r>
          </a:p>
          <a:p>
            <a:pPr eaLnBrk="1" hangingPunct="1">
              <a:lnSpc>
                <a:spcPct val="100000"/>
              </a:lnSpc>
              <a:spcBef>
                <a:spcPts val="300"/>
              </a:spcBef>
            </a:pPr>
            <a:endParaRPr lang="en-US" sz="2800" baseline="0" dirty="0">
              <a:solidFill>
                <a:schemeClr val="tx1">
                  <a:lumMod val="75000"/>
                  <a:lumOff val="25000"/>
                </a:schemeClr>
              </a:solidFill>
              <a:latin typeface="Calibri"/>
              <a:cs typeface="Calibri"/>
            </a:endParaRPr>
          </a:p>
          <a:p>
            <a:pPr eaLnBrk="1" hangingPunct="1">
              <a:lnSpc>
                <a:spcPct val="100000"/>
              </a:lnSpc>
              <a:spcBef>
                <a:spcPts val="300"/>
              </a:spcBef>
              <a:buFont typeface="Wingdings" pitchFamily="2" charset="2"/>
              <a:buNone/>
            </a:pPr>
            <a:endParaRPr lang="en-US" sz="2800" baseline="0" dirty="0">
              <a:solidFill>
                <a:schemeClr val="tx1">
                  <a:lumMod val="75000"/>
                  <a:lumOff val="25000"/>
                </a:schemeClr>
              </a:solidFill>
              <a:latin typeface="Calibri"/>
              <a:cs typeface="Calibri"/>
            </a:endParaRPr>
          </a:p>
          <a:p>
            <a:pPr eaLnBrk="1" hangingPunct="1">
              <a:lnSpc>
                <a:spcPct val="100000"/>
              </a:lnSpc>
              <a:spcBef>
                <a:spcPts val="300"/>
              </a:spcBef>
              <a:buFont typeface="Wingdings" pitchFamily="2" charset="2"/>
              <a:buNone/>
            </a:pPr>
            <a:endParaRPr lang="en-US" baseline="0" dirty="0">
              <a:solidFill>
                <a:schemeClr val="tx1">
                  <a:lumMod val="75000"/>
                  <a:lumOff val="25000"/>
                </a:schemeClr>
              </a:solidFill>
              <a:latin typeface="Calibri"/>
              <a:cs typeface="Calibri"/>
            </a:endParaRPr>
          </a:p>
          <a:p>
            <a:pPr eaLnBrk="1" hangingPunct="1">
              <a:lnSpc>
                <a:spcPct val="100000"/>
              </a:lnSpc>
              <a:spcBef>
                <a:spcPts val="300"/>
              </a:spcBef>
              <a:buFont typeface="Wingdings" pitchFamily="2" charset="2"/>
              <a:buNone/>
            </a:pPr>
            <a:endParaRPr lang="en-US" baseline="0" dirty="0">
              <a:solidFill>
                <a:schemeClr val="tx1">
                  <a:lumMod val="75000"/>
                  <a:lumOff val="25000"/>
                </a:schemeClr>
              </a:solidFill>
              <a:latin typeface="Calibri"/>
              <a:cs typeface="Calibri"/>
            </a:endParaRPr>
          </a:p>
          <a:p>
            <a:pPr eaLnBrk="1" hangingPunct="1">
              <a:lnSpc>
                <a:spcPct val="100000"/>
              </a:lnSpc>
              <a:spcBef>
                <a:spcPts val="300"/>
              </a:spcBef>
              <a:buFont typeface="Wingdings" pitchFamily="2" charset="2"/>
              <a:buNone/>
            </a:pPr>
            <a:endParaRPr lang="en-US" baseline="0" dirty="0">
              <a:solidFill>
                <a:schemeClr val="tx1">
                  <a:lumMod val="75000"/>
                  <a:lumOff val="25000"/>
                </a:schemeClr>
              </a:solidFill>
              <a:latin typeface="Calibri"/>
              <a:cs typeface="Calibri"/>
            </a:endParaRPr>
          </a:p>
        </p:txBody>
      </p:sp>
      <p:sp>
        <p:nvSpPr>
          <p:cNvPr id="2" name="Title 1"/>
          <p:cNvSpPr>
            <a:spLocks noGrp="1"/>
          </p:cNvSpPr>
          <p:nvPr>
            <p:ph type="title"/>
          </p:nvPr>
        </p:nvSpPr>
        <p:spPr/>
        <p:txBody>
          <a:bodyPr/>
          <a:lstStyle/>
          <a:p>
            <a:r>
              <a:rPr lang="en-US" dirty="0">
                <a:latin typeface="Calibri"/>
                <a:cs typeface="Calibri"/>
              </a:rPr>
              <a:t>Exercises</a:t>
            </a:r>
          </a:p>
        </p:txBody>
      </p:sp>
      <p:sp>
        <p:nvSpPr>
          <p:cNvPr id="7" name="Right Arrow 6"/>
          <p:cNvSpPr/>
          <p:nvPr/>
        </p:nvSpPr>
        <p:spPr bwMode="auto">
          <a:xfrm>
            <a:off x="827584" y="2708920"/>
            <a:ext cx="5760640" cy="648072"/>
          </a:xfrm>
          <a:prstGeom prst="rightArrow">
            <a:avLst/>
          </a:prstGeom>
          <a:solidFill>
            <a:schemeClr val="bg1">
              <a:lumMod val="75000"/>
            </a:schemeClr>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30000">
              <a:ln>
                <a:noFill/>
              </a:ln>
              <a:solidFill>
                <a:srgbClr val="4D4D4D"/>
              </a:solidFill>
              <a:effectLst/>
              <a:latin typeface="ETH Light" pitchFamily="2" charset="0"/>
            </a:endParaRPr>
          </a:p>
        </p:txBody>
      </p:sp>
      <p:cxnSp>
        <p:nvCxnSpPr>
          <p:cNvPr id="9" name="Straight Connector 8"/>
          <p:cNvCxnSpPr/>
          <p:nvPr/>
        </p:nvCxnSpPr>
        <p:spPr bwMode="auto">
          <a:xfrm>
            <a:off x="1331640" y="2708920"/>
            <a:ext cx="0" cy="7920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0" name="TextBox 9"/>
          <p:cNvSpPr txBox="1"/>
          <p:nvPr/>
        </p:nvSpPr>
        <p:spPr>
          <a:xfrm>
            <a:off x="755576" y="3573016"/>
            <a:ext cx="2105602" cy="369332"/>
          </a:xfrm>
          <a:prstGeom prst="rect">
            <a:avLst/>
          </a:prstGeom>
          <a:noFill/>
        </p:spPr>
        <p:txBody>
          <a:bodyPr wrap="none" rtlCol="0">
            <a:spAutoFit/>
          </a:bodyPr>
          <a:lstStyle/>
          <a:p>
            <a:r>
              <a:rPr lang="en-US" sz="1800" baseline="0" dirty="0">
                <a:solidFill>
                  <a:schemeClr val="bg1">
                    <a:lumMod val="50000"/>
                  </a:schemeClr>
                </a:solidFill>
                <a:latin typeface="Calibri"/>
                <a:cs typeface="Calibri"/>
              </a:rPr>
              <a:t>13-15 HG E7 </a:t>
            </a:r>
            <a:r>
              <a:rPr lang="en-US" sz="1800" b="0" baseline="0" dirty="0">
                <a:solidFill>
                  <a:schemeClr val="bg1">
                    <a:lumMod val="50000"/>
                  </a:schemeClr>
                </a:solidFill>
                <a:latin typeface="Calibri"/>
                <a:cs typeface="Calibri"/>
              </a:rPr>
              <a:t>Lecture</a:t>
            </a:r>
          </a:p>
        </p:txBody>
      </p:sp>
      <p:sp>
        <p:nvSpPr>
          <p:cNvPr id="11" name="TextBox 10"/>
          <p:cNvSpPr txBox="1"/>
          <p:nvPr/>
        </p:nvSpPr>
        <p:spPr>
          <a:xfrm>
            <a:off x="755576" y="4067780"/>
            <a:ext cx="3515731" cy="369332"/>
          </a:xfrm>
          <a:prstGeom prst="rect">
            <a:avLst/>
          </a:prstGeom>
          <a:noFill/>
        </p:spPr>
        <p:txBody>
          <a:bodyPr wrap="none" rtlCol="0">
            <a:spAutoFit/>
          </a:bodyPr>
          <a:lstStyle/>
          <a:p>
            <a:r>
              <a:rPr lang="en-US" sz="1800" baseline="0" dirty="0">
                <a:solidFill>
                  <a:schemeClr val="bg1">
                    <a:lumMod val="50000"/>
                  </a:schemeClr>
                </a:solidFill>
                <a:latin typeface="Calibri"/>
                <a:cs typeface="Calibri"/>
              </a:rPr>
              <a:t>15-16 HG E7 </a:t>
            </a:r>
            <a:r>
              <a:rPr lang="en-US" sz="1800" b="1" baseline="0" dirty="0">
                <a:solidFill>
                  <a:srgbClr val="1269B0"/>
                </a:solidFill>
                <a:latin typeface="Calibri"/>
                <a:cs typeface="Calibri"/>
              </a:rPr>
              <a:t>Exercise (preparation)</a:t>
            </a:r>
          </a:p>
        </p:txBody>
      </p:sp>
      <p:sp>
        <p:nvSpPr>
          <p:cNvPr id="12" name="TextBox 11"/>
          <p:cNvSpPr txBox="1"/>
          <p:nvPr/>
        </p:nvSpPr>
        <p:spPr>
          <a:xfrm>
            <a:off x="1075933" y="2276872"/>
            <a:ext cx="543739" cy="369332"/>
          </a:xfrm>
          <a:prstGeom prst="rect">
            <a:avLst/>
          </a:prstGeom>
          <a:noFill/>
        </p:spPr>
        <p:txBody>
          <a:bodyPr wrap="none" rtlCol="0">
            <a:spAutoFit/>
          </a:bodyPr>
          <a:lstStyle/>
          <a:p>
            <a:r>
              <a:rPr lang="en-US" sz="1800" b="0" baseline="0" dirty="0">
                <a:solidFill>
                  <a:schemeClr val="bg1">
                    <a:lumMod val="50000"/>
                  </a:schemeClr>
                </a:solidFill>
                <a:latin typeface="Calibri"/>
                <a:cs typeface="Calibri"/>
              </a:rPr>
              <a:t>Tue</a:t>
            </a:r>
          </a:p>
        </p:txBody>
      </p:sp>
      <p:cxnSp>
        <p:nvCxnSpPr>
          <p:cNvPr id="13" name="Straight Connector 12"/>
          <p:cNvCxnSpPr/>
          <p:nvPr/>
        </p:nvCxnSpPr>
        <p:spPr bwMode="auto">
          <a:xfrm>
            <a:off x="4644008" y="2708920"/>
            <a:ext cx="0" cy="7920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4" name="TextBox 13"/>
          <p:cNvSpPr txBox="1"/>
          <p:nvPr/>
        </p:nvSpPr>
        <p:spPr>
          <a:xfrm>
            <a:off x="1641608" y="2276872"/>
            <a:ext cx="633933" cy="369332"/>
          </a:xfrm>
          <a:prstGeom prst="rect">
            <a:avLst/>
          </a:prstGeom>
          <a:noFill/>
        </p:spPr>
        <p:txBody>
          <a:bodyPr wrap="none" rtlCol="0">
            <a:spAutoFit/>
          </a:bodyPr>
          <a:lstStyle/>
          <a:p>
            <a:r>
              <a:rPr lang="en-US" sz="1800" b="0" baseline="0" dirty="0">
                <a:solidFill>
                  <a:schemeClr val="bg1">
                    <a:lumMod val="50000"/>
                  </a:schemeClr>
                </a:solidFill>
                <a:latin typeface="Calibri"/>
                <a:cs typeface="Calibri"/>
              </a:rPr>
              <a:t>Wed</a:t>
            </a:r>
          </a:p>
        </p:txBody>
      </p:sp>
      <p:sp>
        <p:nvSpPr>
          <p:cNvPr id="15" name="TextBox 14"/>
          <p:cNvSpPr txBox="1"/>
          <p:nvPr/>
        </p:nvSpPr>
        <p:spPr>
          <a:xfrm>
            <a:off x="2297477" y="2276872"/>
            <a:ext cx="546694" cy="369332"/>
          </a:xfrm>
          <a:prstGeom prst="rect">
            <a:avLst/>
          </a:prstGeom>
          <a:noFill/>
        </p:spPr>
        <p:txBody>
          <a:bodyPr wrap="none" rtlCol="0">
            <a:spAutoFit/>
          </a:bodyPr>
          <a:lstStyle/>
          <a:p>
            <a:r>
              <a:rPr lang="en-US" sz="1800" b="0" baseline="0" dirty="0">
                <a:solidFill>
                  <a:schemeClr val="bg1">
                    <a:lumMod val="50000"/>
                  </a:schemeClr>
                </a:solidFill>
                <a:latin typeface="Calibri"/>
                <a:cs typeface="Calibri"/>
              </a:rPr>
              <a:t>Thu</a:t>
            </a:r>
          </a:p>
        </p:txBody>
      </p:sp>
      <p:sp>
        <p:nvSpPr>
          <p:cNvPr id="16" name="TextBox 15"/>
          <p:cNvSpPr txBox="1"/>
          <p:nvPr/>
        </p:nvSpPr>
        <p:spPr>
          <a:xfrm>
            <a:off x="2866107" y="2276872"/>
            <a:ext cx="429362" cy="369332"/>
          </a:xfrm>
          <a:prstGeom prst="rect">
            <a:avLst/>
          </a:prstGeom>
          <a:noFill/>
        </p:spPr>
        <p:txBody>
          <a:bodyPr wrap="none" rtlCol="0">
            <a:spAutoFit/>
          </a:bodyPr>
          <a:lstStyle/>
          <a:p>
            <a:r>
              <a:rPr lang="en-US" sz="1800" b="0" baseline="0" dirty="0">
                <a:solidFill>
                  <a:schemeClr val="bg1">
                    <a:lumMod val="50000"/>
                  </a:schemeClr>
                </a:solidFill>
                <a:latin typeface="Calibri"/>
                <a:cs typeface="Calibri"/>
              </a:rPr>
              <a:t>Fri</a:t>
            </a:r>
          </a:p>
        </p:txBody>
      </p:sp>
      <p:sp>
        <p:nvSpPr>
          <p:cNvPr id="17" name="TextBox 16"/>
          <p:cNvSpPr txBox="1"/>
          <p:nvPr/>
        </p:nvSpPr>
        <p:spPr>
          <a:xfrm>
            <a:off x="3317405" y="2276872"/>
            <a:ext cx="487746" cy="369332"/>
          </a:xfrm>
          <a:prstGeom prst="rect">
            <a:avLst/>
          </a:prstGeom>
          <a:noFill/>
        </p:spPr>
        <p:txBody>
          <a:bodyPr wrap="none" rtlCol="0">
            <a:spAutoFit/>
          </a:bodyPr>
          <a:lstStyle/>
          <a:p>
            <a:r>
              <a:rPr lang="en-US" sz="1800" b="0" baseline="0" dirty="0">
                <a:solidFill>
                  <a:schemeClr val="bg1">
                    <a:lumMod val="50000"/>
                  </a:schemeClr>
                </a:solidFill>
                <a:latin typeface="Calibri"/>
                <a:cs typeface="Calibri"/>
              </a:rPr>
              <a:t>Sat</a:t>
            </a:r>
          </a:p>
        </p:txBody>
      </p:sp>
      <p:sp>
        <p:nvSpPr>
          <p:cNvPr id="18" name="TextBox 17"/>
          <p:cNvSpPr txBox="1"/>
          <p:nvPr/>
        </p:nvSpPr>
        <p:spPr>
          <a:xfrm>
            <a:off x="3827087" y="2276872"/>
            <a:ext cx="541509" cy="369332"/>
          </a:xfrm>
          <a:prstGeom prst="rect">
            <a:avLst/>
          </a:prstGeom>
          <a:noFill/>
        </p:spPr>
        <p:txBody>
          <a:bodyPr wrap="none" rtlCol="0">
            <a:spAutoFit/>
          </a:bodyPr>
          <a:lstStyle/>
          <a:p>
            <a:r>
              <a:rPr lang="en-US" sz="1800" b="0" baseline="0" dirty="0">
                <a:solidFill>
                  <a:schemeClr val="bg1">
                    <a:lumMod val="50000"/>
                  </a:schemeClr>
                </a:solidFill>
                <a:latin typeface="Calibri"/>
                <a:cs typeface="Calibri"/>
              </a:rPr>
              <a:t>Sun</a:t>
            </a:r>
          </a:p>
        </p:txBody>
      </p:sp>
      <p:sp>
        <p:nvSpPr>
          <p:cNvPr id="19" name="TextBox 18"/>
          <p:cNvSpPr txBox="1"/>
          <p:nvPr/>
        </p:nvSpPr>
        <p:spPr>
          <a:xfrm>
            <a:off x="4390531" y="2276872"/>
            <a:ext cx="634383" cy="369332"/>
          </a:xfrm>
          <a:prstGeom prst="rect">
            <a:avLst/>
          </a:prstGeom>
          <a:noFill/>
        </p:spPr>
        <p:txBody>
          <a:bodyPr wrap="none" rtlCol="0">
            <a:spAutoFit/>
          </a:bodyPr>
          <a:lstStyle/>
          <a:p>
            <a:r>
              <a:rPr lang="en-US" sz="1800" b="0" baseline="0" dirty="0">
                <a:solidFill>
                  <a:schemeClr val="bg1">
                    <a:lumMod val="50000"/>
                  </a:schemeClr>
                </a:solidFill>
                <a:latin typeface="Calibri"/>
                <a:cs typeface="Calibri"/>
              </a:rPr>
              <a:t>Mon</a:t>
            </a:r>
          </a:p>
        </p:txBody>
      </p:sp>
      <p:sp>
        <p:nvSpPr>
          <p:cNvPr id="21" name="Right Arrow 20"/>
          <p:cNvSpPr/>
          <p:nvPr/>
        </p:nvSpPr>
        <p:spPr bwMode="auto">
          <a:xfrm>
            <a:off x="1331639" y="2834352"/>
            <a:ext cx="3526707" cy="450632"/>
          </a:xfrm>
          <a:prstGeom prst="rightArrow">
            <a:avLst>
              <a:gd name="adj1" fmla="val 50000"/>
              <a:gd name="adj2" fmla="val 69222"/>
            </a:avLst>
          </a:prstGeom>
          <a:solidFill>
            <a:schemeClr val="accent2"/>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dirty="0">
              <a:ln>
                <a:noFill/>
              </a:ln>
              <a:solidFill>
                <a:srgbClr val="4D4D4D"/>
              </a:solidFill>
              <a:effectLst/>
              <a:latin typeface="Calibri" panose="020F0502020204030204" pitchFamily="34" charset="0"/>
              <a:cs typeface="Calibri" panose="020F0502020204030204" pitchFamily="34" charset="0"/>
            </a:endParaRPr>
          </a:p>
        </p:txBody>
      </p:sp>
      <p:cxnSp>
        <p:nvCxnSpPr>
          <p:cNvPr id="26" name="Straight Connector 25"/>
          <p:cNvCxnSpPr/>
          <p:nvPr/>
        </p:nvCxnSpPr>
        <p:spPr bwMode="auto">
          <a:xfrm>
            <a:off x="5292080" y="2708920"/>
            <a:ext cx="0" cy="1368152"/>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7" name="TextBox 26"/>
          <p:cNvSpPr txBox="1"/>
          <p:nvPr/>
        </p:nvSpPr>
        <p:spPr>
          <a:xfrm>
            <a:off x="5036373" y="2276872"/>
            <a:ext cx="543739" cy="369332"/>
          </a:xfrm>
          <a:prstGeom prst="rect">
            <a:avLst/>
          </a:prstGeom>
          <a:noFill/>
        </p:spPr>
        <p:txBody>
          <a:bodyPr wrap="none" rtlCol="0">
            <a:spAutoFit/>
          </a:bodyPr>
          <a:lstStyle/>
          <a:p>
            <a:r>
              <a:rPr lang="en-US" sz="1800" b="0" baseline="0" dirty="0">
                <a:solidFill>
                  <a:schemeClr val="bg1">
                    <a:lumMod val="50000"/>
                  </a:schemeClr>
                </a:solidFill>
                <a:latin typeface="Calibri"/>
                <a:cs typeface="Calibri"/>
              </a:rPr>
              <a:t>Tue</a:t>
            </a:r>
          </a:p>
        </p:txBody>
      </p:sp>
      <p:sp>
        <p:nvSpPr>
          <p:cNvPr id="31" name="TextBox 30"/>
          <p:cNvSpPr txBox="1"/>
          <p:nvPr/>
        </p:nvSpPr>
        <p:spPr>
          <a:xfrm>
            <a:off x="2474788" y="2913896"/>
            <a:ext cx="902811" cy="276999"/>
          </a:xfrm>
          <a:prstGeom prst="rect">
            <a:avLst/>
          </a:prstGeom>
          <a:noFill/>
        </p:spPr>
        <p:txBody>
          <a:bodyPr wrap="none" rtlCol="0">
            <a:spAutoFit/>
          </a:bodyPr>
          <a:lstStyle/>
          <a:p>
            <a:r>
              <a:rPr lang="en-US" sz="1200" baseline="0" dirty="0">
                <a:solidFill>
                  <a:schemeClr val="bg1"/>
                </a:solidFill>
                <a:latin typeface="Calibri"/>
                <a:cs typeface="Calibri"/>
              </a:rPr>
              <a:t>Exercise #X</a:t>
            </a:r>
          </a:p>
        </p:txBody>
      </p:sp>
      <p:grpSp>
        <p:nvGrpSpPr>
          <p:cNvPr id="5" name="Group 4"/>
          <p:cNvGrpSpPr/>
          <p:nvPr/>
        </p:nvGrpSpPr>
        <p:grpSpPr>
          <a:xfrm>
            <a:off x="7235589" y="5152551"/>
            <a:ext cx="1438747" cy="1078508"/>
            <a:chOff x="2450914" y="1790413"/>
            <a:chExt cx="4242172" cy="3438787"/>
          </a:xfrm>
          <a:solidFill>
            <a:srgbClr val="F2F2F2"/>
          </a:solidFill>
        </p:grpSpPr>
        <p:pic>
          <p:nvPicPr>
            <p:cNvPr id="4" name="Picture 3"/>
            <p:cNvPicPr>
              <a:picLocks noChangeAspect="1"/>
            </p:cNvPicPr>
            <p:nvPr/>
          </p:nvPicPr>
          <p:blipFill>
            <a:blip r:embed="rId2"/>
            <a:stretch>
              <a:fillRect/>
            </a:stretch>
          </p:blipFill>
          <p:spPr>
            <a:xfrm>
              <a:off x="2450914" y="1790413"/>
              <a:ext cx="4242172" cy="3438787"/>
            </a:xfrm>
            <a:prstGeom prst="rect">
              <a:avLst/>
            </a:prstGeom>
            <a:grpFill/>
          </p:spPr>
        </p:pic>
        <p:pic>
          <p:nvPicPr>
            <p:cNvPr id="3" name="Picture 2"/>
            <p:cNvPicPr>
              <a:picLocks noChangeAspect="1"/>
            </p:cNvPicPr>
            <p:nvPr/>
          </p:nvPicPr>
          <p:blipFill>
            <a:blip r:embed="rId3"/>
            <a:stretch>
              <a:fillRect/>
            </a:stretch>
          </p:blipFill>
          <p:spPr>
            <a:xfrm>
              <a:off x="3736255" y="2204864"/>
              <a:ext cx="1671491" cy="1720413"/>
            </a:xfrm>
            <a:prstGeom prst="rect">
              <a:avLst/>
            </a:prstGeom>
            <a:grpFill/>
          </p:spPr>
        </p:pic>
      </p:grpSp>
      <p:cxnSp>
        <p:nvCxnSpPr>
          <p:cNvPr id="25" name="Straight Connector 24"/>
          <p:cNvCxnSpPr/>
          <p:nvPr/>
        </p:nvCxnSpPr>
        <p:spPr bwMode="auto">
          <a:xfrm>
            <a:off x="4860032" y="2708920"/>
            <a:ext cx="0" cy="230425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8" name="TextBox 27"/>
          <p:cNvSpPr txBox="1"/>
          <p:nvPr/>
        </p:nvSpPr>
        <p:spPr>
          <a:xfrm>
            <a:off x="4858347" y="4067780"/>
            <a:ext cx="4250157" cy="369332"/>
          </a:xfrm>
          <a:prstGeom prst="rect">
            <a:avLst/>
          </a:prstGeom>
          <a:noFill/>
        </p:spPr>
        <p:txBody>
          <a:bodyPr wrap="none" rtlCol="0">
            <a:spAutoFit/>
          </a:bodyPr>
          <a:lstStyle/>
          <a:p>
            <a:r>
              <a:rPr lang="en-US" sz="1800" baseline="0" dirty="0">
                <a:solidFill>
                  <a:schemeClr val="bg1">
                    <a:lumMod val="50000"/>
                  </a:schemeClr>
                </a:solidFill>
                <a:latin typeface="Calibri"/>
                <a:cs typeface="Calibri"/>
              </a:rPr>
              <a:t>15-16 HG E7 </a:t>
            </a:r>
            <a:r>
              <a:rPr lang="en-US" sz="1800" b="1" baseline="0" dirty="0">
                <a:solidFill>
                  <a:srgbClr val="1269B0"/>
                </a:solidFill>
                <a:latin typeface="Calibri"/>
                <a:cs typeface="Calibri"/>
              </a:rPr>
              <a:t>Exercise (solution, discussion)</a:t>
            </a:r>
          </a:p>
        </p:txBody>
      </p:sp>
      <p:sp>
        <p:nvSpPr>
          <p:cNvPr id="20" name="TextBox 19"/>
          <p:cNvSpPr txBox="1"/>
          <p:nvPr/>
        </p:nvSpPr>
        <p:spPr>
          <a:xfrm>
            <a:off x="4139952" y="3573016"/>
            <a:ext cx="3024085" cy="369332"/>
          </a:xfrm>
          <a:prstGeom prst="rect">
            <a:avLst/>
          </a:prstGeom>
          <a:solidFill>
            <a:schemeClr val="bg1"/>
          </a:solidFill>
        </p:spPr>
        <p:txBody>
          <a:bodyPr wrap="none" rtlCol="0">
            <a:spAutoFit/>
          </a:bodyPr>
          <a:lstStyle/>
          <a:p>
            <a:r>
              <a:rPr lang="en-US" sz="1800" baseline="0" dirty="0">
                <a:solidFill>
                  <a:schemeClr val="bg1">
                    <a:lumMod val="50000"/>
                  </a:schemeClr>
                </a:solidFill>
                <a:latin typeface="Calibri"/>
                <a:cs typeface="Calibri"/>
              </a:rPr>
              <a:t>13-15 HG E19 </a:t>
            </a:r>
            <a:r>
              <a:rPr lang="en-US" sz="1800" b="1" baseline="0" dirty="0">
                <a:solidFill>
                  <a:srgbClr val="1269B0"/>
                </a:solidFill>
                <a:latin typeface="Calibri"/>
                <a:cs typeface="Calibri"/>
              </a:rPr>
              <a:t>Computer room</a:t>
            </a:r>
          </a:p>
        </p:txBody>
      </p:sp>
      <p:sp>
        <p:nvSpPr>
          <p:cNvPr id="29" name="TextBox 28"/>
          <p:cNvSpPr txBox="1"/>
          <p:nvPr/>
        </p:nvSpPr>
        <p:spPr>
          <a:xfrm>
            <a:off x="2946219" y="5013176"/>
            <a:ext cx="3943708" cy="369332"/>
          </a:xfrm>
          <a:prstGeom prst="rect">
            <a:avLst/>
          </a:prstGeom>
          <a:noFill/>
        </p:spPr>
        <p:txBody>
          <a:bodyPr wrap="none" rtlCol="0">
            <a:spAutoFit/>
          </a:bodyPr>
          <a:lstStyle/>
          <a:p>
            <a:r>
              <a:rPr lang="en-US" sz="1800" b="0" baseline="0" dirty="0">
                <a:solidFill>
                  <a:schemeClr val="bg1">
                    <a:lumMod val="50000"/>
                  </a:schemeClr>
                </a:solidFill>
                <a:latin typeface="Calibri"/>
                <a:cs typeface="Calibri"/>
              </a:rPr>
              <a:t>Mon</a:t>
            </a:r>
            <a:r>
              <a:rPr lang="en-US" sz="1800" baseline="0" dirty="0">
                <a:solidFill>
                  <a:schemeClr val="bg1">
                    <a:lumMod val="50000"/>
                  </a:schemeClr>
                </a:solidFill>
                <a:latin typeface="Calibri"/>
                <a:cs typeface="Calibri"/>
              </a:rPr>
              <a:t> &lt;23:59 </a:t>
            </a:r>
            <a:r>
              <a:rPr lang="en-US" sz="1800" b="1" baseline="0" dirty="0">
                <a:solidFill>
                  <a:srgbClr val="1269B0"/>
                </a:solidFill>
                <a:latin typeface="Calibri"/>
                <a:cs typeface="Calibri"/>
              </a:rPr>
              <a:t>Submit Solution in Moodle</a:t>
            </a:r>
          </a:p>
        </p:txBody>
      </p:sp>
      <p:sp>
        <p:nvSpPr>
          <p:cNvPr id="22" name="Slide Number Placeholder 21">
            <a:extLst>
              <a:ext uri="{FF2B5EF4-FFF2-40B4-BE49-F238E27FC236}">
                <a16:creationId xmlns:a16="http://schemas.microsoft.com/office/drawing/2014/main" id="{77B024FD-FACF-BE4D-BEA5-6D98A5730E0E}"/>
              </a:ext>
            </a:extLst>
          </p:cNvPr>
          <p:cNvSpPr>
            <a:spLocks noGrp="1"/>
          </p:cNvSpPr>
          <p:nvPr>
            <p:ph type="sldNum" sz="quarter" idx="4294967295"/>
          </p:nvPr>
        </p:nvSpPr>
        <p:spPr>
          <a:xfrm>
            <a:off x="6761097" y="6356350"/>
            <a:ext cx="2057400" cy="365125"/>
          </a:xfrm>
        </p:spPr>
        <p:txBody>
          <a:bodyPr/>
          <a:lstStyle/>
          <a:p>
            <a:fld id="{79594931-7310-8546-9CE2-0B8C244628BE}" type="slidenum">
              <a:rPr lang="en-US" smtClean="0"/>
              <a:pPr/>
              <a:t>9</a:t>
            </a:fld>
            <a:endParaRPr lang="en-US"/>
          </a:p>
        </p:txBody>
      </p:sp>
    </p:spTree>
    <p:extLst>
      <p:ext uri="{BB962C8B-B14F-4D97-AF65-F5344CB8AC3E}">
        <p14:creationId xmlns:p14="http://schemas.microsoft.com/office/powerpoint/2010/main" val="15452819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8" grpId="0"/>
      <p:bldP spid="20" grpId="0" animBg="1"/>
      <p:bldP spid="29"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9.5"/>
</p:tagLst>
</file>

<file path=ppt/tags/tag2.xml><?xml version="1.0" encoding="utf-8"?>
<p:tagLst xmlns:a="http://schemas.openxmlformats.org/drawingml/2006/main" xmlns:r="http://schemas.openxmlformats.org/officeDocument/2006/relationships" xmlns:p="http://schemas.openxmlformats.org/presentationml/2006/main">
  <p:tag name="TIMING" val="|9.5"/>
</p:tagLst>
</file>

<file path=ppt/tags/tag3.xml><?xml version="1.0" encoding="utf-8"?>
<p:tagLst xmlns:a="http://schemas.openxmlformats.org/drawingml/2006/main" xmlns:r="http://schemas.openxmlformats.org/officeDocument/2006/relationships" xmlns:p="http://schemas.openxmlformats.org/presentationml/2006/main">
  <p:tag name="TIMING" val="|9.5"/>
</p:tagLst>
</file>

<file path=ppt/tags/tag4.xml><?xml version="1.0" encoding="utf-8"?>
<p:tagLst xmlns:a="http://schemas.openxmlformats.org/drawingml/2006/main" xmlns:r="http://schemas.openxmlformats.org/officeDocument/2006/relationships" xmlns:p="http://schemas.openxmlformats.org/presentationml/2006/main">
  <p:tag name="TIMING" val="|2.|16.1|14.3|13.3"/>
</p:tagLst>
</file>

<file path=ppt/tags/tag5.xml><?xml version="1.0" encoding="utf-8"?>
<p:tagLst xmlns:a="http://schemas.openxmlformats.org/drawingml/2006/main" xmlns:r="http://schemas.openxmlformats.org/officeDocument/2006/relationships" xmlns:p="http://schemas.openxmlformats.org/presentationml/2006/main">
  <p:tag name="TIMING" val="|1.7|2.6|6.7|1.1|2.4|1.2"/>
</p:tagLst>
</file>

<file path=ppt/tags/tag6.xml><?xml version="1.0" encoding="utf-8"?>
<p:tagLst xmlns:a="http://schemas.openxmlformats.org/drawingml/2006/main" xmlns:r="http://schemas.openxmlformats.org/officeDocument/2006/relationships" xmlns:p="http://schemas.openxmlformats.org/presentationml/2006/main">
  <p:tag name="TIMING" val="|1.7|2.6|6.7|1.1|2.4|1.2"/>
</p:tagLst>
</file>

<file path=ppt/theme/theme1.xml><?xml version="1.0" encoding="utf-8"?>
<a:theme xmlns:a="http://schemas.openxmlformats.org/drawingml/2006/main" name="eth_praesentation_4zu3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4zu3_ETH1_d" id="{13D4407A-1790-4B2E-BB8C-EB574A67D067}" vid="{4BFD40ED-96EC-464F-AA58-D037423ACDB5}"/>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eth_uzh_praesentation_4zu3_en</Template>
  <TotalTime>482</TotalTime>
  <Words>3317</Words>
  <Application>Microsoft Macintosh PowerPoint</Application>
  <PresentationFormat>On-screen Show (4:3)</PresentationFormat>
  <Paragraphs>732</Paragraphs>
  <Slides>81</Slides>
  <Notes>49</Notes>
  <HiddenSlides>0</HiddenSlides>
  <MMClips>5</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81</vt:i4>
      </vt:variant>
    </vt:vector>
  </HeadingPairs>
  <TitlesOfParts>
    <vt:vector size="91" baseType="lpstr">
      <vt:lpstr>MS Mincho</vt:lpstr>
      <vt:lpstr>Arial</vt:lpstr>
      <vt:lpstr>Calibri</vt:lpstr>
      <vt:lpstr>Cambria Math</vt:lpstr>
      <vt:lpstr>ETH Light</vt:lpstr>
      <vt:lpstr>Symbol</vt:lpstr>
      <vt:lpstr>Wingdings</vt:lpstr>
      <vt:lpstr>eth_praesentation_4zu3_ETH3</vt:lpstr>
      <vt:lpstr>Photo Editor Photo</vt:lpstr>
      <vt:lpstr>Equation</vt:lpstr>
      <vt:lpstr>Biomedical Imaging Introduction</vt:lpstr>
      <vt:lpstr>PowerPoint Presentation</vt:lpstr>
      <vt:lpstr>Imaging across scales</vt:lpstr>
      <vt:lpstr>Choosing Instruments</vt:lpstr>
      <vt:lpstr>Clinical Biomedical Imaging</vt:lpstr>
      <vt:lpstr>Learning objectives</vt:lpstr>
      <vt:lpstr>Agenda</vt:lpstr>
      <vt:lpstr>Agenda</vt:lpstr>
      <vt:lpstr>Exercises</vt:lpstr>
      <vt:lpstr>Activity</vt:lpstr>
      <vt:lpstr>Exam</vt:lpstr>
      <vt:lpstr>Lecture notes</vt:lpstr>
      <vt:lpstr>Book</vt:lpstr>
      <vt:lpstr>Electromagnetic radiation</vt:lpstr>
      <vt:lpstr>Electromagnetic wave attenuation</vt:lpstr>
      <vt:lpstr>Attenuation</vt:lpstr>
      <vt:lpstr>Attenuation</vt:lpstr>
      <vt:lpstr>Biomedical Imaging</vt:lpstr>
      <vt:lpstr>Biomedical Imaging</vt:lpstr>
      <vt:lpstr>Wilhelm Conrad Röntgen, 1845-1923</vt:lpstr>
      <vt:lpstr>PowerPoint Presentation</vt:lpstr>
      <vt:lpstr>Generation</vt:lpstr>
      <vt:lpstr>Generation – X-ray tube</vt:lpstr>
      <vt:lpstr>Generation – Bremsstrahlung </vt:lpstr>
      <vt:lpstr>Generation – Characteristic radiation</vt:lpstr>
      <vt:lpstr>PowerPoint Presentation</vt:lpstr>
      <vt:lpstr>Attenuation – Photo effect</vt:lpstr>
      <vt:lpstr>Attenuation – Compton effect </vt:lpstr>
      <vt:lpstr>PowerPoint Presentation</vt:lpstr>
      <vt:lpstr>Projection Imaging</vt:lpstr>
      <vt:lpstr>Projection imaging – Image intensifier</vt:lpstr>
      <vt:lpstr>Projection Imaging – Contrast</vt:lpstr>
      <vt:lpstr>Projection Imaging – Contrast</vt:lpstr>
      <vt:lpstr>PowerPoint Presentation</vt:lpstr>
      <vt:lpstr>Projection versus Tomographic imaging</vt:lpstr>
      <vt:lpstr>CT – Reconstruction problem</vt:lpstr>
      <vt:lpstr>Godfrey Hounsfield, 1919 – 2004</vt:lpstr>
      <vt:lpstr>CT – Principle</vt:lpstr>
      <vt:lpstr>CT – Image reconstruction</vt:lpstr>
      <vt:lpstr>CT – Applications</vt:lpstr>
      <vt:lpstr>CT – Applications</vt:lpstr>
      <vt:lpstr>Biomedical Imaging</vt:lpstr>
      <vt:lpstr>Biomedical Imaging</vt:lpstr>
      <vt:lpstr>PowerPoint Presentation</vt:lpstr>
      <vt:lpstr>PET – Positron Emission</vt:lpstr>
      <vt:lpstr>PowerPoint Presentation</vt:lpstr>
      <vt:lpstr>PET – Annihilation</vt:lpstr>
      <vt:lpstr>PowerPoint Presentation</vt:lpstr>
      <vt:lpstr>PET – Detector</vt:lpstr>
      <vt:lpstr>PowerPoint Presentation</vt:lpstr>
      <vt:lpstr>PET – Image Production</vt:lpstr>
      <vt:lpstr>FDG – PET</vt:lpstr>
      <vt:lpstr>FDG – PET</vt:lpstr>
      <vt:lpstr>PET – CT</vt:lpstr>
      <vt:lpstr>Biomedical Imaging</vt:lpstr>
      <vt:lpstr>Biomedical Imaging</vt:lpstr>
      <vt:lpstr>PowerPoint Presentation</vt:lpstr>
      <vt:lpstr>Magnetic Resonance Imaging</vt:lpstr>
      <vt:lpstr>Signal source – Protons</vt:lpstr>
      <vt:lpstr>Signal source in external magnetic field</vt:lpstr>
      <vt:lpstr>Signal source in external magnetic field</vt:lpstr>
      <vt:lpstr>Magnetic Resonance Imaging</vt:lpstr>
      <vt:lpstr>Detection</vt:lpstr>
      <vt:lpstr>Detectors</vt:lpstr>
      <vt:lpstr>PowerPoint Presentation</vt:lpstr>
      <vt:lpstr>Magnetic Resonance Imaging</vt:lpstr>
      <vt:lpstr>Position  Frequency</vt:lpstr>
      <vt:lpstr>Fourier imaging</vt:lpstr>
      <vt:lpstr>Data space  Object space </vt:lpstr>
      <vt:lpstr>MRI – Anatomy</vt:lpstr>
      <vt:lpstr>MRI – Angiography</vt:lpstr>
      <vt:lpstr>MRI – Heart</vt:lpstr>
      <vt:lpstr>PowerPoint Presentation</vt:lpstr>
      <vt:lpstr>Biomedical Imaging</vt:lpstr>
      <vt:lpstr>Biomedical Imaging</vt:lpstr>
      <vt:lpstr>Ultrasound Imaging</vt:lpstr>
      <vt:lpstr>Ultrasound Imaging</vt:lpstr>
      <vt:lpstr>Ultrasound Imaging</vt:lpstr>
      <vt:lpstr>Activity</vt:lpstr>
      <vt:lpstr>“The most important slides”</vt:lpstr>
      <vt:lpstr>Contact information</vt:lpstr>
    </vt:vector>
  </TitlesOfParts>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Sebastian Kozerke</dc:creator>
  <cp:lastModifiedBy>Sebastian Kozerke</cp:lastModifiedBy>
  <cp:revision>228</cp:revision>
  <cp:lastPrinted>2013-06-08T11:22:51Z</cp:lastPrinted>
  <dcterms:created xsi:type="dcterms:W3CDTF">2016-04-19T07:16:02Z</dcterms:created>
  <dcterms:modified xsi:type="dcterms:W3CDTF">2019-09-17T07:38:35Z</dcterms:modified>
</cp:coreProperties>
</file>